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44"/>
  </p:notesMasterIdLst>
  <p:handoutMasterIdLst>
    <p:handoutMasterId r:id="rId45"/>
  </p:handoutMasterIdLst>
  <p:sldIdLst>
    <p:sldId id="275" r:id="rId5"/>
    <p:sldId id="265" r:id="rId6"/>
    <p:sldId id="266" r:id="rId7"/>
    <p:sldId id="553" r:id="rId8"/>
    <p:sldId id="261" r:id="rId9"/>
    <p:sldId id="543" r:id="rId10"/>
    <p:sldId id="533" r:id="rId11"/>
    <p:sldId id="544" r:id="rId12"/>
    <p:sldId id="513" r:id="rId13"/>
    <p:sldId id="536" r:id="rId14"/>
    <p:sldId id="522" r:id="rId15"/>
    <p:sldId id="518" r:id="rId16"/>
    <p:sldId id="537" r:id="rId17"/>
    <p:sldId id="538" r:id="rId18"/>
    <p:sldId id="546" r:id="rId19"/>
    <p:sldId id="366" r:id="rId20"/>
    <p:sldId id="547" r:id="rId21"/>
    <p:sldId id="515" r:id="rId22"/>
    <p:sldId id="468" r:id="rId23"/>
    <p:sldId id="545" r:id="rId24"/>
    <p:sldId id="548" r:id="rId25"/>
    <p:sldId id="477" r:id="rId26"/>
    <p:sldId id="524" r:id="rId27"/>
    <p:sldId id="517" r:id="rId28"/>
    <p:sldId id="554" r:id="rId29"/>
    <p:sldId id="258" r:id="rId30"/>
    <p:sldId id="527" r:id="rId31"/>
    <p:sldId id="528" r:id="rId32"/>
    <p:sldId id="529" r:id="rId33"/>
    <p:sldId id="534" r:id="rId34"/>
    <p:sldId id="523" r:id="rId35"/>
    <p:sldId id="525" r:id="rId36"/>
    <p:sldId id="526" r:id="rId37"/>
    <p:sldId id="470" r:id="rId38"/>
    <p:sldId id="549" r:id="rId39"/>
    <p:sldId id="550" r:id="rId40"/>
    <p:sldId id="542" r:id="rId41"/>
    <p:sldId id="552" r:id="rId42"/>
    <p:sldId id="551"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Cartwright" initials="LC" lastIdx="1" clrIdx="0">
    <p:extLst>
      <p:ext uri="{19B8F6BF-5375-455C-9EA6-DF929625EA0E}">
        <p15:presenceInfo xmlns:p15="http://schemas.microsoft.com/office/powerpoint/2012/main" userId="S::LCartwright@pattankop.net::e850499a-b936-4349-b49f-40e63a2e20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81"/>
    <a:srgbClr val="004976"/>
    <a:srgbClr val="75787B"/>
    <a:srgbClr val="BA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CEF012-49AB-43B8-ADEE-592D3DAC0478}" v="2" dt="2021-07-12T17:37:40.199"/>
    <p1510:client id="{B2C9F2FC-8BAE-4A40-BEDE-40092D578B7D}" v="1" dt="2021-07-13T12:54:12.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89" autoAdjust="0"/>
    <p:restoredTop sz="93805" autoAdjust="0"/>
  </p:normalViewPr>
  <p:slideViewPr>
    <p:cSldViewPr snapToGrid="0">
      <p:cViewPr varScale="1">
        <p:scale>
          <a:sx n="107" d="100"/>
          <a:sy n="107" d="100"/>
        </p:scale>
        <p:origin x="984" y="102"/>
      </p:cViewPr>
      <p:guideLst>
        <p:guide orient="horz" pos="2160"/>
        <p:guide pos="3840"/>
      </p:guideLst>
    </p:cSldViewPr>
  </p:slideViewPr>
  <p:outlineViewPr>
    <p:cViewPr>
      <p:scale>
        <a:sx n="33" d="100"/>
        <a:sy n="33" d="100"/>
      </p:scale>
      <p:origin x="0" y="-42252"/>
    </p:cViewPr>
  </p:outlineViewPr>
  <p:notesTextViewPr>
    <p:cViewPr>
      <p:scale>
        <a:sx n="1" d="1"/>
        <a:sy n="1" d="1"/>
      </p:scale>
      <p:origin x="0" y="0"/>
    </p:cViewPr>
  </p:notesTextViewPr>
  <p:sorterViewPr>
    <p:cViewPr>
      <p:scale>
        <a:sx n="2013" d="2500"/>
        <a:sy n="2013" d="2500"/>
      </p:scale>
      <p:origin x="0" y="-5373"/>
    </p:cViewPr>
  </p:sorterViewPr>
  <p:notesViewPr>
    <p:cSldViewPr snapToGrid="0">
      <p:cViewPr>
        <p:scale>
          <a:sx n="104" d="100"/>
          <a:sy n="104" d="100"/>
        </p:scale>
        <p:origin x="1552" y="-3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Cartwright" userId="e850499a-b936-4349-b49f-40e63a2e20eb" providerId="ADAL" clId="{6FCEF012-49AB-43B8-ADEE-592D3DAC0478}"/>
    <pc:docChg chg="modSld">
      <pc:chgData name="Linda Cartwright" userId="e850499a-b936-4349-b49f-40e63a2e20eb" providerId="ADAL" clId="{6FCEF012-49AB-43B8-ADEE-592D3DAC0478}" dt="2021-07-12T17:41:17.677" v="8" actId="404"/>
      <pc:docMkLst>
        <pc:docMk/>
      </pc:docMkLst>
      <pc:sldChg chg="modSp mod modNotes">
        <pc:chgData name="Linda Cartwright" userId="e850499a-b936-4349-b49f-40e63a2e20eb" providerId="ADAL" clId="{6FCEF012-49AB-43B8-ADEE-592D3DAC0478}" dt="2021-07-12T17:37:40.197" v="6" actId="20577"/>
        <pc:sldMkLst>
          <pc:docMk/>
          <pc:sldMk cId="2649777389" sldId="518"/>
        </pc:sldMkLst>
        <pc:spChg chg="mod">
          <ac:chgData name="Linda Cartwright" userId="e850499a-b936-4349-b49f-40e63a2e20eb" providerId="ADAL" clId="{6FCEF012-49AB-43B8-ADEE-592D3DAC0478}" dt="2021-07-12T17:37:09.236" v="4" actId="404"/>
          <ac:spMkLst>
            <pc:docMk/>
            <pc:sldMk cId="2649777389" sldId="518"/>
            <ac:spMk id="8" creationId="{9EF9468F-A06C-4905-AC2B-182606479ED5}"/>
          </ac:spMkLst>
        </pc:spChg>
        <pc:picChg chg="mod">
          <ac:chgData name="Linda Cartwright" userId="e850499a-b936-4349-b49f-40e63a2e20eb" providerId="ADAL" clId="{6FCEF012-49AB-43B8-ADEE-592D3DAC0478}" dt="2021-07-12T17:36:46.259" v="0"/>
          <ac:picMkLst>
            <pc:docMk/>
            <pc:sldMk cId="2649777389" sldId="518"/>
            <ac:picMk id="5" creationId="{AF983F68-6AD1-430B-B3D9-A72700496EBB}"/>
          </ac:picMkLst>
        </pc:picChg>
      </pc:sldChg>
      <pc:sldChg chg="modSp mod">
        <pc:chgData name="Linda Cartwright" userId="e850499a-b936-4349-b49f-40e63a2e20eb" providerId="ADAL" clId="{6FCEF012-49AB-43B8-ADEE-592D3DAC0478}" dt="2021-07-12T17:41:17.677" v="8" actId="404"/>
        <pc:sldMkLst>
          <pc:docMk/>
          <pc:sldMk cId="3866264780" sldId="550"/>
        </pc:sldMkLst>
        <pc:spChg chg="mod">
          <ac:chgData name="Linda Cartwright" userId="e850499a-b936-4349-b49f-40e63a2e20eb" providerId="ADAL" clId="{6FCEF012-49AB-43B8-ADEE-592D3DAC0478}" dt="2021-07-12T17:41:17.677" v="8" actId="404"/>
          <ac:spMkLst>
            <pc:docMk/>
            <pc:sldMk cId="3866264780" sldId="550"/>
            <ac:spMk id="3" creationId="{2DD97974-F050-4C4F-9F1A-D8BB64D24514}"/>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B500FB-BFB0-4226-B8A4-A13A29BBED2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D1AAEF3F-D87B-4506-B5ED-CE600411C390}">
      <dgm:prSet custT="1"/>
      <dgm:spPr/>
      <dgm:t>
        <a:bodyPr/>
        <a:lstStyle/>
        <a:p>
          <a:r>
            <a:rPr lang="en-US" sz="2400" b="1" dirty="0">
              <a:solidFill>
                <a:srgbClr val="007681"/>
              </a:solidFill>
            </a:rPr>
            <a:t>IDEA</a:t>
          </a:r>
        </a:p>
      </dgm:t>
    </dgm:pt>
    <dgm:pt modelId="{250F71C6-5B66-4B8A-815C-8859DA6E4BC2}" type="parTrans" cxnId="{DA4F0FEB-0784-4709-8CBE-DCA2FFE59E84}">
      <dgm:prSet/>
      <dgm:spPr/>
      <dgm:t>
        <a:bodyPr/>
        <a:lstStyle/>
        <a:p>
          <a:endParaRPr lang="en-US"/>
        </a:p>
      </dgm:t>
    </dgm:pt>
    <dgm:pt modelId="{64C3C8CC-CFDB-4D96-80FA-260AF06DE23A}" type="sibTrans" cxnId="{DA4F0FEB-0784-4709-8CBE-DCA2FFE59E84}">
      <dgm:prSet/>
      <dgm:spPr/>
      <dgm:t>
        <a:bodyPr/>
        <a:lstStyle/>
        <a:p>
          <a:endParaRPr lang="en-US"/>
        </a:p>
      </dgm:t>
    </dgm:pt>
    <dgm:pt modelId="{AAE7D4E3-D7A4-4557-8331-DEEE35A84B83}">
      <dgm:prSet custT="1"/>
      <dgm:spPr/>
      <dgm:t>
        <a:bodyPr/>
        <a:lstStyle/>
        <a:p>
          <a:r>
            <a:rPr lang="en-US" sz="2400" b="1" dirty="0">
              <a:solidFill>
                <a:srgbClr val="007681"/>
              </a:solidFill>
            </a:rPr>
            <a:t>ESSA</a:t>
          </a:r>
        </a:p>
      </dgm:t>
    </dgm:pt>
    <dgm:pt modelId="{55EFE2A2-5A28-42B0-8E18-7A6282BC65C7}" type="parTrans" cxnId="{338D4484-17C9-4F58-9775-CD487DB13C53}">
      <dgm:prSet/>
      <dgm:spPr/>
      <dgm:t>
        <a:bodyPr/>
        <a:lstStyle/>
        <a:p>
          <a:endParaRPr lang="en-US"/>
        </a:p>
      </dgm:t>
    </dgm:pt>
    <dgm:pt modelId="{BCE179DA-BD59-4A05-B586-AC039307737C}" type="sibTrans" cxnId="{338D4484-17C9-4F58-9775-CD487DB13C53}">
      <dgm:prSet/>
      <dgm:spPr/>
      <dgm:t>
        <a:bodyPr/>
        <a:lstStyle/>
        <a:p>
          <a:endParaRPr lang="en-US"/>
        </a:p>
      </dgm:t>
    </dgm:pt>
    <dgm:pt modelId="{2104F12E-EC3E-45D3-9630-222A1C0A093B}">
      <dgm:prSet custT="1"/>
      <dgm:spPr/>
      <dgm:t>
        <a:bodyPr/>
        <a:lstStyle/>
        <a:p>
          <a:r>
            <a:rPr lang="en-US" sz="2000" b="1" dirty="0">
              <a:solidFill>
                <a:srgbClr val="007681"/>
              </a:solidFill>
            </a:rPr>
            <a:t>PA State Performance Plan (SPP)</a:t>
          </a:r>
        </a:p>
      </dgm:t>
    </dgm:pt>
    <dgm:pt modelId="{649B87DE-441B-4AD9-B116-5D8CBED868C6}" type="parTrans" cxnId="{32A44E1E-9D5C-4A3E-926B-6A41F6833D39}">
      <dgm:prSet/>
      <dgm:spPr/>
      <dgm:t>
        <a:bodyPr/>
        <a:lstStyle/>
        <a:p>
          <a:endParaRPr lang="en-US"/>
        </a:p>
      </dgm:t>
    </dgm:pt>
    <dgm:pt modelId="{DD8A25B8-C063-43D2-B875-55921A7EB47A}" type="sibTrans" cxnId="{32A44E1E-9D5C-4A3E-926B-6A41F6833D39}">
      <dgm:prSet/>
      <dgm:spPr/>
      <dgm:t>
        <a:bodyPr/>
        <a:lstStyle/>
        <a:p>
          <a:endParaRPr lang="en-US"/>
        </a:p>
      </dgm:t>
    </dgm:pt>
    <dgm:pt modelId="{498A9CC4-17CB-47F7-B206-E99FDCC4DBFE}">
      <dgm:prSet/>
      <dgm:spPr/>
      <dgm:t>
        <a:bodyPr/>
        <a:lstStyle/>
        <a:p>
          <a:r>
            <a:rPr lang="en-US" b="1" dirty="0"/>
            <a:t>Indicator 8</a:t>
          </a:r>
        </a:p>
      </dgm:t>
    </dgm:pt>
    <dgm:pt modelId="{8647042B-A4B4-4FA1-8315-3198C1687E9F}" type="parTrans" cxnId="{0E91BB3E-7055-4717-A306-0A269AD8FCE9}">
      <dgm:prSet/>
      <dgm:spPr/>
      <dgm:t>
        <a:bodyPr/>
        <a:lstStyle/>
        <a:p>
          <a:endParaRPr lang="en-US"/>
        </a:p>
      </dgm:t>
    </dgm:pt>
    <dgm:pt modelId="{B8A65132-A117-4BA3-924E-50F6FB84A9BE}" type="sibTrans" cxnId="{0E91BB3E-7055-4717-A306-0A269AD8FCE9}">
      <dgm:prSet/>
      <dgm:spPr/>
      <dgm:t>
        <a:bodyPr/>
        <a:lstStyle/>
        <a:p>
          <a:endParaRPr lang="en-US"/>
        </a:p>
      </dgm:t>
    </dgm:pt>
    <dgm:pt modelId="{B396779B-12CC-4082-AD89-4BE17D8A6348}">
      <dgm:prSet custT="1"/>
      <dgm:spPr/>
      <dgm:t>
        <a:bodyPr/>
        <a:lstStyle/>
        <a:p>
          <a:r>
            <a:rPr lang="en-US" sz="2000" b="1" dirty="0">
              <a:solidFill>
                <a:srgbClr val="007681"/>
              </a:solidFill>
            </a:rPr>
            <a:t>Danielson Framework</a:t>
          </a:r>
        </a:p>
      </dgm:t>
    </dgm:pt>
    <dgm:pt modelId="{C7B1D222-A696-406B-91B9-19FB8433CB0F}" type="parTrans" cxnId="{E4366CD1-2892-4032-B55A-96BF9FEEBA11}">
      <dgm:prSet/>
      <dgm:spPr/>
      <dgm:t>
        <a:bodyPr/>
        <a:lstStyle/>
        <a:p>
          <a:endParaRPr lang="en-US"/>
        </a:p>
      </dgm:t>
    </dgm:pt>
    <dgm:pt modelId="{389BD278-BBE7-42BC-9219-AA17F68B8366}" type="sibTrans" cxnId="{E4366CD1-2892-4032-B55A-96BF9FEEBA11}">
      <dgm:prSet/>
      <dgm:spPr/>
      <dgm:t>
        <a:bodyPr/>
        <a:lstStyle/>
        <a:p>
          <a:endParaRPr lang="en-US"/>
        </a:p>
      </dgm:t>
    </dgm:pt>
    <dgm:pt modelId="{25541F6A-8D07-4D04-A2F9-E673A90314FA}">
      <dgm:prSet/>
      <dgm:spPr/>
      <dgm:t>
        <a:bodyPr/>
        <a:lstStyle/>
        <a:p>
          <a:r>
            <a:rPr lang="en-US" b="1" dirty="0"/>
            <a:t>Component 4C - Communicating with Families</a:t>
          </a:r>
        </a:p>
      </dgm:t>
    </dgm:pt>
    <dgm:pt modelId="{88F9B3F6-2C27-4709-9828-12792059B3A2}" type="parTrans" cxnId="{0B0EFB5E-28B9-4A54-BCD8-BB9626C158F3}">
      <dgm:prSet/>
      <dgm:spPr/>
      <dgm:t>
        <a:bodyPr/>
        <a:lstStyle/>
        <a:p>
          <a:endParaRPr lang="en-US"/>
        </a:p>
      </dgm:t>
    </dgm:pt>
    <dgm:pt modelId="{6CDA8BB8-D40D-49D6-A8C5-A85B8770A7F5}" type="sibTrans" cxnId="{0B0EFB5E-28B9-4A54-BCD8-BB9626C158F3}">
      <dgm:prSet/>
      <dgm:spPr/>
      <dgm:t>
        <a:bodyPr/>
        <a:lstStyle/>
        <a:p>
          <a:endParaRPr lang="en-US"/>
        </a:p>
      </dgm:t>
    </dgm:pt>
    <dgm:pt modelId="{6A8F6241-6C75-41B8-9ECF-40CF22FD4C9A}">
      <dgm:prSet custT="1"/>
      <dgm:spPr/>
      <dgm:t>
        <a:bodyPr/>
        <a:lstStyle/>
        <a:p>
          <a:r>
            <a:rPr lang="en-US" sz="2000" b="1" dirty="0">
              <a:solidFill>
                <a:srgbClr val="007681"/>
              </a:solidFill>
            </a:rPr>
            <a:t>PA System for Principal Effectiveness </a:t>
          </a:r>
        </a:p>
      </dgm:t>
    </dgm:pt>
    <dgm:pt modelId="{FE75F4B3-BD4D-4C17-9429-53EDAEC955E6}" type="parTrans" cxnId="{18A442B3-693F-487E-83C9-7D2DBFB7242C}">
      <dgm:prSet/>
      <dgm:spPr/>
      <dgm:t>
        <a:bodyPr/>
        <a:lstStyle/>
        <a:p>
          <a:endParaRPr lang="en-US"/>
        </a:p>
      </dgm:t>
    </dgm:pt>
    <dgm:pt modelId="{C4F18A1F-5882-47A5-94A2-E9FD8B9B3529}" type="sibTrans" cxnId="{18A442B3-693F-487E-83C9-7D2DBFB7242C}">
      <dgm:prSet/>
      <dgm:spPr/>
      <dgm:t>
        <a:bodyPr/>
        <a:lstStyle/>
        <a:p>
          <a:endParaRPr lang="en-US"/>
        </a:p>
      </dgm:t>
    </dgm:pt>
    <dgm:pt modelId="{0DDB8CC3-1070-4C3C-B35C-1E3D4351CB0E}">
      <dgm:prSet/>
      <dgm:spPr/>
      <dgm:t>
        <a:bodyPr/>
        <a:lstStyle/>
        <a:p>
          <a:r>
            <a:rPr lang="en-US" b="1" dirty="0"/>
            <a:t>Component 4A – Maximizes Parent and Community Involvement and Outreach</a:t>
          </a:r>
        </a:p>
      </dgm:t>
    </dgm:pt>
    <dgm:pt modelId="{90BF1F41-8DB1-431B-8B7F-1FCC21064C3B}" type="parTrans" cxnId="{1309CF04-132E-4450-865F-2ACC98BD43FC}">
      <dgm:prSet/>
      <dgm:spPr/>
      <dgm:t>
        <a:bodyPr/>
        <a:lstStyle/>
        <a:p>
          <a:endParaRPr lang="en-US"/>
        </a:p>
      </dgm:t>
    </dgm:pt>
    <dgm:pt modelId="{4EBACA49-F17B-4B39-A126-FEA84AF79F31}" type="sibTrans" cxnId="{1309CF04-132E-4450-865F-2ACC98BD43FC}">
      <dgm:prSet/>
      <dgm:spPr/>
      <dgm:t>
        <a:bodyPr/>
        <a:lstStyle/>
        <a:p>
          <a:endParaRPr lang="en-US"/>
        </a:p>
      </dgm:t>
    </dgm:pt>
    <dgm:pt modelId="{BE72AECF-5DA7-4EFA-9C73-D36E5C22F078}" type="pres">
      <dgm:prSet presAssocID="{BBB500FB-BFB0-4226-B8A4-A13A29BBED25}" presName="root" presStyleCnt="0">
        <dgm:presLayoutVars>
          <dgm:dir/>
          <dgm:resizeHandles val="exact"/>
        </dgm:presLayoutVars>
      </dgm:prSet>
      <dgm:spPr/>
    </dgm:pt>
    <dgm:pt modelId="{E1C99BC4-4E02-498A-A2C2-438827BEB9A6}" type="pres">
      <dgm:prSet presAssocID="{D1AAEF3F-D87B-4506-B5ED-CE600411C390}" presName="compNode" presStyleCnt="0"/>
      <dgm:spPr/>
    </dgm:pt>
    <dgm:pt modelId="{03BA2075-4776-49AF-AABD-B5A4EA0BB9E0}" type="pres">
      <dgm:prSet presAssocID="{D1AAEF3F-D87B-4506-B5ED-CE600411C390}" presName="bgRect" presStyleLbl="bgShp" presStyleIdx="0" presStyleCnt="5" custLinFactNeighborY="0"/>
      <dgm:spPr>
        <a:solidFill>
          <a:srgbClr val="FFFFFF"/>
        </a:solidFill>
        <a:ln>
          <a:noFill/>
        </a:ln>
      </dgm:spPr>
    </dgm:pt>
    <dgm:pt modelId="{4A925B8E-DC24-4843-B3D0-516812AE2A48}" type="pres">
      <dgm:prSet presAssocID="{D1AAEF3F-D87B-4506-B5ED-CE600411C390}" presName="iconRect" presStyleLbl="node1" presStyleIdx="0" presStyleCnt="5"/>
      <dgm:spPr>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37B08E3-25E9-4CF6-BB1D-248D88B631A1}" type="pres">
      <dgm:prSet presAssocID="{D1AAEF3F-D87B-4506-B5ED-CE600411C390}" presName="spaceRect" presStyleCnt="0"/>
      <dgm:spPr/>
    </dgm:pt>
    <dgm:pt modelId="{59C92510-C093-4479-9EC9-D4994E05DFAF}" type="pres">
      <dgm:prSet presAssocID="{D1AAEF3F-D87B-4506-B5ED-CE600411C390}" presName="parTx" presStyleLbl="revTx" presStyleIdx="0" presStyleCnt="8">
        <dgm:presLayoutVars>
          <dgm:chMax val="0"/>
          <dgm:chPref val="0"/>
        </dgm:presLayoutVars>
      </dgm:prSet>
      <dgm:spPr/>
    </dgm:pt>
    <dgm:pt modelId="{B07915C7-BEBB-4239-99C5-040CAA1E71C3}" type="pres">
      <dgm:prSet presAssocID="{64C3C8CC-CFDB-4D96-80FA-260AF06DE23A}" presName="sibTrans" presStyleCnt="0"/>
      <dgm:spPr/>
    </dgm:pt>
    <dgm:pt modelId="{FEE03695-8E44-4667-8BE0-0870C73B6269}" type="pres">
      <dgm:prSet presAssocID="{AAE7D4E3-D7A4-4557-8331-DEEE35A84B83}" presName="compNode" presStyleCnt="0"/>
      <dgm:spPr/>
    </dgm:pt>
    <dgm:pt modelId="{280FE153-93C4-4BF6-B534-6CF1C0B34971}" type="pres">
      <dgm:prSet presAssocID="{AAE7D4E3-D7A4-4557-8331-DEEE35A84B83}" presName="bgRect" presStyleLbl="bgShp" presStyleIdx="1" presStyleCnt="5" custLinFactNeighborX="7558" custLinFactNeighborY="-1899"/>
      <dgm:spPr>
        <a:solidFill>
          <a:schemeClr val="bg1"/>
        </a:solidFill>
      </dgm:spPr>
    </dgm:pt>
    <dgm:pt modelId="{4D354747-4192-4405-955C-560CCA038A4E}" type="pres">
      <dgm:prSet presAssocID="{AAE7D4E3-D7A4-4557-8331-DEEE35A84B83}" presName="iconRect" presStyleLbl="node1" presStyleIdx="1" presStyleCnt="5"/>
      <dgm:spPr>
        <a:blipFill>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A9EB496-F9B6-44DF-936A-610BADE24E9E}" type="pres">
      <dgm:prSet presAssocID="{AAE7D4E3-D7A4-4557-8331-DEEE35A84B83}" presName="spaceRect" presStyleCnt="0"/>
      <dgm:spPr/>
    </dgm:pt>
    <dgm:pt modelId="{47D3D02B-EA5E-404B-B92E-0CE319FFBF2F}" type="pres">
      <dgm:prSet presAssocID="{AAE7D4E3-D7A4-4557-8331-DEEE35A84B83}" presName="parTx" presStyleLbl="revTx" presStyleIdx="1" presStyleCnt="8">
        <dgm:presLayoutVars>
          <dgm:chMax val="0"/>
          <dgm:chPref val="0"/>
        </dgm:presLayoutVars>
      </dgm:prSet>
      <dgm:spPr/>
    </dgm:pt>
    <dgm:pt modelId="{47FA0A7E-DBD0-46D8-B53D-4A9F83B7CB81}" type="pres">
      <dgm:prSet presAssocID="{BCE179DA-BD59-4A05-B586-AC039307737C}" presName="sibTrans" presStyleCnt="0"/>
      <dgm:spPr/>
    </dgm:pt>
    <dgm:pt modelId="{F5BA3001-F800-4601-BCCB-72DF228E0D38}" type="pres">
      <dgm:prSet presAssocID="{2104F12E-EC3E-45D3-9630-222A1C0A093B}" presName="compNode" presStyleCnt="0"/>
      <dgm:spPr/>
    </dgm:pt>
    <dgm:pt modelId="{0D36581C-5D1C-4EBF-AB26-F6CF1D753E40}" type="pres">
      <dgm:prSet presAssocID="{2104F12E-EC3E-45D3-9630-222A1C0A093B}" presName="bgRect" presStyleLbl="bgShp" presStyleIdx="2" presStyleCnt="5"/>
      <dgm:spPr>
        <a:solidFill>
          <a:schemeClr val="bg1"/>
        </a:solidFill>
      </dgm:spPr>
    </dgm:pt>
    <dgm:pt modelId="{17C66CE8-7247-4479-B2D1-5C5E49FE7C91}" type="pres">
      <dgm:prSet presAssocID="{2104F12E-EC3E-45D3-9630-222A1C0A093B}" presName="iconRect" presStyleLbl="node1" presStyleIdx="2" presStyleCnt="5"/>
      <dgm:spPr>
        <a:blipFill>
          <a:blip xmlns:r="http://schemas.openxmlformats.org/officeDocument/2006/relationships" r:embed="rId5">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CF8FD08-A163-44E1-869A-BD2E92CB2CA6}" type="pres">
      <dgm:prSet presAssocID="{2104F12E-EC3E-45D3-9630-222A1C0A093B}" presName="spaceRect" presStyleCnt="0"/>
      <dgm:spPr/>
    </dgm:pt>
    <dgm:pt modelId="{DC8A85E9-B5EE-44C1-9DF2-C9871C255F4B}" type="pres">
      <dgm:prSet presAssocID="{2104F12E-EC3E-45D3-9630-222A1C0A093B}" presName="parTx" presStyleLbl="revTx" presStyleIdx="2" presStyleCnt="8">
        <dgm:presLayoutVars>
          <dgm:chMax val="0"/>
          <dgm:chPref val="0"/>
        </dgm:presLayoutVars>
      </dgm:prSet>
      <dgm:spPr/>
    </dgm:pt>
    <dgm:pt modelId="{253E552C-9AA5-4221-B5EB-490E47771875}" type="pres">
      <dgm:prSet presAssocID="{2104F12E-EC3E-45D3-9630-222A1C0A093B}" presName="desTx" presStyleLbl="revTx" presStyleIdx="3" presStyleCnt="8">
        <dgm:presLayoutVars/>
      </dgm:prSet>
      <dgm:spPr/>
    </dgm:pt>
    <dgm:pt modelId="{1DDCAC51-8AE9-4FD0-AB84-5AA2172A2101}" type="pres">
      <dgm:prSet presAssocID="{DD8A25B8-C063-43D2-B875-55921A7EB47A}" presName="sibTrans" presStyleCnt="0"/>
      <dgm:spPr/>
    </dgm:pt>
    <dgm:pt modelId="{A4DD62F6-01EE-4B23-84FA-8B10D48B4820}" type="pres">
      <dgm:prSet presAssocID="{B396779B-12CC-4082-AD89-4BE17D8A6348}" presName="compNode" presStyleCnt="0"/>
      <dgm:spPr/>
    </dgm:pt>
    <dgm:pt modelId="{F5ED1001-533C-4AD6-86C0-6AC053FB0248}" type="pres">
      <dgm:prSet presAssocID="{B396779B-12CC-4082-AD89-4BE17D8A6348}" presName="bgRect" presStyleLbl="bgShp" presStyleIdx="3" presStyleCnt="5"/>
      <dgm:spPr>
        <a:solidFill>
          <a:schemeClr val="bg1"/>
        </a:solidFill>
      </dgm:spPr>
    </dgm:pt>
    <dgm:pt modelId="{A1594EC8-53B6-4D16-8817-67AA3C1359CE}" type="pres">
      <dgm:prSet presAssocID="{B396779B-12CC-4082-AD89-4BE17D8A6348}" presName="iconRect" presStyleLbl="node1" presStyleIdx="3" presStyleCnt="5"/>
      <dgm:spPr>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DBFF7A7-E6FA-4262-9A6B-6E9763ACC631}" type="pres">
      <dgm:prSet presAssocID="{B396779B-12CC-4082-AD89-4BE17D8A6348}" presName="spaceRect" presStyleCnt="0"/>
      <dgm:spPr/>
    </dgm:pt>
    <dgm:pt modelId="{182AFCFA-D276-4542-A43C-D1F5691F1F69}" type="pres">
      <dgm:prSet presAssocID="{B396779B-12CC-4082-AD89-4BE17D8A6348}" presName="parTx" presStyleLbl="revTx" presStyleIdx="4" presStyleCnt="8">
        <dgm:presLayoutVars>
          <dgm:chMax val="0"/>
          <dgm:chPref val="0"/>
        </dgm:presLayoutVars>
      </dgm:prSet>
      <dgm:spPr/>
    </dgm:pt>
    <dgm:pt modelId="{F03EDFE1-C527-4E4F-B730-331F25560033}" type="pres">
      <dgm:prSet presAssocID="{B396779B-12CC-4082-AD89-4BE17D8A6348}" presName="desTx" presStyleLbl="revTx" presStyleIdx="5" presStyleCnt="8">
        <dgm:presLayoutVars/>
      </dgm:prSet>
      <dgm:spPr/>
    </dgm:pt>
    <dgm:pt modelId="{A79BAC29-4D46-4FE8-908F-D953111EFB7F}" type="pres">
      <dgm:prSet presAssocID="{389BD278-BBE7-42BC-9219-AA17F68B8366}" presName="sibTrans" presStyleCnt="0"/>
      <dgm:spPr/>
    </dgm:pt>
    <dgm:pt modelId="{F88EDD96-5EF4-43AD-8EAA-BB7D456BA1F8}" type="pres">
      <dgm:prSet presAssocID="{6A8F6241-6C75-41B8-9ECF-40CF22FD4C9A}" presName="compNode" presStyleCnt="0"/>
      <dgm:spPr/>
    </dgm:pt>
    <dgm:pt modelId="{32BE388A-C229-4983-98A7-66FBC6D456EE}" type="pres">
      <dgm:prSet presAssocID="{6A8F6241-6C75-41B8-9ECF-40CF22FD4C9A}" presName="bgRect" presStyleLbl="bgShp" presStyleIdx="4" presStyleCnt="5" custLinFactNeighborX="1402" custLinFactNeighborY="2849"/>
      <dgm:spPr>
        <a:solidFill>
          <a:schemeClr val="bg1"/>
        </a:solidFill>
      </dgm:spPr>
    </dgm:pt>
    <dgm:pt modelId="{9CA565FB-63DA-44CA-B556-33F2FD2A550B}" type="pres">
      <dgm:prSet presAssocID="{6A8F6241-6C75-41B8-9ECF-40CF22FD4C9A}" presName="iconRect" presStyleLbl="node1" presStyleIdx="4" presStyleCnt="5"/>
      <dgm:spPr>
        <a:blipFill>
          <a:blip xmlns:r="http://schemas.openxmlformats.org/officeDocument/2006/relationships" r:embed="rId9">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9029566-B096-40FC-9D7F-66FF27D0FFEF}" type="pres">
      <dgm:prSet presAssocID="{6A8F6241-6C75-41B8-9ECF-40CF22FD4C9A}" presName="spaceRect" presStyleCnt="0"/>
      <dgm:spPr/>
    </dgm:pt>
    <dgm:pt modelId="{BBAC7DB4-7FEE-4426-8FD4-599FF3A4375A}" type="pres">
      <dgm:prSet presAssocID="{6A8F6241-6C75-41B8-9ECF-40CF22FD4C9A}" presName="parTx" presStyleLbl="revTx" presStyleIdx="6" presStyleCnt="8">
        <dgm:presLayoutVars>
          <dgm:chMax val="0"/>
          <dgm:chPref val="0"/>
        </dgm:presLayoutVars>
      </dgm:prSet>
      <dgm:spPr/>
    </dgm:pt>
    <dgm:pt modelId="{F26E1C7D-C46A-4BBA-8AF2-AE3D49262A74}" type="pres">
      <dgm:prSet presAssocID="{6A8F6241-6C75-41B8-9ECF-40CF22FD4C9A}" presName="desTx" presStyleLbl="revTx" presStyleIdx="7" presStyleCnt="8">
        <dgm:presLayoutVars/>
      </dgm:prSet>
      <dgm:spPr/>
    </dgm:pt>
  </dgm:ptLst>
  <dgm:cxnLst>
    <dgm:cxn modelId="{1309CF04-132E-4450-865F-2ACC98BD43FC}" srcId="{6A8F6241-6C75-41B8-9ECF-40CF22FD4C9A}" destId="{0DDB8CC3-1070-4C3C-B35C-1E3D4351CB0E}" srcOrd="0" destOrd="0" parTransId="{90BF1F41-8DB1-431B-8B7F-1FCC21064C3B}" sibTransId="{4EBACA49-F17B-4B39-A126-FEA84AF79F31}"/>
    <dgm:cxn modelId="{32A44E1E-9D5C-4A3E-926B-6A41F6833D39}" srcId="{BBB500FB-BFB0-4226-B8A4-A13A29BBED25}" destId="{2104F12E-EC3E-45D3-9630-222A1C0A093B}" srcOrd="2" destOrd="0" parTransId="{649B87DE-441B-4AD9-B116-5D8CBED868C6}" sibTransId="{DD8A25B8-C063-43D2-B875-55921A7EB47A}"/>
    <dgm:cxn modelId="{42177D26-0AB6-4999-BB55-24A3F27A708F}" type="presOf" srcId="{498A9CC4-17CB-47F7-B206-E99FDCC4DBFE}" destId="{253E552C-9AA5-4221-B5EB-490E47771875}" srcOrd="0" destOrd="0" presId="urn:microsoft.com/office/officeart/2018/2/layout/IconVerticalSolidList"/>
    <dgm:cxn modelId="{A17AFB29-5F68-441B-8F54-B973B9D87FB7}" type="presOf" srcId="{2104F12E-EC3E-45D3-9630-222A1C0A093B}" destId="{DC8A85E9-B5EE-44C1-9DF2-C9871C255F4B}" srcOrd="0" destOrd="0" presId="urn:microsoft.com/office/officeart/2018/2/layout/IconVerticalSolidList"/>
    <dgm:cxn modelId="{4DB85C3A-162C-402D-AF48-E098550CEADD}" type="presOf" srcId="{AAE7D4E3-D7A4-4557-8331-DEEE35A84B83}" destId="{47D3D02B-EA5E-404B-B92E-0CE319FFBF2F}" srcOrd="0" destOrd="0" presId="urn:microsoft.com/office/officeart/2018/2/layout/IconVerticalSolidList"/>
    <dgm:cxn modelId="{E9B4363C-EBCE-455D-8431-26C7D9A62451}" type="presOf" srcId="{BBB500FB-BFB0-4226-B8A4-A13A29BBED25}" destId="{BE72AECF-5DA7-4EFA-9C73-D36E5C22F078}" srcOrd="0" destOrd="0" presId="urn:microsoft.com/office/officeart/2018/2/layout/IconVerticalSolidList"/>
    <dgm:cxn modelId="{0E91BB3E-7055-4717-A306-0A269AD8FCE9}" srcId="{2104F12E-EC3E-45D3-9630-222A1C0A093B}" destId="{498A9CC4-17CB-47F7-B206-E99FDCC4DBFE}" srcOrd="0" destOrd="0" parTransId="{8647042B-A4B4-4FA1-8315-3198C1687E9F}" sibTransId="{B8A65132-A117-4BA3-924E-50F6FB84A9BE}"/>
    <dgm:cxn modelId="{0B0EFB5E-28B9-4A54-BCD8-BB9626C158F3}" srcId="{B396779B-12CC-4082-AD89-4BE17D8A6348}" destId="{25541F6A-8D07-4D04-A2F9-E673A90314FA}" srcOrd="0" destOrd="0" parTransId="{88F9B3F6-2C27-4709-9828-12792059B3A2}" sibTransId="{6CDA8BB8-D40D-49D6-A8C5-A85B8770A7F5}"/>
    <dgm:cxn modelId="{B4C73282-45F4-41AA-9E51-00D693B1DCD9}" type="presOf" srcId="{0DDB8CC3-1070-4C3C-B35C-1E3D4351CB0E}" destId="{F26E1C7D-C46A-4BBA-8AF2-AE3D49262A74}" srcOrd="0" destOrd="0" presId="urn:microsoft.com/office/officeart/2018/2/layout/IconVerticalSolidList"/>
    <dgm:cxn modelId="{338D4484-17C9-4F58-9775-CD487DB13C53}" srcId="{BBB500FB-BFB0-4226-B8A4-A13A29BBED25}" destId="{AAE7D4E3-D7A4-4557-8331-DEEE35A84B83}" srcOrd="1" destOrd="0" parTransId="{55EFE2A2-5A28-42B0-8E18-7A6282BC65C7}" sibTransId="{BCE179DA-BD59-4A05-B586-AC039307737C}"/>
    <dgm:cxn modelId="{EC5C4989-F122-4AE0-B3E2-8FCFEB8984F5}" type="presOf" srcId="{B396779B-12CC-4082-AD89-4BE17D8A6348}" destId="{182AFCFA-D276-4542-A43C-D1F5691F1F69}" srcOrd="0" destOrd="0" presId="urn:microsoft.com/office/officeart/2018/2/layout/IconVerticalSolidList"/>
    <dgm:cxn modelId="{A85B408D-DDB1-4265-95F5-BAECA2861174}" type="presOf" srcId="{6A8F6241-6C75-41B8-9ECF-40CF22FD4C9A}" destId="{BBAC7DB4-7FEE-4426-8FD4-599FF3A4375A}" srcOrd="0" destOrd="0" presId="urn:microsoft.com/office/officeart/2018/2/layout/IconVerticalSolidList"/>
    <dgm:cxn modelId="{18A442B3-693F-487E-83C9-7D2DBFB7242C}" srcId="{BBB500FB-BFB0-4226-B8A4-A13A29BBED25}" destId="{6A8F6241-6C75-41B8-9ECF-40CF22FD4C9A}" srcOrd="4" destOrd="0" parTransId="{FE75F4B3-BD4D-4C17-9429-53EDAEC955E6}" sibTransId="{C4F18A1F-5882-47A5-94A2-E9FD8B9B3529}"/>
    <dgm:cxn modelId="{F93398C0-92FF-4E0F-8A55-E0D9353A0D6D}" type="presOf" srcId="{D1AAEF3F-D87B-4506-B5ED-CE600411C390}" destId="{59C92510-C093-4479-9EC9-D4994E05DFAF}" srcOrd="0" destOrd="0" presId="urn:microsoft.com/office/officeart/2018/2/layout/IconVerticalSolidList"/>
    <dgm:cxn modelId="{4F421EC1-5FA7-4057-9045-E36CA5465FD7}" type="presOf" srcId="{25541F6A-8D07-4D04-A2F9-E673A90314FA}" destId="{F03EDFE1-C527-4E4F-B730-331F25560033}" srcOrd="0" destOrd="0" presId="urn:microsoft.com/office/officeart/2018/2/layout/IconVerticalSolidList"/>
    <dgm:cxn modelId="{E4366CD1-2892-4032-B55A-96BF9FEEBA11}" srcId="{BBB500FB-BFB0-4226-B8A4-A13A29BBED25}" destId="{B396779B-12CC-4082-AD89-4BE17D8A6348}" srcOrd="3" destOrd="0" parTransId="{C7B1D222-A696-406B-91B9-19FB8433CB0F}" sibTransId="{389BD278-BBE7-42BC-9219-AA17F68B8366}"/>
    <dgm:cxn modelId="{DA4F0FEB-0784-4709-8CBE-DCA2FFE59E84}" srcId="{BBB500FB-BFB0-4226-B8A4-A13A29BBED25}" destId="{D1AAEF3F-D87B-4506-B5ED-CE600411C390}" srcOrd="0" destOrd="0" parTransId="{250F71C6-5B66-4B8A-815C-8859DA6E4BC2}" sibTransId="{64C3C8CC-CFDB-4D96-80FA-260AF06DE23A}"/>
    <dgm:cxn modelId="{51071FA4-5FF8-4FF9-BE44-346C3CF3D051}" type="presParOf" srcId="{BE72AECF-5DA7-4EFA-9C73-D36E5C22F078}" destId="{E1C99BC4-4E02-498A-A2C2-438827BEB9A6}" srcOrd="0" destOrd="0" presId="urn:microsoft.com/office/officeart/2018/2/layout/IconVerticalSolidList"/>
    <dgm:cxn modelId="{637EA53C-98ED-4F92-B9B9-5E5923466B79}" type="presParOf" srcId="{E1C99BC4-4E02-498A-A2C2-438827BEB9A6}" destId="{03BA2075-4776-49AF-AABD-B5A4EA0BB9E0}" srcOrd="0" destOrd="0" presId="urn:microsoft.com/office/officeart/2018/2/layout/IconVerticalSolidList"/>
    <dgm:cxn modelId="{0AD34A0B-BAD1-4F34-9AE1-B209BB07873E}" type="presParOf" srcId="{E1C99BC4-4E02-498A-A2C2-438827BEB9A6}" destId="{4A925B8E-DC24-4843-B3D0-516812AE2A48}" srcOrd="1" destOrd="0" presId="urn:microsoft.com/office/officeart/2018/2/layout/IconVerticalSolidList"/>
    <dgm:cxn modelId="{092C4F84-E3BB-4490-81BD-11651433937D}" type="presParOf" srcId="{E1C99BC4-4E02-498A-A2C2-438827BEB9A6}" destId="{537B08E3-25E9-4CF6-BB1D-248D88B631A1}" srcOrd="2" destOrd="0" presId="urn:microsoft.com/office/officeart/2018/2/layout/IconVerticalSolidList"/>
    <dgm:cxn modelId="{B59A68B6-1800-46EC-8E88-815D297E0CDB}" type="presParOf" srcId="{E1C99BC4-4E02-498A-A2C2-438827BEB9A6}" destId="{59C92510-C093-4479-9EC9-D4994E05DFAF}" srcOrd="3" destOrd="0" presId="urn:microsoft.com/office/officeart/2018/2/layout/IconVerticalSolidList"/>
    <dgm:cxn modelId="{A1C2395F-865A-4DC3-8282-0612C51AB054}" type="presParOf" srcId="{BE72AECF-5DA7-4EFA-9C73-D36E5C22F078}" destId="{B07915C7-BEBB-4239-99C5-040CAA1E71C3}" srcOrd="1" destOrd="0" presId="urn:microsoft.com/office/officeart/2018/2/layout/IconVerticalSolidList"/>
    <dgm:cxn modelId="{4077C31C-CFE3-4926-9C6C-023F5C94CBDF}" type="presParOf" srcId="{BE72AECF-5DA7-4EFA-9C73-D36E5C22F078}" destId="{FEE03695-8E44-4667-8BE0-0870C73B6269}" srcOrd="2" destOrd="0" presId="urn:microsoft.com/office/officeart/2018/2/layout/IconVerticalSolidList"/>
    <dgm:cxn modelId="{C73F8D17-310A-4ECD-ABC5-3FB186E5AC2A}" type="presParOf" srcId="{FEE03695-8E44-4667-8BE0-0870C73B6269}" destId="{280FE153-93C4-4BF6-B534-6CF1C0B34971}" srcOrd="0" destOrd="0" presId="urn:microsoft.com/office/officeart/2018/2/layout/IconVerticalSolidList"/>
    <dgm:cxn modelId="{6CA3044D-7AC3-48F4-A838-2448A232CE1B}" type="presParOf" srcId="{FEE03695-8E44-4667-8BE0-0870C73B6269}" destId="{4D354747-4192-4405-955C-560CCA038A4E}" srcOrd="1" destOrd="0" presId="urn:microsoft.com/office/officeart/2018/2/layout/IconVerticalSolidList"/>
    <dgm:cxn modelId="{E1AEC3AC-F7E5-451B-BD9D-BCAA6AC16270}" type="presParOf" srcId="{FEE03695-8E44-4667-8BE0-0870C73B6269}" destId="{9A9EB496-F9B6-44DF-936A-610BADE24E9E}" srcOrd="2" destOrd="0" presId="urn:microsoft.com/office/officeart/2018/2/layout/IconVerticalSolidList"/>
    <dgm:cxn modelId="{646FFD36-4C2F-4818-B3D5-4B44D9A7D440}" type="presParOf" srcId="{FEE03695-8E44-4667-8BE0-0870C73B6269}" destId="{47D3D02B-EA5E-404B-B92E-0CE319FFBF2F}" srcOrd="3" destOrd="0" presId="urn:microsoft.com/office/officeart/2018/2/layout/IconVerticalSolidList"/>
    <dgm:cxn modelId="{15443FDF-778A-4742-B0FE-1833D7CAA1F6}" type="presParOf" srcId="{BE72AECF-5DA7-4EFA-9C73-D36E5C22F078}" destId="{47FA0A7E-DBD0-46D8-B53D-4A9F83B7CB81}" srcOrd="3" destOrd="0" presId="urn:microsoft.com/office/officeart/2018/2/layout/IconVerticalSolidList"/>
    <dgm:cxn modelId="{A0782C7B-4398-4B2E-9014-3D71A43292FE}" type="presParOf" srcId="{BE72AECF-5DA7-4EFA-9C73-D36E5C22F078}" destId="{F5BA3001-F800-4601-BCCB-72DF228E0D38}" srcOrd="4" destOrd="0" presId="urn:microsoft.com/office/officeart/2018/2/layout/IconVerticalSolidList"/>
    <dgm:cxn modelId="{3FA3B5D9-DB01-4BF3-BE63-3612752CD616}" type="presParOf" srcId="{F5BA3001-F800-4601-BCCB-72DF228E0D38}" destId="{0D36581C-5D1C-4EBF-AB26-F6CF1D753E40}" srcOrd="0" destOrd="0" presId="urn:microsoft.com/office/officeart/2018/2/layout/IconVerticalSolidList"/>
    <dgm:cxn modelId="{526701F0-979A-4BD5-BC8C-D74C9C6C7119}" type="presParOf" srcId="{F5BA3001-F800-4601-BCCB-72DF228E0D38}" destId="{17C66CE8-7247-4479-B2D1-5C5E49FE7C91}" srcOrd="1" destOrd="0" presId="urn:microsoft.com/office/officeart/2018/2/layout/IconVerticalSolidList"/>
    <dgm:cxn modelId="{85C0535A-D51E-489B-ADAA-5C4CC6C0449C}" type="presParOf" srcId="{F5BA3001-F800-4601-BCCB-72DF228E0D38}" destId="{8CF8FD08-A163-44E1-869A-BD2E92CB2CA6}" srcOrd="2" destOrd="0" presId="urn:microsoft.com/office/officeart/2018/2/layout/IconVerticalSolidList"/>
    <dgm:cxn modelId="{EF977FF3-1EF0-4D62-B8BE-1EDB26FCC26C}" type="presParOf" srcId="{F5BA3001-F800-4601-BCCB-72DF228E0D38}" destId="{DC8A85E9-B5EE-44C1-9DF2-C9871C255F4B}" srcOrd="3" destOrd="0" presId="urn:microsoft.com/office/officeart/2018/2/layout/IconVerticalSolidList"/>
    <dgm:cxn modelId="{680FC9E9-F9D1-47E1-8C57-B34A25E86009}" type="presParOf" srcId="{F5BA3001-F800-4601-BCCB-72DF228E0D38}" destId="{253E552C-9AA5-4221-B5EB-490E47771875}" srcOrd="4" destOrd="0" presId="urn:microsoft.com/office/officeart/2018/2/layout/IconVerticalSolidList"/>
    <dgm:cxn modelId="{F1F0234E-95BB-45B5-BC9E-209ECD6E9D9B}" type="presParOf" srcId="{BE72AECF-5DA7-4EFA-9C73-D36E5C22F078}" destId="{1DDCAC51-8AE9-4FD0-AB84-5AA2172A2101}" srcOrd="5" destOrd="0" presId="urn:microsoft.com/office/officeart/2018/2/layout/IconVerticalSolidList"/>
    <dgm:cxn modelId="{7B2E3A6F-C32C-40BE-A42B-7EDF20E7E652}" type="presParOf" srcId="{BE72AECF-5DA7-4EFA-9C73-D36E5C22F078}" destId="{A4DD62F6-01EE-4B23-84FA-8B10D48B4820}" srcOrd="6" destOrd="0" presId="urn:microsoft.com/office/officeart/2018/2/layout/IconVerticalSolidList"/>
    <dgm:cxn modelId="{BFF27759-3BC7-4EF4-8421-BC2F8A4BBD24}" type="presParOf" srcId="{A4DD62F6-01EE-4B23-84FA-8B10D48B4820}" destId="{F5ED1001-533C-4AD6-86C0-6AC053FB0248}" srcOrd="0" destOrd="0" presId="urn:microsoft.com/office/officeart/2018/2/layout/IconVerticalSolidList"/>
    <dgm:cxn modelId="{FCD48CA2-1EF1-4732-AAC3-71274083E84F}" type="presParOf" srcId="{A4DD62F6-01EE-4B23-84FA-8B10D48B4820}" destId="{A1594EC8-53B6-4D16-8817-67AA3C1359CE}" srcOrd="1" destOrd="0" presId="urn:microsoft.com/office/officeart/2018/2/layout/IconVerticalSolidList"/>
    <dgm:cxn modelId="{3A8EEA24-6032-47D0-B982-58E9109B6CCF}" type="presParOf" srcId="{A4DD62F6-01EE-4B23-84FA-8B10D48B4820}" destId="{CDBFF7A7-E6FA-4262-9A6B-6E9763ACC631}" srcOrd="2" destOrd="0" presId="urn:microsoft.com/office/officeart/2018/2/layout/IconVerticalSolidList"/>
    <dgm:cxn modelId="{99938D8B-AC66-4AE0-89EE-C130A9F92D05}" type="presParOf" srcId="{A4DD62F6-01EE-4B23-84FA-8B10D48B4820}" destId="{182AFCFA-D276-4542-A43C-D1F5691F1F69}" srcOrd="3" destOrd="0" presId="urn:microsoft.com/office/officeart/2018/2/layout/IconVerticalSolidList"/>
    <dgm:cxn modelId="{A579FCD9-EB65-4D33-98A8-B3A9BC8FC3EC}" type="presParOf" srcId="{A4DD62F6-01EE-4B23-84FA-8B10D48B4820}" destId="{F03EDFE1-C527-4E4F-B730-331F25560033}" srcOrd="4" destOrd="0" presId="urn:microsoft.com/office/officeart/2018/2/layout/IconVerticalSolidList"/>
    <dgm:cxn modelId="{0833179D-7112-4601-815C-11B41D4FC0B0}" type="presParOf" srcId="{BE72AECF-5DA7-4EFA-9C73-D36E5C22F078}" destId="{A79BAC29-4D46-4FE8-908F-D953111EFB7F}" srcOrd="7" destOrd="0" presId="urn:microsoft.com/office/officeart/2018/2/layout/IconVerticalSolidList"/>
    <dgm:cxn modelId="{20313246-F7E8-466F-8FF0-5C684BAF96AF}" type="presParOf" srcId="{BE72AECF-5DA7-4EFA-9C73-D36E5C22F078}" destId="{F88EDD96-5EF4-43AD-8EAA-BB7D456BA1F8}" srcOrd="8" destOrd="0" presId="urn:microsoft.com/office/officeart/2018/2/layout/IconVerticalSolidList"/>
    <dgm:cxn modelId="{0BA43CFB-97E0-4965-97F0-7280C49681F3}" type="presParOf" srcId="{F88EDD96-5EF4-43AD-8EAA-BB7D456BA1F8}" destId="{32BE388A-C229-4983-98A7-66FBC6D456EE}" srcOrd="0" destOrd="0" presId="urn:microsoft.com/office/officeart/2018/2/layout/IconVerticalSolidList"/>
    <dgm:cxn modelId="{7774413A-8F42-4BF6-8A6C-210A4CF91A5D}" type="presParOf" srcId="{F88EDD96-5EF4-43AD-8EAA-BB7D456BA1F8}" destId="{9CA565FB-63DA-44CA-B556-33F2FD2A550B}" srcOrd="1" destOrd="0" presId="urn:microsoft.com/office/officeart/2018/2/layout/IconVerticalSolidList"/>
    <dgm:cxn modelId="{D3BE58B4-F0BD-46AA-8F56-98B6E9E166BD}" type="presParOf" srcId="{F88EDD96-5EF4-43AD-8EAA-BB7D456BA1F8}" destId="{49029566-B096-40FC-9D7F-66FF27D0FFEF}" srcOrd="2" destOrd="0" presId="urn:microsoft.com/office/officeart/2018/2/layout/IconVerticalSolidList"/>
    <dgm:cxn modelId="{F23F4DAF-096F-4CF0-9383-661494CDCF0B}" type="presParOf" srcId="{F88EDD96-5EF4-43AD-8EAA-BB7D456BA1F8}" destId="{BBAC7DB4-7FEE-4426-8FD4-599FF3A4375A}" srcOrd="3" destOrd="0" presId="urn:microsoft.com/office/officeart/2018/2/layout/IconVerticalSolidList"/>
    <dgm:cxn modelId="{F87F7CB6-C2F9-4B43-A3A3-B30207C780A4}" type="presParOf" srcId="{F88EDD96-5EF4-43AD-8EAA-BB7D456BA1F8}" destId="{F26E1C7D-C46A-4BBA-8AF2-AE3D49262A7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C6C321-9F9C-46C9-A309-F301C00B4772}"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E8DBB7DE-0BB9-4015-A0E7-C8D911129D59}">
      <dgm:prSet phldrT="[Text]" custT="1"/>
      <dgm:spPr/>
      <dgm:t>
        <a:bodyPr/>
        <a:lstStyle/>
        <a:p>
          <a:r>
            <a:rPr lang="en-US" sz="2200" b="1" dirty="0">
              <a:solidFill>
                <a:srgbClr val="004976"/>
              </a:solidFill>
              <a:latin typeface="+mn-lt"/>
            </a:rPr>
            <a:t>All families have dreams for their children and want the best for them.</a:t>
          </a:r>
        </a:p>
      </dgm:t>
      <dgm:extLst>
        <a:ext uri="{E40237B7-FDA0-4F09-8148-C483321AD2D9}">
          <dgm14:cNvPr xmlns:dgm14="http://schemas.microsoft.com/office/drawing/2010/diagram" id="0" name="" descr="&#10;&#10;"/>
        </a:ext>
      </dgm:extLst>
    </dgm:pt>
    <dgm:pt modelId="{C8867878-3236-490D-9F0F-BC3C682F00FF}" type="parTrans" cxnId="{13A6C382-88AE-4C91-B40C-E64D7A6CB617}">
      <dgm:prSet/>
      <dgm:spPr/>
      <dgm:t>
        <a:bodyPr/>
        <a:lstStyle/>
        <a:p>
          <a:endParaRPr lang="en-US" sz="2000" b="1"/>
        </a:p>
      </dgm:t>
    </dgm:pt>
    <dgm:pt modelId="{C1A7025A-7FCA-4984-BB7C-D32009519E0D}" type="sibTrans" cxnId="{13A6C382-88AE-4C91-B40C-E64D7A6CB617}">
      <dgm:prSet/>
      <dgm:spPr/>
      <dgm:t>
        <a:bodyPr/>
        <a:lstStyle/>
        <a:p>
          <a:endParaRPr lang="en-US" sz="2000" b="1"/>
        </a:p>
      </dgm:t>
    </dgm:pt>
    <dgm:pt modelId="{26ED4FAE-057E-4CDC-9D85-B0B25F745CB8}">
      <dgm:prSet phldrT="[Text]" custT="1"/>
      <dgm:spPr/>
      <dgm:t>
        <a:bodyPr/>
        <a:lstStyle/>
        <a:p>
          <a:r>
            <a:rPr lang="en-US" sz="2200" b="1" dirty="0">
              <a:solidFill>
                <a:srgbClr val="004976"/>
              </a:solidFill>
              <a:latin typeface="+mn-lt"/>
            </a:rPr>
            <a:t>All families have the capacity to support their children’s learning.</a:t>
          </a:r>
        </a:p>
      </dgm:t>
    </dgm:pt>
    <dgm:pt modelId="{832B7012-283C-427B-84F0-310D80CF2CE0}" type="parTrans" cxnId="{84F705DF-600D-4C28-B97D-DB1A5D6E6B86}">
      <dgm:prSet/>
      <dgm:spPr/>
      <dgm:t>
        <a:bodyPr/>
        <a:lstStyle/>
        <a:p>
          <a:endParaRPr lang="en-US" sz="2000" b="1"/>
        </a:p>
      </dgm:t>
    </dgm:pt>
    <dgm:pt modelId="{48598ECA-A6A7-48A2-B988-64557224C69C}" type="sibTrans" cxnId="{84F705DF-600D-4C28-B97D-DB1A5D6E6B86}">
      <dgm:prSet/>
      <dgm:spPr/>
      <dgm:t>
        <a:bodyPr/>
        <a:lstStyle/>
        <a:p>
          <a:endParaRPr lang="en-US" sz="2000" b="1"/>
        </a:p>
      </dgm:t>
    </dgm:pt>
    <dgm:pt modelId="{51EB27D5-6C71-4AB3-BE48-19222F73E643}">
      <dgm:prSet phldrT="[Text]" custT="1"/>
      <dgm:spPr/>
      <dgm:t>
        <a:bodyPr/>
        <a:lstStyle/>
        <a:p>
          <a:r>
            <a:rPr lang="en-US" sz="2200" b="1" dirty="0">
              <a:solidFill>
                <a:srgbClr val="004976"/>
              </a:solidFill>
              <a:latin typeface="+mn-lt"/>
            </a:rPr>
            <a:t>Families and school staff are equal partners.</a:t>
          </a:r>
        </a:p>
      </dgm:t>
    </dgm:pt>
    <dgm:pt modelId="{0D909FB2-3088-4EC0-A282-33CFA7BD39AB}" type="parTrans" cxnId="{171261EF-E56C-4E1D-BD87-7152275CE444}">
      <dgm:prSet/>
      <dgm:spPr/>
      <dgm:t>
        <a:bodyPr/>
        <a:lstStyle/>
        <a:p>
          <a:endParaRPr lang="en-US" sz="2000" b="1"/>
        </a:p>
      </dgm:t>
    </dgm:pt>
    <dgm:pt modelId="{3901F8AB-635E-42D6-9B32-C84EC535CE22}" type="sibTrans" cxnId="{171261EF-E56C-4E1D-BD87-7152275CE444}">
      <dgm:prSet/>
      <dgm:spPr/>
      <dgm:t>
        <a:bodyPr/>
        <a:lstStyle/>
        <a:p>
          <a:endParaRPr lang="en-US" sz="2000" b="1"/>
        </a:p>
      </dgm:t>
    </dgm:pt>
    <dgm:pt modelId="{CF98EFCB-40D8-47C9-9BC4-2A01137A7CD2}">
      <dgm:prSet phldrT="[Text]" custT="1"/>
      <dgm:spPr/>
      <dgm:t>
        <a:bodyPr/>
        <a:lstStyle/>
        <a:p>
          <a:endParaRPr lang="en-US" sz="900" b="1" dirty="0">
            <a:solidFill>
              <a:srgbClr val="004976"/>
            </a:solidFill>
            <a:latin typeface="+mn-lt"/>
          </a:endParaRPr>
        </a:p>
        <a:p>
          <a:r>
            <a:rPr lang="en-US" sz="2000" b="1" dirty="0">
              <a:solidFill>
                <a:srgbClr val="004976"/>
              </a:solidFill>
              <a:latin typeface="+mn-lt"/>
            </a:rPr>
            <a:t>The responsibility for cultivating and sustaining partnerships among school, home, and community rests primarily with school staff, especially school leaders.</a:t>
          </a:r>
        </a:p>
      </dgm:t>
    </dgm:pt>
    <dgm:pt modelId="{A8A8D71B-8EB3-45D4-9930-C115E3AE970D}" type="parTrans" cxnId="{41E49E5C-3C1B-4892-AFCB-9A4332EEE3E5}">
      <dgm:prSet/>
      <dgm:spPr/>
      <dgm:t>
        <a:bodyPr/>
        <a:lstStyle/>
        <a:p>
          <a:endParaRPr lang="en-US" sz="2000" b="1"/>
        </a:p>
      </dgm:t>
    </dgm:pt>
    <dgm:pt modelId="{28B5FA2F-9016-46E3-86F5-06BFE0DD6FE1}" type="sibTrans" cxnId="{41E49E5C-3C1B-4892-AFCB-9A4332EEE3E5}">
      <dgm:prSet/>
      <dgm:spPr/>
      <dgm:t>
        <a:bodyPr/>
        <a:lstStyle/>
        <a:p>
          <a:endParaRPr lang="en-US" sz="2000" b="1"/>
        </a:p>
      </dgm:t>
    </dgm:pt>
    <dgm:pt modelId="{F65BE4A3-03B1-41D4-AC27-080B7AE664FC}" type="pres">
      <dgm:prSet presAssocID="{5DC6C321-9F9C-46C9-A309-F301C00B4772}" presName="Name0" presStyleCnt="0">
        <dgm:presLayoutVars>
          <dgm:chMax val="7"/>
          <dgm:chPref val="7"/>
          <dgm:dir/>
        </dgm:presLayoutVars>
      </dgm:prSet>
      <dgm:spPr/>
    </dgm:pt>
    <dgm:pt modelId="{700E3E1B-7828-4514-9D6D-C2457925FFFA}" type="pres">
      <dgm:prSet presAssocID="{5DC6C321-9F9C-46C9-A309-F301C00B4772}" presName="Name1" presStyleCnt="0"/>
      <dgm:spPr/>
    </dgm:pt>
    <dgm:pt modelId="{FD085106-C15D-4AEC-99D3-463EDA3D8DB5}" type="pres">
      <dgm:prSet presAssocID="{5DC6C321-9F9C-46C9-A309-F301C00B4772}" presName="cycle" presStyleCnt="0"/>
      <dgm:spPr/>
    </dgm:pt>
    <dgm:pt modelId="{03428874-7E64-4CEF-8B96-29AA6CC0E481}" type="pres">
      <dgm:prSet presAssocID="{5DC6C321-9F9C-46C9-A309-F301C00B4772}" presName="srcNode" presStyleLbl="node1" presStyleIdx="0" presStyleCnt="4"/>
      <dgm:spPr/>
    </dgm:pt>
    <dgm:pt modelId="{047B3A36-F731-4129-BFB8-999A9CE187E9}" type="pres">
      <dgm:prSet presAssocID="{5DC6C321-9F9C-46C9-A309-F301C00B4772}" presName="conn" presStyleLbl="parChTrans1D2" presStyleIdx="0" presStyleCnt="1"/>
      <dgm:spPr/>
    </dgm:pt>
    <dgm:pt modelId="{0663290D-52F1-47AC-8F2D-605082B85CF4}" type="pres">
      <dgm:prSet presAssocID="{5DC6C321-9F9C-46C9-A309-F301C00B4772}" presName="extraNode" presStyleLbl="node1" presStyleIdx="0" presStyleCnt="4"/>
      <dgm:spPr/>
    </dgm:pt>
    <dgm:pt modelId="{6461CBE7-68DC-451A-A814-BA14F2D3BC38}" type="pres">
      <dgm:prSet presAssocID="{5DC6C321-9F9C-46C9-A309-F301C00B4772}" presName="dstNode" presStyleLbl="node1" presStyleIdx="0" presStyleCnt="4"/>
      <dgm:spPr/>
    </dgm:pt>
    <dgm:pt modelId="{BF7F82A3-1CD1-4708-90CF-02C35CE233EA}" type="pres">
      <dgm:prSet presAssocID="{E8DBB7DE-0BB9-4015-A0E7-C8D911129D59}" presName="text_1" presStyleLbl="node1" presStyleIdx="0" presStyleCnt="4">
        <dgm:presLayoutVars>
          <dgm:bulletEnabled val="1"/>
        </dgm:presLayoutVars>
      </dgm:prSet>
      <dgm:spPr/>
    </dgm:pt>
    <dgm:pt modelId="{B456F8EC-6281-4B65-B07A-41B521EB352B}" type="pres">
      <dgm:prSet presAssocID="{E8DBB7DE-0BB9-4015-A0E7-C8D911129D59}" presName="accent_1" presStyleCnt="0"/>
      <dgm:spPr/>
    </dgm:pt>
    <dgm:pt modelId="{FC34AD0B-E262-45F5-81BB-FA75EB0981B4}" type="pres">
      <dgm:prSet presAssocID="{E8DBB7DE-0BB9-4015-A0E7-C8D911129D59}" presName="accentRepeatNode" presStyleLbl="solidFgAcc1" presStyleIdx="0" presStyleCnt="4" custScaleX="111927" custScaleY="112362" custLinFactNeighborX="4138" custLinFactNeighborY="4138"/>
      <dgm:spPr>
        <a:solidFill>
          <a:srgbClr val="BAE8E8"/>
        </a:solidFill>
      </dgm:spPr>
    </dgm:pt>
    <dgm:pt modelId="{69588538-3A35-4B71-B00F-1F1EA748BCD9}" type="pres">
      <dgm:prSet presAssocID="{26ED4FAE-057E-4CDC-9D85-B0B25F745CB8}" presName="text_2" presStyleLbl="node1" presStyleIdx="1" presStyleCnt="4">
        <dgm:presLayoutVars>
          <dgm:bulletEnabled val="1"/>
        </dgm:presLayoutVars>
      </dgm:prSet>
      <dgm:spPr/>
    </dgm:pt>
    <dgm:pt modelId="{65B799BD-85F8-4015-A72B-E29881BC982A}" type="pres">
      <dgm:prSet presAssocID="{26ED4FAE-057E-4CDC-9D85-B0B25F745CB8}" presName="accent_2" presStyleCnt="0"/>
      <dgm:spPr/>
    </dgm:pt>
    <dgm:pt modelId="{AFE1F94F-1B5C-4B8E-94A2-32DA0112EF26}" type="pres">
      <dgm:prSet presAssocID="{26ED4FAE-057E-4CDC-9D85-B0B25F745CB8}" presName="accentRepeatNode" presStyleLbl="solidFgAcc1" presStyleIdx="1" presStyleCnt="4" custLinFactNeighborX="-2363" custLinFactNeighborY="4138"/>
      <dgm:spPr>
        <a:solidFill>
          <a:srgbClr val="BAE8E8"/>
        </a:solidFill>
      </dgm:spPr>
    </dgm:pt>
    <dgm:pt modelId="{8183F605-A814-4E95-9EC1-6F0F17635256}" type="pres">
      <dgm:prSet presAssocID="{51EB27D5-6C71-4AB3-BE48-19222F73E643}" presName="text_3" presStyleLbl="node1" presStyleIdx="2" presStyleCnt="4">
        <dgm:presLayoutVars>
          <dgm:bulletEnabled val="1"/>
        </dgm:presLayoutVars>
      </dgm:prSet>
      <dgm:spPr/>
    </dgm:pt>
    <dgm:pt modelId="{ABAE42F3-BC75-4723-AD7A-58782939E6B3}" type="pres">
      <dgm:prSet presAssocID="{51EB27D5-6C71-4AB3-BE48-19222F73E643}" presName="accent_3" presStyleCnt="0"/>
      <dgm:spPr/>
    </dgm:pt>
    <dgm:pt modelId="{1D3B7049-9D9F-413F-898F-4A45AAC9BAAD}" type="pres">
      <dgm:prSet presAssocID="{51EB27D5-6C71-4AB3-BE48-19222F73E643}" presName="accentRepeatNode" presStyleLbl="solidFgAcc1" presStyleIdx="2" presStyleCnt="4" custLinFactNeighborX="592" custLinFactNeighborY="4138"/>
      <dgm:spPr>
        <a:solidFill>
          <a:srgbClr val="BAE8E8"/>
        </a:solidFill>
      </dgm:spPr>
    </dgm:pt>
    <dgm:pt modelId="{6C7940EC-1C1B-4924-AE59-E35C60AEF418}" type="pres">
      <dgm:prSet presAssocID="{CF98EFCB-40D8-47C9-9BC4-2A01137A7CD2}" presName="text_4" presStyleLbl="node1" presStyleIdx="3" presStyleCnt="4" custScaleY="140535">
        <dgm:presLayoutVars>
          <dgm:bulletEnabled val="1"/>
        </dgm:presLayoutVars>
      </dgm:prSet>
      <dgm:spPr/>
    </dgm:pt>
    <dgm:pt modelId="{AE176E52-E49F-4C6E-BDD8-AD5122696029}" type="pres">
      <dgm:prSet presAssocID="{CF98EFCB-40D8-47C9-9BC4-2A01137A7CD2}" presName="accent_4" presStyleCnt="0"/>
      <dgm:spPr/>
    </dgm:pt>
    <dgm:pt modelId="{FEEF0130-5D1A-4D2E-BEAC-431DD5059AC0}" type="pres">
      <dgm:prSet presAssocID="{CF98EFCB-40D8-47C9-9BC4-2A01137A7CD2}" presName="accentRepeatNode" presStyleLbl="solidFgAcc1" presStyleIdx="3" presStyleCnt="4" custScaleX="105628" custScaleY="111246"/>
      <dgm:spPr>
        <a:solidFill>
          <a:srgbClr val="BAE8E8"/>
        </a:solidFill>
      </dgm:spPr>
    </dgm:pt>
  </dgm:ptLst>
  <dgm:cxnLst>
    <dgm:cxn modelId="{ADF7C505-D7C9-438B-8572-BD8C5E12B5A2}" type="presOf" srcId="{E8DBB7DE-0BB9-4015-A0E7-C8D911129D59}" destId="{BF7F82A3-1CD1-4708-90CF-02C35CE233EA}" srcOrd="0" destOrd="0" presId="urn:microsoft.com/office/officeart/2008/layout/VerticalCurvedList"/>
    <dgm:cxn modelId="{142A872C-EC5F-4084-98A4-D13A267E177D}" type="presOf" srcId="{51EB27D5-6C71-4AB3-BE48-19222F73E643}" destId="{8183F605-A814-4E95-9EC1-6F0F17635256}" srcOrd="0" destOrd="0" presId="urn:microsoft.com/office/officeart/2008/layout/VerticalCurvedList"/>
    <dgm:cxn modelId="{41E49E5C-3C1B-4892-AFCB-9A4332EEE3E5}" srcId="{5DC6C321-9F9C-46C9-A309-F301C00B4772}" destId="{CF98EFCB-40D8-47C9-9BC4-2A01137A7CD2}" srcOrd="3" destOrd="0" parTransId="{A8A8D71B-8EB3-45D4-9930-C115E3AE970D}" sibTransId="{28B5FA2F-9016-46E3-86F5-06BFE0DD6FE1}"/>
    <dgm:cxn modelId="{5C81E269-691F-4420-8724-B4157DD0FE85}" type="presOf" srcId="{5DC6C321-9F9C-46C9-A309-F301C00B4772}" destId="{F65BE4A3-03B1-41D4-AC27-080B7AE664FC}" srcOrd="0" destOrd="0" presId="urn:microsoft.com/office/officeart/2008/layout/VerticalCurvedList"/>
    <dgm:cxn modelId="{13A6C382-88AE-4C91-B40C-E64D7A6CB617}" srcId="{5DC6C321-9F9C-46C9-A309-F301C00B4772}" destId="{E8DBB7DE-0BB9-4015-A0E7-C8D911129D59}" srcOrd="0" destOrd="0" parTransId="{C8867878-3236-490D-9F0F-BC3C682F00FF}" sibTransId="{C1A7025A-7FCA-4984-BB7C-D32009519E0D}"/>
    <dgm:cxn modelId="{FCD97588-1F63-4A72-BB49-31C73A258E64}" type="presOf" srcId="{CF98EFCB-40D8-47C9-9BC4-2A01137A7CD2}" destId="{6C7940EC-1C1B-4924-AE59-E35C60AEF418}" srcOrd="0" destOrd="0" presId="urn:microsoft.com/office/officeart/2008/layout/VerticalCurvedList"/>
    <dgm:cxn modelId="{1B31D090-C67B-451D-8F33-24E0AD9B3617}" type="presOf" srcId="{C1A7025A-7FCA-4984-BB7C-D32009519E0D}" destId="{047B3A36-F731-4129-BFB8-999A9CE187E9}" srcOrd="0" destOrd="0" presId="urn:microsoft.com/office/officeart/2008/layout/VerticalCurvedList"/>
    <dgm:cxn modelId="{84F705DF-600D-4C28-B97D-DB1A5D6E6B86}" srcId="{5DC6C321-9F9C-46C9-A309-F301C00B4772}" destId="{26ED4FAE-057E-4CDC-9D85-B0B25F745CB8}" srcOrd="1" destOrd="0" parTransId="{832B7012-283C-427B-84F0-310D80CF2CE0}" sibTransId="{48598ECA-A6A7-48A2-B988-64557224C69C}"/>
    <dgm:cxn modelId="{AF60CCE3-7AE5-4762-BC20-85E9681CC891}" type="presOf" srcId="{26ED4FAE-057E-4CDC-9D85-B0B25F745CB8}" destId="{69588538-3A35-4B71-B00F-1F1EA748BCD9}" srcOrd="0" destOrd="0" presId="urn:microsoft.com/office/officeart/2008/layout/VerticalCurvedList"/>
    <dgm:cxn modelId="{171261EF-E56C-4E1D-BD87-7152275CE444}" srcId="{5DC6C321-9F9C-46C9-A309-F301C00B4772}" destId="{51EB27D5-6C71-4AB3-BE48-19222F73E643}" srcOrd="2" destOrd="0" parTransId="{0D909FB2-3088-4EC0-A282-33CFA7BD39AB}" sibTransId="{3901F8AB-635E-42D6-9B32-C84EC535CE22}"/>
    <dgm:cxn modelId="{A10BC9E0-5CC6-4626-9A96-72B31B4B5391}" type="presParOf" srcId="{F65BE4A3-03B1-41D4-AC27-080B7AE664FC}" destId="{700E3E1B-7828-4514-9D6D-C2457925FFFA}" srcOrd="0" destOrd="0" presId="urn:microsoft.com/office/officeart/2008/layout/VerticalCurvedList"/>
    <dgm:cxn modelId="{A93D6EDE-EF38-4089-9F6B-176A59D3B182}" type="presParOf" srcId="{700E3E1B-7828-4514-9D6D-C2457925FFFA}" destId="{FD085106-C15D-4AEC-99D3-463EDA3D8DB5}" srcOrd="0" destOrd="0" presId="urn:microsoft.com/office/officeart/2008/layout/VerticalCurvedList"/>
    <dgm:cxn modelId="{7F9B4083-7E63-45A3-B604-1E0CF2D31457}" type="presParOf" srcId="{FD085106-C15D-4AEC-99D3-463EDA3D8DB5}" destId="{03428874-7E64-4CEF-8B96-29AA6CC0E481}" srcOrd="0" destOrd="0" presId="urn:microsoft.com/office/officeart/2008/layout/VerticalCurvedList"/>
    <dgm:cxn modelId="{E46EDDB1-69C5-4FA2-B637-8D15A4124BC7}" type="presParOf" srcId="{FD085106-C15D-4AEC-99D3-463EDA3D8DB5}" destId="{047B3A36-F731-4129-BFB8-999A9CE187E9}" srcOrd="1" destOrd="0" presId="urn:microsoft.com/office/officeart/2008/layout/VerticalCurvedList"/>
    <dgm:cxn modelId="{CAB86506-9925-42A0-B955-CA70C47F236C}" type="presParOf" srcId="{FD085106-C15D-4AEC-99D3-463EDA3D8DB5}" destId="{0663290D-52F1-47AC-8F2D-605082B85CF4}" srcOrd="2" destOrd="0" presId="urn:microsoft.com/office/officeart/2008/layout/VerticalCurvedList"/>
    <dgm:cxn modelId="{0CF617AF-D3A0-4EEC-BF8F-F04FEB1D20FD}" type="presParOf" srcId="{FD085106-C15D-4AEC-99D3-463EDA3D8DB5}" destId="{6461CBE7-68DC-451A-A814-BA14F2D3BC38}" srcOrd="3" destOrd="0" presId="urn:microsoft.com/office/officeart/2008/layout/VerticalCurvedList"/>
    <dgm:cxn modelId="{89410CDD-0A79-4078-A2F5-0587AF45CAD7}" type="presParOf" srcId="{700E3E1B-7828-4514-9D6D-C2457925FFFA}" destId="{BF7F82A3-1CD1-4708-90CF-02C35CE233EA}" srcOrd="1" destOrd="0" presId="urn:microsoft.com/office/officeart/2008/layout/VerticalCurvedList"/>
    <dgm:cxn modelId="{16BB53F2-BC56-401C-8136-A2769AD3EEA8}" type="presParOf" srcId="{700E3E1B-7828-4514-9D6D-C2457925FFFA}" destId="{B456F8EC-6281-4B65-B07A-41B521EB352B}" srcOrd="2" destOrd="0" presId="urn:microsoft.com/office/officeart/2008/layout/VerticalCurvedList"/>
    <dgm:cxn modelId="{D3503310-46D1-4D2F-AC7F-CAB712CE321D}" type="presParOf" srcId="{B456F8EC-6281-4B65-B07A-41B521EB352B}" destId="{FC34AD0B-E262-45F5-81BB-FA75EB0981B4}" srcOrd="0" destOrd="0" presId="urn:microsoft.com/office/officeart/2008/layout/VerticalCurvedList"/>
    <dgm:cxn modelId="{1382C303-5C23-49E9-92D8-BF6BF1C29493}" type="presParOf" srcId="{700E3E1B-7828-4514-9D6D-C2457925FFFA}" destId="{69588538-3A35-4B71-B00F-1F1EA748BCD9}" srcOrd="3" destOrd="0" presId="urn:microsoft.com/office/officeart/2008/layout/VerticalCurvedList"/>
    <dgm:cxn modelId="{86166AB3-8B1F-44F1-8813-343AF76E1C5C}" type="presParOf" srcId="{700E3E1B-7828-4514-9D6D-C2457925FFFA}" destId="{65B799BD-85F8-4015-A72B-E29881BC982A}" srcOrd="4" destOrd="0" presId="urn:microsoft.com/office/officeart/2008/layout/VerticalCurvedList"/>
    <dgm:cxn modelId="{4407CAD5-FC30-4640-8234-8FDE8C9E123C}" type="presParOf" srcId="{65B799BD-85F8-4015-A72B-E29881BC982A}" destId="{AFE1F94F-1B5C-4B8E-94A2-32DA0112EF26}" srcOrd="0" destOrd="0" presId="urn:microsoft.com/office/officeart/2008/layout/VerticalCurvedList"/>
    <dgm:cxn modelId="{6AC72F32-60EE-4C37-99AF-B82983F77DC9}" type="presParOf" srcId="{700E3E1B-7828-4514-9D6D-C2457925FFFA}" destId="{8183F605-A814-4E95-9EC1-6F0F17635256}" srcOrd="5" destOrd="0" presId="urn:microsoft.com/office/officeart/2008/layout/VerticalCurvedList"/>
    <dgm:cxn modelId="{36F77E4F-350D-4071-8144-91A66478EE47}" type="presParOf" srcId="{700E3E1B-7828-4514-9D6D-C2457925FFFA}" destId="{ABAE42F3-BC75-4723-AD7A-58782939E6B3}" srcOrd="6" destOrd="0" presId="urn:microsoft.com/office/officeart/2008/layout/VerticalCurvedList"/>
    <dgm:cxn modelId="{6CF80C4A-F9B3-467D-8EB4-BCAC99B134A5}" type="presParOf" srcId="{ABAE42F3-BC75-4723-AD7A-58782939E6B3}" destId="{1D3B7049-9D9F-413F-898F-4A45AAC9BAAD}" srcOrd="0" destOrd="0" presId="urn:microsoft.com/office/officeart/2008/layout/VerticalCurvedList"/>
    <dgm:cxn modelId="{7A305B7C-F304-4882-8491-4D2C4F667247}" type="presParOf" srcId="{700E3E1B-7828-4514-9D6D-C2457925FFFA}" destId="{6C7940EC-1C1B-4924-AE59-E35C60AEF418}" srcOrd="7" destOrd="0" presId="urn:microsoft.com/office/officeart/2008/layout/VerticalCurvedList"/>
    <dgm:cxn modelId="{2A013F97-5593-4572-8894-F492DB4A39BF}" type="presParOf" srcId="{700E3E1B-7828-4514-9D6D-C2457925FFFA}" destId="{AE176E52-E49F-4C6E-BDD8-AD5122696029}" srcOrd="8" destOrd="0" presId="urn:microsoft.com/office/officeart/2008/layout/VerticalCurvedList"/>
    <dgm:cxn modelId="{046A85CA-7804-4FC6-8B92-865B4C5B5122}" type="presParOf" srcId="{AE176E52-E49F-4C6E-BDD8-AD5122696029}" destId="{FEEF0130-5D1A-4D2E-BEAC-431DD5059AC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B2A6D6-5C20-42E6-93CA-6F08558B5DDC}" type="doc">
      <dgm:prSet loTypeId="urn:microsoft.com/office/officeart/2008/layout/VerticalCurvedList" loCatId="list" qsTypeId="urn:microsoft.com/office/officeart/2005/8/quickstyle/simple3" qsCatId="simple" csTypeId="urn:microsoft.com/office/officeart/2005/8/colors/accent2_2" csCatId="accent2" phldr="1"/>
      <dgm:spPr/>
      <dgm:t>
        <a:bodyPr/>
        <a:lstStyle/>
        <a:p>
          <a:endParaRPr lang="en-US"/>
        </a:p>
      </dgm:t>
    </dgm:pt>
    <dgm:pt modelId="{27AE6CF1-95ED-4D54-9068-C6180FE69706}">
      <dgm:prSet phldrT="[Text]" custT="1"/>
      <dgm:spPr/>
      <dgm:t>
        <a:bodyPr/>
        <a:lstStyle/>
        <a:p>
          <a:r>
            <a:rPr lang="en-US" sz="2200" dirty="0">
              <a:solidFill>
                <a:schemeClr val="bg1"/>
              </a:solidFill>
              <a:latin typeface="+mn-lt"/>
              <a:cs typeface="Calibri" panose="020F0502020204030204" pitchFamily="34" charset="0"/>
            </a:rPr>
            <a:t>Directional signs are visible inside and outside of school and written in easy to understand terms</a:t>
          </a:r>
        </a:p>
      </dgm:t>
      <dgm:extLst>
        <a:ext uri="{E40237B7-FDA0-4F09-8148-C483321AD2D9}">
          <dgm14:cNvPr xmlns:dgm14="http://schemas.microsoft.com/office/drawing/2010/diagram" id="0" name="" descr="&#10;"/>
        </a:ext>
      </dgm:extLst>
    </dgm:pt>
    <dgm:pt modelId="{CAAB1669-FA59-4CAE-A5EC-3F3C21D4455F}" type="parTrans" cxnId="{EE446FF7-5D3D-4FDD-8E9A-2F1BEB82E96C}">
      <dgm:prSet/>
      <dgm:spPr/>
      <dgm:t>
        <a:bodyPr/>
        <a:lstStyle/>
        <a:p>
          <a:endParaRPr lang="en-US" sz="2200">
            <a:solidFill>
              <a:schemeClr val="bg1"/>
            </a:solidFill>
            <a:latin typeface="+mn-lt"/>
            <a:cs typeface="Calibri" panose="020F0502020204030204" pitchFamily="34" charset="0"/>
          </a:endParaRPr>
        </a:p>
      </dgm:t>
    </dgm:pt>
    <dgm:pt modelId="{969FCF9C-53F4-4B62-A2AF-BC84571EA07B}" type="sibTrans" cxnId="{EE446FF7-5D3D-4FDD-8E9A-2F1BEB82E96C}">
      <dgm:prSet/>
      <dgm:spPr/>
      <dgm:t>
        <a:bodyPr/>
        <a:lstStyle/>
        <a:p>
          <a:endParaRPr lang="en-US" sz="2200">
            <a:solidFill>
              <a:schemeClr val="bg1"/>
            </a:solidFill>
            <a:latin typeface="+mn-lt"/>
            <a:cs typeface="Calibri" panose="020F0502020204030204" pitchFamily="34" charset="0"/>
          </a:endParaRPr>
        </a:p>
      </dgm:t>
    </dgm:pt>
    <dgm:pt modelId="{496EB4CA-5B19-487A-85D8-F6FA777B7AD6}">
      <dgm:prSet phldrT="[Text]" custT="1"/>
      <dgm:spPr/>
      <dgm:t>
        <a:bodyPr/>
        <a:lstStyle/>
        <a:p>
          <a:r>
            <a:rPr lang="en-US" sz="2200" dirty="0">
              <a:solidFill>
                <a:schemeClr val="bg1"/>
              </a:solidFill>
              <a:latin typeface="+mn-lt"/>
              <a:cs typeface="Calibri" panose="020F0502020204030204" pitchFamily="34" charset="0"/>
            </a:rPr>
            <a:t>Standards of welcoming behavior have been taught and apply to ALL school staff</a:t>
          </a:r>
        </a:p>
      </dgm:t>
    </dgm:pt>
    <dgm:pt modelId="{A7E9A4A0-07CF-40AE-B972-4775BE6F8F4A}" type="parTrans" cxnId="{784ACCD7-AC86-4A21-AB14-F66A28067A11}">
      <dgm:prSet/>
      <dgm:spPr/>
      <dgm:t>
        <a:bodyPr/>
        <a:lstStyle/>
        <a:p>
          <a:endParaRPr lang="en-US" sz="2200">
            <a:solidFill>
              <a:schemeClr val="bg1"/>
            </a:solidFill>
            <a:latin typeface="+mn-lt"/>
            <a:cs typeface="Calibri" panose="020F0502020204030204" pitchFamily="34" charset="0"/>
          </a:endParaRPr>
        </a:p>
      </dgm:t>
    </dgm:pt>
    <dgm:pt modelId="{7A361FFC-716F-444A-8E2C-6C409DA613B1}" type="sibTrans" cxnId="{784ACCD7-AC86-4A21-AB14-F66A28067A11}">
      <dgm:prSet/>
      <dgm:spPr/>
      <dgm:t>
        <a:bodyPr/>
        <a:lstStyle/>
        <a:p>
          <a:endParaRPr lang="en-US" sz="2200">
            <a:solidFill>
              <a:schemeClr val="bg1"/>
            </a:solidFill>
            <a:latin typeface="+mn-lt"/>
            <a:cs typeface="Calibri" panose="020F0502020204030204" pitchFamily="34" charset="0"/>
          </a:endParaRPr>
        </a:p>
      </dgm:t>
    </dgm:pt>
    <dgm:pt modelId="{422098A9-2642-41FA-96A5-2AA0412C36D2}">
      <dgm:prSet phldrT="[Text]" custT="1"/>
      <dgm:spPr/>
      <dgm:t>
        <a:bodyPr/>
        <a:lstStyle/>
        <a:p>
          <a:r>
            <a:rPr lang="en-US" sz="2200">
              <a:solidFill>
                <a:schemeClr val="bg1"/>
              </a:solidFill>
              <a:latin typeface="+mn-lt"/>
              <a:cs typeface="Calibri" panose="020F0502020204030204" pitchFamily="34" charset="0"/>
            </a:rPr>
            <a:t>A specific area is available for families to meet and obtain resources</a:t>
          </a:r>
        </a:p>
      </dgm:t>
    </dgm:pt>
    <dgm:pt modelId="{E1E85495-2FF5-484F-93F9-E46FC3E57D34}" type="parTrans" cxnId="{4292B872-4836-4419-A671-6E41EA77826E}">
      <dgm:prSet/>
      <dgm:spPr/>
      <dgm:t>
        <a:bodyPr/>
        <a:lstStyle/>
        <a:p>
          <a:endParaRPr lang="en-US" sz="2200">
            <a:solidFill>
              <a:schemeClr val="bg1"/>
            </a:solidFill>
            <a:latin typeface="+mn-lt"/>
            <a:cs typeface="Calibri" panose="020F0502020204030204" pitchFamily="34" charset="0"/>
          </a:endParaRPr>
        </a:p>
      </dgm:t>
    </dgm:pt>
    <dgm:pt modelId="{EA616679-60CD-41ED-8178-1EC90EAEFE73}" type="sibTrans" cxnId="{4292B872-4836-4419-A671-6E41EA77826E}">
      <dgm:prSet/>
      <dgm:spPr/>
      <dgm:t>
        <a:bodyPr/>
        <a:lstStyle/>
        <a:p>
          <a:endParaRPr lang="en-US" sz="2200">
            <a:solidFill>
              <a:schemeClr val="bg1"/>
            </a:solidFill>
            <a:latin typeface="+mn-lt"/>
            <a:cs typeface="Calibri" panose="020F0502020204030204" pitchFamily="34" charset="0"/>
          </a:endParaRPr>
        </a:p>
      </dgm:t>
    </dgm:pt>
    <dgm:pt modelId="{AF8852F7-729E-429F-87D3-5514C4C150A2}">
      <dgm:prSet phldrT="[Text]" custT="1"/>
      <dgm:spPr/>
      <dgm:t>
        <a:bodyPr/>
        <a:lstStyle/>
        <a:p>
          <a:r>
            <a:rPr lang="en-US" sz="2200" dirty="0">
              <a:solidFill>
                <a:schemeClr val="bg1"/>
              </a:solidFill>
              <a:latin typeface="+mn-lt"/>
              <a:cs typeface="Calibri" panose="020F0502020204030204" pitchFamily="34" charset="0"/>
            </a:rPr>
            <a:t>Staff members are approachable and initiate assistance and guidance</a:t>
          </a:r>
        </a:p>
      </dgm:t>
    </dgm:pt>
    <dgm:pt modelId="{0D6A2715-958E-4775-8210-7550568B7C2B}" type="parTrans" cxnId="{9B450B91-F618-4C6C-9F6A-976CB5B5DF88}">
      <dgm:prSet/>
      <dgm:spPr/>
      <dgm:t>
        <a:bodyPr/>
        <a:lstStyle/>
        <a:p>
          <a:endParaRPr lang="en-US" sz="2200">
            <a:solidFill>
              <a:schemeClr val="bg1"/>
            </a:solidFill>
            <a:latin typeface="+mn-lt"/>
            <a:cs typeface="Calibri" panose="020F0502020204030204" pitchFamily="34" charset="0"/>
          </a:endParaRPr>
        </a:p>
      </dgm:t>
    </dgm:pt>
    <dgm:pt modelId="{98C8F5B9-07A9-4BE3-9AFE-E39D829B9F2A}" type="sibTrans" cxnId="{9B450B91-F618-4C6C-9F6A-976CB5B5DF88}">
      <dgm:prSet/>
      <dgm:spPr/>
      <dgm:t>
        <a:bodyPr/>
        <a:lstStyle/>
        <a:p>
          <a:endParaRPr lang="en-US" sz="2200">
            <a:solidFill>
              <a:schemeClr val="bg1"/>
            </a:solidFill>
            <a:latin typeface="+mn-lt"/>
            <a:cs typeface="Calibri" panose="020F0502020204030204" pitchFamily="34" charset="0"/>
          </a:endParaRPr>
        </a:p>
      </dgm:t>
    </dgm:pt>
    <dgm:pt modelId="{B031E3A6-5F67-4506-ABA3-09A66C0B4CD4}" type="pres">
      <dgm:prSet presAssocID="{09B2A6D6-5C20-42E6-93CA-6F08558B5DDC}" presName="Name0" presStyleCnt="0">
        <dgm:presLayoutVars>
          <dgm:chMax val="7"/>
          <dgm:chPref val="7"/>
          <dgm:dir/>
        </dgm:presLayoutVars>
      </dgm:prSet>
      <dgm:spPr/>
    </dgm:pt>
    <dgm:pt modelId="{8AA99A5C-65D0-4267-BE2E-555D1D0032B2}" type="pres">
      <dgm:prSet presAssocID="{09B2A6D6-5C20-42E6-93CA-6F08558B5DDC}" presName="Name1" presStyleCnt="0"/>
      <dgm:spPr/>
    </dgm:pt>
    <dgm:pt modelId="{363AAF8A-6C15-42FD-A167-09BC95DBFC96}" type="pres">
      <dgm:prSet presAssocID="{09B2A6D6-5C20-42E6-93CA-6F08558B5DDC}" presName="cycle" presStyleCnt="0"/>
      <dgm:spPr/>
    </dgm:pt>
    <dgm:pt modelId="{0CD34C6F-9AF8-46F3-9A0D-CF47D11EF6E8}" type="pres">
      <dgm:prSet presAssocID="{09B2A6D6-5C20-42E6-93CA-6F08558B5DDC}" presName="srcNode" presStyleLbl="node1" presStyleIdx="0" presStyleCnt="4"/>
      <dgm:spPr/>
    </dgm:pt>
    <dgm:pt modelId="{5C9F4DAA-EB5D-4A02-8BCD-307ED9EC9744}" type="pres">
      <dgm:prSet presAssocID="{09B2A6D6-5C20-42E6-93CA-6F08558B5DDC}" presName="conn" presStyleLbl="parChTrans1D2" presStyleIdx="0" presStyleCnt="1"/>
      <dgm:spPr/>
    </dgm:pt>
    <dgm:pt modelId="{A1DE19B9-FD6E-4609-91A7-304B69AA7287}" type="pres">
      <dgm:prSet presAssocID="{09B2A6D6-5C20-42E6-93CA-6F08558B5DDC}" presName="extraNode" presStyleLbl="node1" presStyleIdx="0" presStyleCnt="4"/>
      <dgm:spPr/>
    </dgm:pt>
    <dgm:pt modelId="{9B78C042-DEC1-4AF3-8264-D19AF5597BF6}" type="pres">
      <dgm:prSet presAssocID="{09B2A6D6-5C20-42E6-93CA-6F08558B5DDC}" presName="dstNode" presStyleLbl="node1" presStyleIdx="0" presStyleCnt="4"/>
      <dgm:spPr/>
    </dgm:pt>
    <dgm:pt modelId="{BF0011F8-EE02-4F0A-9BC1-AA88E02FB169}" type="pres">
      <dgm:prSet presAssocID="{27AE6CF1-95ED-4D54-9068-C6180FE69706}" presName="text_1" presStyleLbl="node1" presStyleIdx="0" presStyleCnt="4" custScaleY="159001">
        <dgm:presLayoutVars>
          <dgm:bulletEnabled val="1"/>
        </dgm:presLayoutVars>
      </dgm:prSet>
      <dgm:spPr/>
    </dgm:pt>
    <dgm:pt modelId="{BE0239E9-CCB5-4233-84B8-C2D6E9954D64}" type="pres">
      <dgm:prSet presAssocID="{27AE6CF1-95ED-4D54-9068-C6180FE69706}" presName="accent_1" presStyleCnt="0"/>
      <dgm:spPr/>
    </dgm:pt>
    <dgm:pt modelId="{D72A6629-2F46-4BF2-9F2A-3FD122E7DBCC}" type="pres">
      <dgm:prSet presAssocID="{27AE6CF1-95ED-4D54-9068-C6180FE69706}" presName="accentRepeatNode" presStyleLbl="solidFgAcc1" presStyleIdx="0" presStyleCnt="4"/>
      <dgm:spPr>
        <a:solidFill>
          <a:srgbClr val="BAE8E8"/>
        </a:solid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D1FB3D3-5E19-44F0-8987-BA18EDCA8DD8}" type="pres">
      <dgm:prSet presAssocID="{496EB4CA-5B19-487A-85D8-F6FA777B7AD6}" presName="text_2" presStyleLbl="node1" presStyleIdx="1" presStyleCnt="4" custScaleY="118685">
        <dgm:presLayoutVars>
          <dgm:bulletEnabled val="1"/>
        </dgm:presLayoutVars>
      </dgm:prSet>
      <dgm:spPr/>
    </dgm:pt>
    <dgm:pt modelId="{8961616C-B7DC-4ACB-B285-34A94325EB77}" type="pres">
      <dgm:prSet presAssocID="{496EB4CA-5B19-487A-85D8-F6FA777B7AD6}" presName="accent_2" presStyleCnt="0"/>
      <dgm:spPr/>
    </dgm:pt>
    <dgm:pt modelId="{54F2E95C-BA01-4FBC-8F75-C56A646E7901}" type="pres">
      <dgm:prSet presAssocID="{496EB4CA-5B19-487A-85D8-F6FA777B7AD6}" presName="accentRepeatNode" presStyleLbl="solidFgAcc1" presStyleIdx="1" presStyleCnt="4"/>
      <dgm:spPr>
        <a:solidFill>
          <a:srgbClr val="BAE8E8"/>
        </a:solid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53070FB-03C1-4481-ACB2-0BAECB412033}" type="pres">
      <dgm:prSet presAssocID="{AF8852F7-729E-429F-87D3-5514C4C150A2}" presName="text_3" presStyleLbl="node1" presStyleIdx="2" presStyleCnt="4" custScaleX="101360" custScaleY="146836" custLinFactNeighborY="3759">
        <dgm:presLayoutVars>
          <dgm:bulletEnabled val="1"/>
        </dgm:presLayoutVars>
      </dgm:prSet>
      <dgm:spPr/>
    </dgm:pt>
    <dgm:pt modelId="{790DF55A-55E9-4D0F-A4B3-5645D02BB430}" type="pres">
      <dgm:prSet presAssocID="{AF8852F7-729E-429F-87D3-5514C4C150A2}" presName="accent_3" presStyleCnt="0"/>
      <dgm:spPr/>
    </dgm:pt>
    <dgm:pt modelId="{B6F94A38-96A9-4A6E-8FA8-72614E80CF32}" type="pres">
      <dgm:prSet presAssocID="{AF8852F7-729E-429F-87D3-5514C4C150A2}" presName="accentRepeatNode" presStyleLbl="solidFgAcc1" presStyleIdx="2" presStyleCnt="4"/>
      <dgm:spPr>
        <a:solidFill>
          <a:srgbClr val="BAE8E8"/>
        </a:solid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C6B1601-18BE-4F72-A0B3-7F74A9B8A5B8}" type="pres">
      <dgm:prSet presAssocID="{422098A9-2642-41FA-96A5-2AA0412C36D2}" presName="text_4" presStyleLbl="node1" presStyleIdx="3" presStyleCnt="4" custScaleY="127624" custLinFactNeighborX="843" custLinFactNeighborY="14409">
        <dgm:presLayoutVars>
          <dgm:bulletEnabled val="1"/>
        </dgm:presLayoutVars>
      </dgm:prSet>
      <dgm:spPr/>
    </dgm:pt>
    <dgm:pt modelId="{2B480A02-D393-4DD1-B132-F12D96B44AA6}" type="pres">
      <dgm:prSet presAssocID="{422098A9-2642-41FA-96A5-2AA0412C36D2}" presName="accent_4" presStyleCnt="0"/>
      <dgm:spPr/>
    </dgm:pt>
    <dgm:pt modelId="{2F8FE52A-21E1-4028-9B82-624632BE4D86}" type="pres">
      <dgm:prSet presAssocID="{422098A9-2642-41FA-96A5-2AA0412C36D2}" presName="accentRepeatNode" presStyleLbl="solidFgAcc1" presStyleIdx="3" presStyleCnt="4"/>
      <dgm:spPr>
        <a:solidFill>
          <a:srgbClr val="BAE8E8"/>
        </a:solid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Lst>
  <dgm:cxnLst>
    <dgm:cxn modelId="{482DA918-32E7-473E-8AAF-20ADD7F8CA4D}" type="presOf" srcId="{09B2A6D6-5C20-42E6-93CA-6F08558B5DDC}" destId="{B031E3A6-5F67-4506-ABA3-09A66C0B4CD4}" srcOrd="0" destOrd="0" presId="urn:microsoft.com/office/officeart/2008/layout/VerticalCurvedList"/>
    <dgm:cxn modelId="{05CC194D-3F6A-46E2-9A84-5512265430AA}" type="presOf" srcId="{969FCF9C-53F4-4B62-A2AF-BC84571EA07B}" destId="{5C9F4DAA-EB5D-4A02-8BCD-307ED9EC9744}" srcOrd="0" destOrd="0" presId="urn:microsoft.com/office/officeart/2008/layout/VerticalCurvedList"/>
    <dgm:cxn modelId="{6A0FB76E-6FCA-45B6-9460-4220CC919C23}" type="presOf" srcId="{27AE6CF1-95ED-4D54-9068-C6180FE69706}" destId="{BF0011F8-EE02-4F0A-9BC1-AA88E02FB169}" srcOrd="0" destOrd="0" presId="urn:microsoft.com/office/officeart/2008/layout/VerticalCurvedList"/>
    <dgm:cxn modelId="{4292B872-4836-4419-A671-6E41EA77826E}" srcId="{09B2A6D6-5C20-42E6-93CA-6F08558B5DDC}" destId="{422098A9-2642-41FA-96A5-2AA0412C36D2}" srcOrd="3" destOrd="0" parTransId="{E1E85495-2FF5-484F-93F9-E46FC3E57D34}" sibTransId="{EA616679-60CD-41ED-8178-1EC90EAEFE73}"/>
    <dgm:cxn modelId="{5D7EE88E-4935-4699-BA75-1303F876CA10}" type="presOf" srcId="{496EB4CA-5B19-487A-85D8-F6FA777B7AD6}" destId="{4D1FB3D3-5E19-44F0-8987-BA18EDCA8DD8}" srcOrd="0" destOrd="0" presId="urn:microsoft.com/office/officeart/2008/layout/VerticalCurvedList"/>
    <dgm:cxn modelId="{9B450B91-F618-4C6C-9F6A-976CB5B5DF88}" srcId="{09B2A6D6-5C20-42E6-93CA-6F08558B5DDC}" destId="{AF8852F7-729E-429F-87D3-5514C4C150A2}" srcOrd="2" destOrd="0" parTransId="{0D6A2715-958E-4775-8210-7550568B7C2B}" sibTransId="{98C8F5B9-07A9-4BE3-9AFE-E39D829B9F2A}"/>
    <dgm:cxn modelId="{A75957C4-9F01-4EE9-BA46-2E48DE888BDF}" type="presOf" srcId="{422098A9-2642-41FA-96A5-2AA0412C36D2}" destId="{0C6B1601-18BE-4F72-A0B3-7F74A9B8A5B8}" srcOrd="0" destOrd="0" presId="urn:microsoft.com/office/officeart/2008/layout/VerticalCurvedList"/>
    <dgm:cxn modelId="{784ACCD7-AC86-4A21-AB14-F66A28067A11}" srcId="{09B2A6D6-5C20-42E6-93CA-6F08558B5DDC}" destId="{496EB4CA-5B19-487A-85D8-F6FA777B7AD6}" srcOrd="1" destOrd="0" parTransId="{A7E9A4A0-07CF-40AE-B972-4775BE6F8F4A}" sibTransId="{7A361FFC-716F-444A-8E2C-6C409DA613B1}"/>
    <dgm:cxn modelId="{74D1AEDB-382C-40BC-9B44-E8A9A98987FD}" type="presOf" srcId="{AF8852F7-729E-429F-87D3-5514C4C150A2}" destId="{F53070FB-03C1-4481-ACB2-0BAECB412033}" srcOrd="0" destOrd="0" presId="urn:microsoft.com/office/officeart/2008/layout/VerticalCurvedList"/>
    <dgm:cxn modelId="{EE446FF7-5D3D-4FDD-8E9A-2F1BEB82E96C}" srcId="{09B2A6D6-5C20-42E6-93CA-6F08558B5DDC}" destId="{27AE6CF1-95ED-4D54-9068-C6180FE69706}" srcOrd="0" destOrd="0" parTransId="{CAAB1669-FA59-4CAE-A5EC-3F3C21D4455F}" sibTransId="{969FCF9C-53F4-4B62-A2AF-BC84571EA07B}"/>
    <dgm:cxn modelId="{EA925125-C299-4F83-861E-15A73B069897}" type="presParOf" srcId="{B031E3A6-5F67-4506-ABA3-09A66C0B4CD4}" destId="{8AA99A5C-65D0-4267-BE2E-555D1D0032B2}" srcOrd="0" destOrd="0" presId="urn:microsoft.com/office/officeart/2008/layout/VerticalCurvedList"/>
    <dgm:cxn modelId="{568DDF11-948E-4278-A256-E719B7BBD0E4}" type="presParOf" srcId="{8AA99A5C-65D0-4267-BE2E-555D1D0032B2}" destId="{363AAF8A-6C15-42FD-A167-09BC95DBFC96}" srcOrd="0" destOrd="0" presId="urn:microsoft.com/office/officeart/2008/layout/VerticalCurvedList"/>
    <dgm:cxn modelId="{83607A65-2602-4DA6-AA25-036AB04186B9}" type="presParOf" srcId="{363AAF8A-6C15-42FD-A167-09BC95DBFC96}" destId="{0CD34C6F-9AF8-46F3-9A0D-CF47D11EF6E8}" srcOrd="0" destOrd="0" presId="urn:microsoft.com/office/officeart/2008/layout/VerticalCurvedList"/>
    <dgm:cxn modelId="{DB08FA5E-1403-4C27-952A-420557878752}" type="presParOf" srcId="{363AAF8A-6C15-42FD-A167-09BC95DBFC96}" destId="{5C9F4DAA-EB5D-4A02-8BCD-307ED9EC9744}" srcOrd="1" destOrd="0" presId="urn:microsoft.com/office/officeart/2008/layout/VerticalCurvedList"/>
    <dgm:cxn modelId="{B1AAC689-4524-451B-AD77-17AC2BDE8A67}" type="presParOf" srcId="{363AAF8A-6C15-42FD-A167-09BC95DBFC96}" destId="{A1DE19B9-FD6E-4609-91A7-304B69AA7287}" srcOrd="2" destOrd="0" presId="urn:microsoft.com/office/officeart/2008/layout/VerticalCurvedList"/>
    <dgm:cxn modelId="{94F3EAF5-5ABE-43B1-ADC8-D9CFB9FF0B8D}" type="presParOf" srcId="{363AAF8A-6C15-42FD-A167-09BC95DBFC96}" destId="{9B78C042-DEC1-4AF3-8264-D19AF5597BF6}" srcOrd="3" destOrd="0" presId="urn:microsoft.com/office/officeart/2008/layout/VerticalCurvedList"/>
    <dgm:cxn modelId="{BBC825FF-0ACE-4AE2-8804-D12CFB684A9E}" type="presParOf" srcId="{8AA99A5C-65D0-4267-BE2E-555D1D0032B2}" destId="{BF0011F8-EE02-4F0A-9BC1-AA88E02FB169}" srcOrd="1" destOrd="0" presId="urn:microsoft.com/office/officeart/2008/layout/VerticalCurvedList"/>
    <dgm:cxn modelId="{A3872B6E-C836-4BC3-8C48-F57C2744DB8E}" type="presParOf" srcId="{8AA99A5C-65D0-4267-BE2E-555D1D0032B2}" destId="{BE0239E9-CCB5-4233-84B8-C2D6E9954D64}" srcOrd="2" destOrd="0" presId="urn:microsoft.com/office/officeart/2008/layout/VerticalCurvedList"/>
    <dgm:cxn modelId="{C4A1FE1B-CB64-4507-9DB4-E8E0941741CF}" type="presParOf" srcId="{BE0239E9-CCB5-4233-84B8-C2D6E9954D64}" destId="{D72A6629-2F46-4BF2-9F2A-3FD122E7DBCC}" srcOrd="0" destOrd="0" presId="urn:microsoft.com/office/officeart/2008/layout/VerticalCurvedList"/>
    <dgm:cxn modelId="{0E5A098A-D1F7-4098-BF2C-37BA542EC50D}" type="presParOf" srcId="{8AA99A5C-65D0-4267-BE2E-555D1D0032B2}" destId="{4D1FB3D3-5E19-44F0-8987-BA18EDCA8DD8}" srcOrd="3" destOrd="0" presId="urn:microsoft.com/office/officeart/2008/layout/VerticalCurvedList"/>
    <dgm:cxn modelId="{63BB3DF5-928B-4B5B-BA72-2613ED441DA0}" type="presParOf" srcId="{8AA99A5C-65D0-4267-BE2E-555D1D0032B2}" destId="{8961616C-B7DC-4ACB-B285-34A94325EB77}" srcOrd="4" destOrd="0" presId="urn:microsoft.com/office/officeart/2008/layout/VerticalCurvedList"/>
    <dgm:cxn modelId="{EE2948F2-F86D-4E7E-A394-AAF0421F2134}" type="presParOf" srcId="{8961616C-B7DC-4ACB-B285-34A94325EB77}" destId="{54F2E95C-BA01-4FBC-8F75-C56A646E7901}" srcOrd="0" destOrd="0" presId="urn:microsoft.com/office/officeart/2008/layout/VerticalCurvedList"/>
    <dgm:cxn modelId="{90408CD2-7842-462C-AA28-67491BCF2B10}" type="presParOf" srcId="{8AA99A5C-65D0-4267-BE2E-555D1D0032B2}" destId="{F53070FB-03C1-4481-ACB2-0BAECB412033}" srcOrd="5" destOrd="0" presId="urn:microsoft.com/office/officeart/2008/layout/VerticalCurvedList"/>
    <dgm:cxn modelId="{FFE0731F-BE70-4950-9F33-DFD31894B34D}" type="presParOf" srcId="{8AA99A5C-65D0-4267-BE2E-555D1D0032B2}" destId="{790DF55A-55E9-4D0F-A4B3-5645D02BB430}" srcOrd="6" destOrd="0" presId="urn:microsoft.com/office/officeart/2008/layout/VerticalCurvedList"/>
    <dgm:cxn modelId="{568283B9-2824-464E-8157-D09A2CCAFDD0}" type="presParOf" srcId="{790DF55A-55E9-4D0F-A4B3-5645D02BB430}" destId="{B6F94A38-96A9-4A6E-8FA8-72614E80CF32}" srcOrd="0" destOrd="0" presId="urn:microsoft.com/office/officeart/2008/layout/VerticalCurvedList"/>
    <dgm:cxn modelId="{78457F46-2566-49B7-ABEE-88360591FE81}" type="presParOf" srcId="{8AA99A5C-65D0-4267-BE2E-555D1D0032B2}" destId="{0C6B1601-18BE-4F72-A0B3-7F74A9B8A5B8}" srcOrd="7" destOrd="0" presId="urn:microsoft.com/office/officeart/2008/layout/VerticalCurvedList"/>
    <dgm:cxn modelId="{48F44981-8C4F-496B-9CD7-AD48A427BC47}" type="presParOf" srcId="{8AA99A5C-65D0-4267-BE2E-555D1D0032B2}" destId="{2B480A02-D393-4DD1-B132-F12D96B44AA6}" srcOrd="8" destOrd="0" presId="urn:microsoft.com/office/officeart/2008/layout/VerticalCurvedList"/>
    <dgm:cxn modelId="{AFBEAF24-86BD-4BDC-90A0-41198FE00A59}" type="presParOf" srcId="{2B480A02-D393-4DD1-B132-F12D96B44AA6}" destId="{2F8FE52A-21E1-4028-9B82-624632BE4D8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947F06-B76F-4A65-A654-F30261DFB87D}"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C82AD515-47B6-443F-9986-C646E4E1C12A}">
      <dgm:prSet custT="1"/>
      <dgm:spPr/>
      <dgm:t>
        <a:bodyPr/>
        <a:lstStyle/>
        <a:p>
          <a:r>
            <a:rPr lang="en-US" sz="2400" dirty="0"/>
            <a:t>Recognition of strengths and contributions of </a:t>
          </a:r>
          <a:r>
            <a:rPr lang="en-US" sz="2400" i="1" dirty="0"/>
            <a:t>all</a:t>
          </a:r>
          <a:r>
            <a:rPr lang="en-US" sz="2400" dirty="0"/>
            <a:t> students in various learning contexts</a:t>
          </a:r>
        </a:p>
      </dgm:t>
      <dgm:extLst>
        <a:ext uri="{E40237B7-FDA0-4F09-8148-C483321AD2D9}">
          <dgm14:cNvPr xmlns:dgm14="http://schemas.microsoft.com/office/drawing/2010/diagram" id="0" name="" descr="Cultural Competency"/>
        </a:ext>
      </dgm:extLst>
    </dgm:pt>
    <dgm:pt modelId="{0C595F7C-6E92-428C-A7E9-3020E1472FBC}" type="parTrans" cxnId="{DD2943AB-2305-4B10-9D9C-32B60FAFCB29}">
      <dgm:prSet/>
      <dgm:spPr/>
      <dgm:t>
        <a:bodyPr/>
        <a:lstStyle/>
        <a:p>
          <a:endParaRPr lang="en-US" sz="2400"/>
        </a:p>
      </dgm:t>
    </dgm:pt>
    <dgm:pt modelId="{050FF7FE-B340-4C29-8C72-DCFF316F4A11}" type="sibTrans" cxnId="{DD2943AB-2305-4B10-9D9C-32B60FAFCB29}">
      <dgm:prSet/>
      <dgm:spPr/>
      <dgm:t>
        <a:bodyPr/>
        <a:lstStyle/>
        <a:p>
          <a:endParaRPr lang="en-US" sz="2400"/>
        </a:p>
      </dgm:t>
    </dgm:pt>
    <dgm:pt modelId="{623EA43B-3973-42E5-BBA6-6EDD0E61CB33}">
      <dgm:prSet custT="1"/>
      <dgm:spPr/>
      <dgm:t>
        <a:bodyPr/>
        <a:lstStyle/>
        <a:p>
          <a:r>
            <a:rPr lang="en-US" sz="2400" dirty="0"/>
            <a:t>Representation of </a:t>
          </a:r>
          <a:r>
            <a:rPr lang="en-US" sz="2400" i="1" dirty="0"/>
            <a:t>all</a:t>
          </a:r>
          <a:r>
            <a:rPr lang="en-US" sz="2400" dirty="0"/>
            <a:t> groups, especially underrepresented students</a:t>
          </a:r>
        </a:p>
      </dgm:t>
    </dgm:pt>
    <dgm:pt modelId="{2AE1A839-B42D-491F-8184-7905FD67BF13}" type="parTrans" cxnId="{3002A414-315F-4A2C-9B0E-884F9F57D585}">
      <dgm:prSet/>
      <dgm:spPr/>
      <dgm:t>
        <a:bodyPr/>
        <a:lstStyle/>
        <a:p>
          <a:endParaRPr lang="en-US" sz="2400"/>
        </a:p>
      </dgm:t>
    </dgm:pt>
    <dgm:pt modelId="{A26A0398-A0F7-48A4-B128-12CDDC095310}" type="sibTrans" cxnId="{3002A414-315F-4A2C-9B0E-884F9F57D585}">
      <dgm:prSet/>
      <dgm:spPr/>
      <dgm:t>
        <a:bodyPr/>
        <a:lstStyle/>
        <a:p>
          <a:endParaRPr lang="en-US" sz="2400"/>
        </a:p>
      </dgm:t>
    </dgm:pt>
    <dgm:pt modelId="{804C1B4D-BE8C-418A-9CD7-6286C21FF8AC}">
      <dgm:prSet custT="1"/>
      <dgm:spPr/>
      <dgm:t>
        <a:bodyPr/>
        <a:lstStyle/>
        <a:p>
          <a:r>
            <a:rPr lang="en-US" sz="2400" dirty="0"/>
            <a:t>Avoidance of misidentification of culturally-diverse students as needing special education services</a:t>
          </a:r>
        </a:p>
      </dgm:t>
    </dgm:pt>
    <dgm:pt modelId="{71E4CBE7-7E8B-4425-9F43-007E6482BF48}" type="parTrans" cxnId="{4F929A7D-9CE0-4D99-A2E9-C9A751A135DC}">
      <dgm:prSet/>
      <dgm:spPr/>
      <dgm:t>
        <a:bodyPr/>
        <a:lstStyle/>
        <a:p>
          <a:endParaRPr lang="en-US" sz="2400"/>
        </a:p>
      </dgm:t>
    </dgm:pt>
    <dgm:pt modelId="{C73DD5B2-F08D-494B-BFCD-CC357AAB9EAF}" type="sibTrans" cxnId="{4F929A7D-9CE0-4D99-A2E9-C9A751A135DC}">
      <dgm:prSet/>
      <dgm:spPr/>
      <dgm:t>
        <a:bodyPr/>
        <a:lstStyle/>
        <a:p>
          <a:endParaRPr lang="en-US" sz="2400"/>
        </a:p>
      </dgm:t>
    </dgm:pt>
    <dgm:pt modelId="{928E3655-006D-447E-9AED-06B5F82ED0A6}" type="pres">
      <dgm:prSet presAssocID="{C6947F06-B76F-4A65-A654-F30261DFB87D}" presName="linear" presStyleCnt="0">
        <dgm:presLayoutVars>
          <dgm:animLvl val="lvl"/>
          <dgm:resizeHandles val="exact"/>
        </dgm:presLayoutVars>
      </dgm:prSet>
      <dgm:spPr/>
    </dgm:pt>
    <dgm:pt modelId="{F1EB9982-7227-4223-A9D2-9625BCFDEB34}" type="pres">
      <dgm:prSet presAssocID="{C82AD515-47B6-443F-9986-C646E4E1C12A}" presName="parentText" presStyleLbl="node1" presStyleIdx="0" presStyleCnt="3">
        <dgm:presLayoutVars>
          <dgm:chMax val="0"/>
          <dgm:bulletEnabled val="1"/>
        </dgm:presLayoutVars>
      </dgm:prSet>
      <dgm:spPr/>
    </dgm:pt>
    <dgm:pt modelId="{08DE2BC5-73BD-43B8-9ACE-B4059E2163FC}" type="pres">
      <dgm:prSet presAssocID="{050FF7FE-B340-4C29-8C72-DCFF316F4A11}" presName="spacer" presStyleCnt="0"/>
      <dgm:spPr/>
    </dgm:pt>
    <dgm:pt modelId="{D59C0013-D8B7-4DF2-BD91-D330500CC7A1}" type="pres">
      <dgm:prSet presAssocID="{623EA43B-3973-42E5-BBA6-6EDD0E61CB33}" presName="parentText" presStyleLbl="node1" presStyleIdx="1" presStyleCnt="3">
        <dgm:presLayoutVars>
          <dgm:chMax val="0"/>
          <dgm:bulletEnabled val="1"/>
        </dgm:presLayoutVars>
      </dgm:prSet>
      <dgm:spPr/>
    </dgm:pt>
    <dgm:pt modelId="{C3CA1815-E181-4E6C-9717-C479C3BAA1C5}" type="pres">
      <dgm:prSet presAssocID="{A26A0398-A0F7-48A4-B128-12CDDC095310}" presName="spacer" presStyleCnt="0"/>
      <dgm:spPr/>
    </dgm:pt>
    <dgm:pt modelId="{1C6B657F-1EC3-4268-95FF-04E875E3B6A5}" type="pres">
      <dgm:prSet presAssocID="{804C1B4D-BE8C-418A-9CD7-6286C21FF8AC}" presName="parentText" presStyleLbl="node1" presStyleIdx="2" presStyleCnt="3">
        <dgm:presLayoutVars>
          <dgm:chMax val="0"/>
          <dgm:bulletEnabled val="1"/>
        </dgm:presLayoutVars>
      </dgm:prSet>
      <dgm:spPr/>
    </dgm:pt>
  </dgm:ptLst>
  <dgm:cxnLst>
    <dgm:cxn modelId="{3002A414-315F-4A2C-9B0E-884F9F57D585}" srcId="{C6947F06-B76F-4A65-A654-F30261DFB87D}" destId="{623EA43B-3973-42E5-BBA6-6EDD0E61CB33}" srcOrd="1" destOrd="0" parTransId="{2AE1A839-B42D-491F-8184-7905FD67BF13}" sibTransId="{A26A0398-A0F7-48A4-B128-12CDDC095310}"/>
    <dgm:cxn modelId="{7E9E6C4F-35BD-450C-87AE-C98B259A45E7}" type="presOf" srcId="{804C1B4D-BE8C-418A-9CD7-6286C21FF8AC}" destId="{1C6B657F-1EC3-4268-95FF-04E875E3B6A5}" srcOrd="0" destOrd="0" presId="urn:microsoft.com/office/officeart/2005/8/layout/vList2"/>
    <dgm:cxn modelId="{61A1DC5A-B4FC-4AF7-9130-B7079955A9A2}" type="presOf" srcId="{C6947F06-B76F-4A65-A654-F30261DFB87D}" destId="{928E3655-006D-447E-9AED-06B5F82ED0A6}" srcOrd="0" destOrd="0" presId="urn:microsoft.com/office/officeart/2005/8/layout/vList2"/>
    <dgm:cxn modelId="{4F929A7D-9CE0-4D99-A2E9-C9A751A135DC}" srcId="{C6947F06-B76F-4A65-A654-F30261DFB87D}" destId="{804C1B4D-BE8C-418A-9CD7-6286C21FF8AC}" srcOrd="2" destOrd="0" parTransId="{71E4CBE7-7E8B-4425-9F43-007E6482BF48}" sibTransId="{C73DD5B2-F08D-494B-BFCD-CC357AAB9EAF}"/>
    <dgm:cxn modelId="{6F0F6585-3802-4750-A1E7-008B4A8F4412}" type="presOf" srcId="{C82AD515-47B6-443F-9986-C646E4E1C12A}" destId="{F1EB9982-7227-4223-A9D2-9625BCFDEB34}" srcOrd="0" destOrd="0" presId="urn:microsoft.com/office/officeart/2005/8/layout/vList2"/>
    <dgm:cxn modelId="{6742268F-6F9C-4781-9782-F998E16230D3}" type="presOf" srcId="{623EA43B-3973-42E5-BBA6-6EDD0E61CB33}" destId="{D59C0013-D8B7-4DF2-BD91-D330500CC7A1}" srcOrd="0" destOrd="0" presId="urn:microsoft.com/office/officeart/2005/8/layout/vList2"/>
    <dgm:cxn modelId="{DD2943AB-2305-4B10-9D9C-32B60FAFCB29}" srcId="{C6947F06-B76F-4A65-A654-F30261DFB87D}" destId="{C82AD515-47B6-443F-9986-C646E4E1C12A}" srcOrd="0" destOrd="0" parTransId="{0C595F7C-6E92-428C-A7E9-3020E1472FBC}" sibTransId="{050FF7FE-B340-4C29-8C72-DCFF316F4A11}"/>
    <dgm:cxn modelId="{6BC23602-01FB-4909-8CED-A9DDA21ADDE9}" type="presParOf" srcId="{928E3655-006D-447E-9AED-06B5F82ED0A6}" destId="{F1EB9982-7227-4223-A9D2-9625BCFDEB34}" srcOrd="0" destOrd="0" presId="urn:microsoft.com/office/officeart/2005/8/layout/vList2"/>
    <dgm:cxn modelId="{3851DB5E-BD4A-490C-9A21-AD2F1A7C3E44}" type="presParOf" srcId="{928E3655-006D-447E-9AED-06B5F82ED0A6}" destId="{08DE2BC5-73BD-43B8-9ACE-B4059E2163FC}" srcOrd="1" destOrd="0" presId="urn:microsoft.com/office/officeart/2005/8/layout/vList2"/>
    <dgm:cxn modelId="{8999241A-0A45-4F88-8EAD-297CE421122C}" type="presParOf" srcId="{928E3655-006D-447E-9AED-06B5F82ED0A6}" destId="{D59C0013-D8B7-4DF2-BD91-D330500CC7A1}" srcOrd="2" destOrd="0" presId="urn:microsoft.com/office/officeart/2005/8/layout/vList2"/>
    <dgm:cxn modelId="{8EE3D324-5FE3-446C-A80B-DA1F8EF0C9A2}" type="presParOf" srcId="{928E3655-006D-447E-9AED-06B5F82ED0A6}" destId="{C3CA1815-E181-4E6C-9717-C479C3BAA1C5}" srcOrd="3" destOrd="0" presId="urn:microsoft.com/office/officeart/2005/8/layout/vList2"/>
    <dgm:cxn modelId="{26D96D38-5F5E-41E7-B05F-4C80D0AFD399}" type="presParOf" srcId="{928E3655-006D-447E-9AED-06B5F82ED0A6}" destId="{1C6B657F-1EC3-4268-95FF-04E875E3B6A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A2075-4776-49AF-AABD-B5A4EA0BB9E0}">
      <dsp:nvSpPr>
        <dsp:cNvPr id="0" name=""/>
        <dsp:cNvSpPr/>
      </dsp:nvSpPr>
      <dsp:spPr>
        <a:xfrm>
          <a:off x="0" y="4000"/>
          <a:ext cx="7501128" cy="852106"/>
        </a:xfrm>
        <a:prstGeom prst="roundRect">
          <a:avLst>
            <a:gd name="adj" fmla="val 10000"/>
          </a:avLst>
        </a:prstGeom>
        <a:solidFill>
          <a:srgbClr val="FFFFFF"/>
        </a:solidFill>
        <a:ln>
          <a:noFill/>
        </a:ln>
        <a:effectLst/>
      </dsp:spPr>
      <dsp:style>
        <a:lnRef idx="0">
          <a:scrgbClr r="0" g="0" b="0"/>
        </a:lnRef>
        <a:fillRef idx="1">
          <a:scrgbClr r="0" g="0" b="0"/>
        </a:fillRef>
        <a:effectRef idx="0">
          <a:scrgbClr r="0" g="0" b="0"/>
        </a:effectRef>
        <a:fontRef idx="minor"/>
      </dsp:style>
    </dsp:sp>
    <dsp:sp modelId="{4A925B8E-DC24-4843-B3D0-516812AE2A48}">
      <dsp:nvSpPr>
        <dsp:cNvPr id="0" name=""/>
        <dsp:cNvSpPr/>
      </dsp:nvSpPr>
      <dsp:spPr>
        <a:xfrm>
          <a:off x="257762" y="195724"/>
          <a:ext cx="468658" cy="468658"/>
        </a:xfrm>
        <a:prstGeom prst="rect">
          <a:avLst/>
        </a:prstGeom>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C92510-C093-4479-9EC9-D4994E05DFAF}">
      <dsp:nvSpPr>
        <dsp:cNvPr id="0" name=""/>
        <dsp:cNvSpPr/>
      </dsp:nvSpPr>
      <dsp:spPr>
        <a:xfrm>
          <a:off x="984183" y="4000"/>
          <a:ext cx="6516944"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7681"/>
              </a:solidFill>
            </a:rPr>
            <a:t>IDEA</a:t>
          </a:r>
        </a:p>
      </dsp:txBody>
      <dsp:txXfrm>
        <a:off x="984183" y="4000"/>
        <a:ext cx="6516944" cy="852106"/>
      </dsp:txXfrm>
    </dsp:sp>
    <dsp:sp modelId="{280FE153-93C4-4BF6-B534-6CF1C0B34971}">
      <dsp:nvSpPr>
        <dsp:cNvPr id="0" name=""/>
        <dsp:cNvSpPr/>
      </dsp:nvSpPr>
      <dsp:spPr>
        <a:xfrm>
          <a:off x="0" y="1052952"/>
          <a:ext cx="7501128" cy="85210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4D354747-4192-4405-955C-560CCA038A4E}">
      <dsp:nvSpPr>
        <dsp:cNvPr id="0" name=""/>
        <dsp:cNvSpPr/>
      </dsp:nvSpPr>
      <dsp:spPr>
        <a:xfrm>
          <a:off x="257762" y="1260857"/>
          <a:ext cx="468658" cy="468658"/>
        </a:xfrm>
        <a:prstGeom prst="rect">
          <a:avLst/>
        </a:prstGeom>
        <a:blipFill>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D3D02B-EA5E-404B-B92E-0CE319FFBF2F}">
      <dsp:nvSpPr>
        <dsp:cNvPr id="0" name=""/>
        <dsp:cNvSpPr/>
      </dsp:nvSpPr>
      <dsp:spPr>
        <a:xfrm>
          <a:off x="984183" y="1069133"/>
          <a:ext cx="6516944"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7681"/>
              </a:solidFill>
            </a:rPr>
            <a:t>ESSA</a:t>
          </a:r>
        </a:p>
      </dsp:txBody>
      <dsp:txXfrm>
        <a:off x="984183" y="1069133"/>
        <a:ext cx="6516944" cy="852106"/>
      </dsp:txXfrm>
    </dsp:sp>
    <dsp:sp modelId="{0D36581C-5D1C-4EBF-AB26-F6CF1D753E40}">
      <dsp:nvSpPr>
        <dsp:cNvPr id="0" name=""/>
        <dsp:cNvSpPr/>
      </dsp:nvSpPr>
      <dsp:spPr>
        <a:xfrm>
          <a:off x="0" y="2134266"/>
          <a:ext cx="7501128" cy="85210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17C66CE8-7247-4479-B2D1-5C5E49FE7C91}">
      <dsp:nvSpPr>
        <dsp:cNvPr id="0" name=""/>
        <dsp:cNvSpPr/>
      </dsp:nvSpPr>
      <dsp:spPr>
        <a:xfrm>
          <a:off x="257762" y="2325990"/>
          <a:ext cx="468658" cy="468658"/>
        </a:xfrm>
        <a:prstGeom prst="rect">
          <a:avLst/>
        </a:prstGeom>
        <a:blipFill>
          <a:blip xmlns:r="http://schemas.openxmlformats.org/officeDocument/2006/relationships" r:embed="rId5">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8A85E9-B5EE-44C1-9DF2-C9871C255F4B}">
      <dsp:nvSpPr>
        <dsp:cNvPr id="0" name=""/>
        <dsp:cNvSpPr/>
      </dsp:nvSpPr>
      <dsp:spPr>
        <a:xfrm>
          <a:off x="984183" y="2134266"/>
          <a:ext cx="3375507"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007681"/>
              </a:solidFill>
            </a:rPr>
            <a:t>PA State Performance Plan (SPP)</a:t>
          </a:r>
        </a:p>
      </dsp:txBody>
      <dsp:txXfrm>
        <a:off x="984183" y="2134266"/>
        <a:ext cx="3375507" cy="852106"/>
      </dsp:txXfrm>
    </dsp:sp>
    <dsp:sp modelId="{253E552C-9AA5-4221-B5EB-490E47771875}">
      <dsp:nvSpPr>
        <dsp:cNvPr id="0" name=""/>
        <dsp:cNvSpPr/>
      </dsp:nvSpPr>
      <dsp:spPr>
        <a:xfrm>
          <a:off x="4359690" y="2134266"/>
          <a:ext cx="3141437"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666750">
            <a:lnSpc>
              <a:spcPct val="90000"/>
            </a:lnSpc>
            <a:spcBef>
              <a:spcPct val="0"/>
            </a:spcBef>
            <a:spcAft>
              <a:spcPct val="35000"/>
            </a:spcAft>
            <a:buNone/>
          </a:pPr>
          <a:r>
            <a:rPr lang="en-US" sz="1500" b="1" kern="1200" dirty="0"/>
            <a:t>Indicator 8</a:t>
          </a:r>
        </a:p>
      </dsp:txBody>
      <dsp:txXfrm>
        <a:off x="4359690" y="2134266"/>
        <a:ext cx="3141437" cy="852106"/>
      </dsp:txXfrm>
    </dsp:sp>
    <dsp:sp modelId="{F5ED1001-533C-4AD6-86C0-6AC053FB0248}">
      <dsp:nvSpPr>
        <dsp:cNvPr id="0" name=""/>
        <dsp:cNvSpPr/>
      </dsp:nvSpPr>
      <dsp:spPr>
        <a:xfrm>
          <a:off x="0" y="3199399"/>
          <a:ext cx="7501128" cy="85210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A1594EC8-53B6-4D16-8817-67AA3C1359CE}">
      <dsp:nvSpPr>
        <dsp:cNvPr id="0" name=""/>
        <dsp:cNvSpPr/>
      </dsp:nvSpPr>
      <dsp:spPr>
        <a:xfrm>
          <a:off x="257762" y="3391123"/>
          <a:ext cx="468658" cy="468658"/>
        </a:xfrm>
        <a:prstGeom prst="rect">
          <a:avLst/>
        </a:prstGeom>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2AFCFA-D276-4542-A43C-D1F5691F1F69}">
      <dsp:nvSpPr>
        <dsp:cNvPr id="0" name=""/>
        <dsp:cNvSpPr/>
      </dsp:nvSpPr>
      <dsp:spPr>
        <a:xfrm>
          <a:off x="984183" y="3199399"/>
          <a:ext cx="3375507"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007681"/>
              </a:solidFill>
            </a:rPr>
            <a:t>Danielson Framework</a:t>
          </a:r>
        </a:p>
      </dsp:txBody>
      <dsp:txXfrm>
        <a:off x="984183" y="3199399"/>
        <a:ext cx="3375507" cy="852106"/>
      </dsp:txXfrm>
    </dsp:sp>
    <dsp:sp modelId="{F03EDFE1-C527-4E4F-B730-331F25560033}">
      <dsp:nvSpPr>
        <dsp:cNvPr id="0" name=""/>
        <dsp:cNvSpPr/>
      </dsp:nvSpPr>
      <dsp:spPr>
        <a:xfrm>
          <a:off x="4359690" y="3199399"/>
          <a:ext cx="3141437"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666750">
            <a:lnSpc>
              <a:spcPct val="90000"/>
            </a:lnSpc>
            <a:spcBef>
              <a:spcPct val="0"/>
            </a:spcBef>
            <a:spcAft>
              <a:spcPct val="35000"/>
            </a:spcAft>
            <a:buNone/>
          </a:pPr>
          <a:r>
            <a:rPr lang="en-US" sz="1500" b="1" kern="1200" dirty="0"/>
            <a:t>Component 4C - Communicating with Families</a:t>
          </a:r>
        </a:p>
      </dsp:txBody>
      <dsp:txXfrm>
        <a:off x="4359690" y="3199399"/>
        <a:ext cx="3141437" cy="852106"/>
      </dsp:txXfrm>
    </dsp:sp>
    <dsp:sp modelId="{32BE388A-C229-4983-98A7-66FBC6D456EE}">
      <dsp:nvSpPr>
        <dsp:cNvPr id="0" name=""/>
        <dsp:cNvSpPr/>
      </dsp:nvSpPr>
      <dsp:spPr>
        <a:xfrm>
          <a:off x="0" y="4268533"/>
          <a:ext cx="7501128" cy="85210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9CA565FB-63DA-44CA-B556-33F2FD2A550B}">
      <dsp:nvSpPr>
        <dsp:cNvPr id="0" name=""/>
        <dsp:cNvSpPr/>
      </dsp:nvSpPr>
      <dsp:spPr>
        <a:xfrm>
          <a:off x="257762" y="4456256"/>
          <a:ext cx="468658" cy="468658"/>
        </a:xfrm>
        <a:prstGeom prst="rect">
          <a:avLst/>
        </a:prstGeom>
        <a:blipFill>
          <a:blip xmlns:r="http://schemas.openxmlformats.org/officeDocument/2006/relationships" r:embed="rId9">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AC7DB4-7FEE-4426-8FD4-599FF3A4375A}">
      <dsp:nvSpPr>
        <dsp:cNvPr id="0" name=""/>
        <dsp:cNvSpPr/>
      </dsp:nvSpPr>
      <dsp:spPr>
        <a:xfrm>
          <a:off x="984183" y="4264533"/>
          <a:ext cx="3375507"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007681"/>
              </a:solidFill>
            </a:rPr>
            <a:t>PA System for Principal Effectiveness </a:t>
          </a:r>
        </a:p>
      </dsp:txBody>
      <dsp:txXfrm>
        <a:off x="984183" y="4264533"/>
        <a:ext cx="3375507" cy="852106"/>
      </dsp:txXfrm>
    </dsp:sp>
    <dsp:sp modelId="{F26E1C7D-C46A-4BBA-8AF2-AE3D49262A74}">
      <dsp:nvSpPr>
        <dsp:cNvPr id="0" name=""/>
        <dsp:cNvSpPr/>
      </dsp:nvSpPr>
      <dsp:spPr>
        <a:xfrm>
          <a:off x="4359690" y="4264533"/>
          <a:ext cx="3141437"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666750">
            <a:lnSpc>
              <a:spcPct val="90000"/>
            </a:lnSpc>
            <a:spcBef>
              <a:spcPct val="0"/>
            </a:spcBef>
            <a:spcAft>
              <a:spcPct val="35000"/>
            </a:spcAft>
            <a:buNone/>
          </a:pPr>
          <a:r>
            <a:rPr lang="en-US" sz="1500" b="1" kern="1200" dirty="0"/>
            <a:t>Component 4A – Maximizes Parent and Community Involvement and Outreach</a:t>
          </a:r>
        </a:p>
      </dsp:txBody>
      <dsp:txXfrm>
        <a:off x="4359690" y="4264533"/>
        <a:ext cx="3141437" cy="852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B3A36-F731-4129-BFB8-999A9CE187E9}">
      <dsp:nvSpPr>
        <dsp:cNvPr id="0" name=""/>
        <dsp:cNvSpPr/>
      </dsp:nvSpPr>
      <dsp:spPr>
        <a:xfrm>
          <a:off x="-6485705" y="-996009"/>
          <a:ext cx="7751373" cy="7751373"/>
        </a:xfrm>
        <a:prstGeom prst="blockArc">
          <a:avLst>
            <a:gd name="adj1" fmla="val 18900000"/>
            <a:gd name="adj2" fmla="val 2700000"/>
            <a:gd name="adj3" fmla="val 279"/>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7F82A3-1CD1-4708-90CF-02C35CE233EA}">
      <dsp:nvSpPr>
        <dsp:cNvPr id="0" name=""/>
        <dsp:cNvSpPr/>
      </dsp:nvSpPr>
      <dsp:spPr>
        <a:xfrm>
          <a:off x="675047" y="442779"/>
          <a:ext cx="6974276" cy="88601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3278"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rgbClr val="004976"/>
              </a:solidFill>
              <a:latin typeface="+mn-lt"/>
            </a:rPr>
            <a:t>All families have dreams for their children and want the best for them.</a:t>
          </a:r>
        </a:p>
      </dsp:txBody>
      <dsp:txXfrm>
        <a:off x="675047" y="442779"/>
        <a:ext cx="6974276" cy="886019"/>
      </dsp:txXfrm>
    </dsp:sp>
    <dsp:sp modelId="{FC34AD0B-E262-45F5-81BB-FA75EB0981B4}">
      <dsp:nvSpPr>
        <dsp:cNvPr id="0" name=""/>
        <dsp:cNvSpPr/>
      </dsp:nvSpPr>
      <dsp:spPr>
        <a:xfrm>
          <a:off x="101067" y="309400"/>
          <a:ext cx="1239618" cy="1244436"/>
        </a:xfrm>
        <a:prstGeom prst="ellipse">
          <a:avLst/>
        </a:prstGeom>
        <a:solidFill>
          <a:srgbClr val="BAE8E8"/>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588538-3A35-4B71-B00F-1F1EA748BCD9}">
      <dsp:nvSpPr>
        <dsp:cNvPr id="0" name=""/>
        <dsp:cNvSpPr/>
      </dsp:nvSpPr>
      <dsp:spPr>
        <a:xfrm>
          <a:off x="1183022" y="1772038"/>
          <a:ext cx="6466301" cy="88601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3278"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rgbClr val="004976"/>
              </a:solidFill>
              <a:latin typeface="+mn-lt"/>
            </a:rPr>
            <a:t>All families have the capacity to support their children’s learning.</a:t>
          </a:r>
        </a:p>
      </dsp:txBody>
      <dsp:txXfrm>
        <a:off x="1183022" y="1772038"/>
        <a:ext cx="6466301" cy="886019"/>
      </dsp:txXfrm>
    </dsp:sp>
    <dsp:sp modelId="{AFE1F94F-1B5C-4B8E-94A2-32DA0112EF26}">
      <dsp:nvSpPr>
        <dsp:cNvPr id="0" name=""/>
        <dsp:cNvSpPr/>
      </dsp:nvSpPr>
      <dsp:spPr>
        <a:xfrm>
          <a:off x="603090" y="1707115"/>
          <a:ext cx="1107523" cy="1107523"/>
        </a:xfrm>
        <a:prstGeom prst="ellipse">
          <a:avLst/>
        </a:prstGeom>
        <a:solidFill>
          <a:srgbClr val="BAE8E8"/>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83F605-A814-4E95-9EC1-6F0F17635256}">
      <dsp:nvSpPr>
        <dsp:cNvPr id="0" name=""/>
        <dsp:cNvSpPr/>
      </dsp:nvSpPr>
      <dsp:spPr>
        <a:xfrm>
          <a:off x="1183022" y="3101297"/>
          <a:ext cx="6466301" cy="88601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3278"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rgbClr val="004976"/>
              </a:solidFill>
              <a:latin typeface="+mn-lt"/>
            </a:rPr>
            <a:t>Families and school staff are equal partners.</a:t>
          </a:r>
        </a:p>
      </dsp:txBody>
      <dsp:txXfrm>
        <a:off x="1183022" y="3101297"/>
        <a:ext cx="6466301" cy="886019"/>
      </dsp:txXfrm>
    </dsp:sp>
    <dsp:sp modelId="{1D3B7049-9D9F-413F-898F-4A45AAC9BAAD}">
      <dsp:nvSpPr>
        <dsp:cNvPr id="0" name=""/>
        <dsp:cNvSpPr/>
      </dsp:nvSpPr>
      <dsp:spPr>
        <a:xfrm>
          <a:off x="635817" y="3036374"/>
          <a:ext cx="1107523" cy="1107523"/>
        </a:xfrm>
        <a:prstGeom prst="ellipse">
          <a:avLst/>
        </a:prstGeom>
        <a:solidFill>
          <a:srgbClr val="BAE8E8"/>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7940EC-1C1B-4924-AE59-E35C60AEF418}">
      <dsp:nvSpPr>
        <dsp:cNvPr id="0" name=""/>
        <dsp:cNvSpPr/>
      </dsp:nvSpPr>
      <dsp:spPr>
        <a:xfrm>
          <a:off x="675047" y="4250982"/>
          <a:ext cx="6974276" cy="1245167"/>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3278" tIns="22860" rIns="22860" bIns="22860" numCol="1" spcCol="1270" anchor="ctr" anchorCtr="0">
          <a:noAutofit/>
        </a:bodyPr>
        <a:lstStyle/>
        <a:p>
          <a:pPr marL="0" lvl="0" indent="0" algn="l" defTabSz="400050">
            <a:lnSpc>
              <a:spcPct val="90000"/>
            </a:lnSpc>
            <a:spcBef>
              <a:spcPct val="0"/>
            </a:spcBef>
            <a:spcAft>
              <a:spcPct val="35000"/>
            </a:spcAft>
            <a:buNone/>
          </a:pPr>
          <a:endParaRPr lang="en-US" sz="900" b="1" kern="1200" dirty="0">
            <a:solidFill>
              <a:srgbClr val="004976"/>
            </a:solidFill>
            <a:latin typeface="+mn-lt"/>
          </a:endParaRPr>
        </a:p>
        <a:p>
          <a:pPr marL="0" lvl="0" indent="0" algn="l" defTabSz="400050">
            <a:lnSpc>
              <a:spcPct val="90000"/>
            </a:lnSpc>
            <a:spcBef>
              <a:spcPct val="0"/>
            </a:spcBef>
            <a:spcAft>
              <a:spcPct val="35000"/>
            </a:spcAft>
            <a:buNone/>
          </a:pPr>
          <a:r>
            <a:rPr lang="en-US" sz="2000" b="1" kern="1200" dirty="0">
              <a:solidFill>
                <a:srgbClr val="004976"/>
              </a:solidFill>
              <a:latin typeface="+mn-lt"/>
            </a:rPr>
            <a:t>The responsibility for cultivating and sustaining partnerships among school, home, and community rests primarily with school staff, especially school leaders.</a:t>
          </a:r>
        </a:p>
      </dsp:txBody>
      <dsp:txXfrm>
        <a:off x="675047" y="4250982"/>
        <a:ext cx="6974276" cy="1245167"/>
      </dsp:txXfrm>
    </dsp:sp>
    <dsp:sp modelId="{FEEF0130-5D1A-4D2E-BEAC-431DD5059AC0}">
      <dsp:nvSpPr>
        <dsp:cNvPr id="0" name=""/>
        <dsp:cNvSpPr/>
      </dsp:nvSpPr>
      <dsp:spPr>
        <a:xfrm>
          <a:off x="90119" y="4257528"/>
          <a:ext cx="1169855" cy="1232076"/>
        </a:xfrm>
        <a:prstGeom prst="ellipse">
          <a:avLst/>
        </a:prstGeom>
        <a:solidFill>
          <a:srgbClr val="BAE8E8"/>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F4DAA-EB5D-4A02-8BCD-307ED9EC9744}">
      <dsp:nvSpPr>
        <dsp:cNvPr id="0" name=""/>
        <dsp:cNvSpPr/>
      </dsp:nvSpPr>
      <dsp:spPr>
        <a:xfrm>
          <a:off x="-5438931" y="-829323"/>
          <a:ext cx="6448902" cy="6448902"/>
        </a:xfrm>
        <a:prstGeom prst="blockArc">
          <a:avLst>
            <a:gd name="adj1" fmla="val 18900000"/>
            <a:gd name="adj2" fmla="val 2700000"/>
            <a:gd name="adj3" fmla="val 335"/>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0011F8-EE02-4F0A-9BC1-AA88E02FB169}">
      <dsp:nvSpPr>
        <dsp:cNvPr id="0" name=""/>
        <dsp:cNvSpPr/>
      </dsp:nvSpPr>
      <dsp:spPr>
        <a:xfrm>
          <a:off x="517822" y="150875"/>
          <a:ext cx="7164995" cy="1171730"/>
        </a:xfrm>
        <a:prstGeom prst="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494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latin typeface="+mn-lt"/>
              <a:cs typeface="Calibri" panose="020F0502020204030204" pitchFamily="34" charset="0"/>
            </a:rPr>
            <a:t>Directional signs are visible inside and outside of school and written in easy to understand terms</a:t>
          </a:r>
        </a:p>
      </dsp:txBody>
      <dsp:txXfrm>
        <a:off x="517822" y="150875"/>
        <a:ext cx="7164995" cy="1171730"/>
      </dsp:txXfrm>
    </dsp:sp>
    <dsp:sp modelId="{D72A6629-2F46-4BF2-9F2A-3FD122E7DBCC}">
      <dsp:nvSpPr>
        <dsp:cNvPr id="0" name=""/>
        <dsp:cNvSpPr/>
      </dsp:nvSpPr>
      <dsp:spPr>
        <a:xfrm>
          <a:off x="57239" y="276158"/>
          <a:ext cx="921166" cy="921166"/>
        </a:xfrm>
        <a:prstGeom prst="ellipse">
          <a:avLst/>
        </a:prstGeom>
        <a:solidFill>
          <a:srgbClr val="BAE8E8"/>
        </a:soli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D1FB3D3-5E19-44F0-8987-BA18EDCA8DD8}">
      <dsp:nvSpPr>
        <dsp:cNvPr id="0" name=""/>
        <dsp:cNvSpPr/>
      </dsp:nvSpPr>
      <dsp:spPr>
        <a:xfrm>
          <a:off x="940323" y="1405017"/>
          <a:ext cx="6742495" cy="874628"/>
        </a:xfrm>
        <a:prstGeom prst="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494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latin typeface="+mn-lt"/>
              <a:cs typeface="Calibri" panose="020F0502020204030204" pitchFamily="34" charset="0"/>
            </a:rPr>
            <a:t>Standards of welcoming behavior have been taught and apply to ALL school staff</a:t>
          </a:r>
        </a:p>
      </dsp:txBody>
      <dsp:txXfrm>
        <a:off x="940323" y="1405017"/>
        <a:ext cx="6742495" cy="874628"/>
      </dsp:txXfrm>
    </dsp:sp>
    <dsp:sp modelId="{54F2E95C-BA01-4FBC-8F75-C56A646E7901}">
      <dsp:nvSpPr>
        <dsp:cNvPr id="0" name=""/>
        <dsp:cNvSpPr/>
      </dsp:nvSpPr>
      <dsp:spPr>
        <a:xfrm>
          <a:off x="479740" y="1381749"/>
          <a:ext cx="921166" cy="921166"/>
        </a:xfrm>
        <a:prstGeom prst="ellipse">
          <a:avLst/>
        </a:prstGeom>
        <a:solidFill>
          <a:srgbClr val="BAE8E8"/>
        </a:soli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53070FB-03C1-4481-ACB2-0BAECB412033}">
      <dsp:nvSpPr>
        <dsp:cNvPr id="0" name=""/>
        <dsp:cNvSpPr/>
      </dsp:nvSpPr>
      <dsp:spPr>
        <a:xfrm>
          <a:off x="894474" y="2434582"/>
          <a:ext cx="6834193" cy="1082082"/>
        </a:xfrm>
        <a:prstGeom prst="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494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latin typeface="+mn-lt"/>
              <a:cs typeface="Calibri" panose="020F0502020204030204" pitchFamily="34" charset="0"/>
            </a:rPr>
            <a:t>Staff members are approachable and initiate assistance and guidance</a:t>
          </a:r>
        </a:p>
      </dsp:txBody>
      <dsp:txXfrm>
        <a:off x="894474" y="2434582"/>
        <a:ext cx="6834193" cy="1082082"/>
      </dsp:txXfrm>
    </dsp:sp>
    <dsp:sp modelId="{B6F94A38-96A9-4A6E-8FA8-72614E80CF32}">
      <dsp:nvSpPr>
        <dsp:cNvPr id="0" name=""/>
        <dsp:cNvSpPr/>
      </dsp:nvSpPr>
      <dsp:spPr>
        <a:xfrm>
          <a:off x="479740" y="2487339"/>
          <a:ext cx="921166" cy="921166"/>
        </a:xfrm>
        <a:prstGeom prst="ellipse">
          <a:avLst/>
        </a:prstGeom>
        <a:solidFill>
          <a:srgbClr val="BAE8E8"/>
        </a:soli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C6B1601-18BE-4F72-A0B3-7F74A9B8A5B8}">
      <dsp:nvSpPr>
        <dsp:cNvPr id="0" name=""/>
        <dsp:cNvSpPr/>
      </dsp:nvSpPr>
      <dsp:spPr>
        <a:xfrm>
          <a:off x="578223" y="3689446"/>
          <a:ext cx="7164995" cy="940503"/>
        </a:xfrm>
        <a:prstGeom prst="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494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bg1"/>
              </a:solidFill>
              <a:latin typeface="+mn-lt"/>
              <a:cs typeface="Calibri" panose="020F0502020204030204" pitchFamily="34" charset="0"/>
            </a:rPr>
            <a:t>A specific area is available for families to meet and obtain resources</a:t>
          </a:r>
        </a:p>
      </dsp:txBody>
      <dsp:txXfrm>
        <a:off x="578223" y="3689446"/>
        <a:ext cx="7164995" cy="940503"/>
      </dsp:txXfrm>
    </dsp:sp>
    <dsp:sp modelId="{2F8FE52A-21E1-4028-9B82-624632BE4D86}">
      <dsp:nvSpPr>
        <dsp:cNvPr id="0" name=""/>
        <dsp:cNvSpPr/>
      </dsp:nvSpPr>
      <dsp:spPr>
        <a:xfrm>
          <a:off x="57239" y="3592930"/>
          <a:ext cx="921166" cy="921166"/>
        </a:xfrm>
        <a:prstGeom prst="ellipse">
          <a:avLst/>
        </a:prstGeom>
        <a:solidFill>
          <a:srgbClr val="BAE8E8"/>
        </a:soli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B9982-7227-4223-A9D2-9625BCFDEB34}">
      <dsp:nvSpPr>
        <dsp:cNvPr id="0" name=""/>
        <dsp:cNvSpPr/>
      </dsp:nvSpPr>
      <dsp:spPr>
        <a:xfrm>
          <a:off x="0" y="376807"/>
          <a:ext cx="7501128" cy="1330875"/>
        </a:xfrm>
        <a:prstGeom prst="round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Recognition of strengths and contributions of </a:t>
          </a:r>
          <a:r>
            <a:rPr lang="en-US" sz="2400" i="1" kern="1200" dirty="0"/>
            <a:t>all</a:t>
          </a:r>
          <a:r>
            <a:rPr lang="en-US" sz="2400" kern="1200" dirty="0"/>
            <a:t> students in various learning contexts</a:t>
          </a:r>
        </a:p>
      </dsp:txBody>
      <dsp:txXfrm>
        <a:off x="64968" y="441775"/>
        <a:ext cx="7371192" cy="1200939"/>
      </dsp:txXfrm>
    </dsp:sp>
    <dsp:sp modelId="{D59C0013-D8B7-4DF2-BD91-D330500CC7A1}">
      <dsp:nvSpPr>
        <dsp:cNvPr id="0" name=""/>
        <dsp:cNvSpPr/>
      </dsp:nvSpPr>
      <dsp:spPr>
        <a:xfrm>
          <a:off x="0" y="1894882"/>
          <a:ext cx="7501128" cy="1330875"/>
        </a:xfrm>
        <a:prstGeom prst="round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Representation of </a:t>
          </a:r>
          <a:r>
            <a:rPr lang="en-US" sz="2400" i="1" kern="1200" dirty="0"/>
            <a:t>all</a:t>
          </a:r>
          <a:r>
            <a:rPr lang="en-US" sz="2400" kern="1200" dirty="0"/>
            <a:t> groups, especially underrepresented students</a:t>
          </a:r>
        </a:p>
      </dsp:txBody>
      <dsp:txXfrm>
        <a:off x="64968" y="1959850"/>
        <a:ext cx="7371192" cy="1200939"/>
      </dsp:txXfrm>
    </dsp:sp>
    <dsp:sp modelId="{1C6B657F-1EC3-4268-95FF-04E875E3B6A5}">
      <dsp:nvSpPr>
        <dsp:cNvPr id="0" name=""/>
        <dsp:cNvSpPr/>
      </dsp:nvSpPr>
      <dsp:spPr>
        <a:xfrm>
          <a:off x="0" y="3412957"/>
          <a:ext cx="7501128" cy="1330875"/>
        </a:xfrm>
        <a:prstGeom prst="round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Avoidance of misidentification of culturally-diverse students as needing special education services</a:t>
          </a:r>
        </a:p>
      </dsp:txBody>
      <dsp:txXfrm>
        <a:off x="64968" y="3477925"/>
        <a:ext cx="7371192" cy="12009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6B4A6E-2DD9-45AF-83CE-9DDADA46D3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1B9860-1686-4232-BC66-15F70F41A7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4142D3-0758-490F-AC60-ACD488C0438D}" type="datetimeFigureOut">
              <a:rPr lang="en-US" smtClean="0"/>
              <a:t>7/13/2021</a:t>
            </a:fld>
            <a:endParaRPr lang="en-US"/>
          </a:p>
        </p:txBody>
      </p:sp>
      <p:sp>
        <p:nvSpPr>
          <p:cNvPr id="4" name="Footer Placeholder 3">
            <a:extLst>
              <a:ext uri="{FF2B5EF4-FFF2-40B4-BE49-F238E27FC236}">
                <a16:creationId xmlns:a16="http://schemas.microsoft.com/office/drawing/2014/main" id="{D58BFAA8-C786-4FC3-B64A-40158844A2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898F788-533D-478A-9DB1-8DC13F90EE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F93A7B-5EC1-4486-8872-9752786CD70E}" type="slidenum">
              <a:rPr lang="en-US" smtClean="0"/>
              <a:t>‹#›</a:t>
            </a:fld>
            <a:endParaRPr lang="en-US"/>
          </a:p>
        </p:txBody>
      </p:sp>
    </p:spTree>
    <p:extLst>
      <p:ext uri="{BB962C8B-B14F-4D97-AF65-F5344CB8AC3E}">
        <p14:creationId xmlns:p14="http://schemas.microsoft.com/office/powerpoint/2010/main" val="1949552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281437-74C0-4C6E-A187-705226479A27}" type="datetimeFigureOut">
              <a:rPr lang="en-US" smtClean="0"/>
              <a:t>7/13/2021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2B595-D848-4494-BC05-5989486F6F0D}" type="slidenum">
              <a:rPr lang="en-US" smtClean="0"/>
              <a:t>‹#›</a:t>
            </a:fld>
            <a:endParaRPr lang="en-US"/>
          </a:p>
        </p:txBody>
      </p:sp>
    </p:spTree>
    <p:extLst>
      <p:ext uri="{BB962C8B-B14F-4D97-AF65-F5344CB8AC3E}">
        <p14:creationId xmlns:p14="http://schemas.microsoft.com/office/powerpoint/2010/main" val="4129763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scd.wistia.com/medias/efzdded84z"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files.eric.ed.gov/fulltext/ED559740.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educationworld.com/a_admin/admin/admin424.s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tinyurl.com/Identifying-Barrier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ascd.org/publications/educational-leadership/sept11/vol69/num01/Creating-a-Climate-of-Respect.aspx"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scholastic.com/teachers/articles/teaching-content/policies-practices-establishing-reciprocal-relationships-familie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Welcome to the PaTTAN Family Engagement Module Series! The audience for these modules is educational professionals, families, and community members, including advocates and agency personnel. They may be implemented as professional development, self-advancement, school team activities, or as part of a school improvement plan. Presentation slides, activities, and handouts may be viewed, downloaded, printed and shared.</a:t>
            </a:r>
          </a:p>
          <a:p>
            <a:pPr algn="just"/>
            <a:endParaRPr lang="en-US" dirty="0"/>
          </a:p>
          <a:p>
            <a:pPr algn="just"/>
            <a:r>
              <a:rPr lang="en-US" dirty="0"/>
              <a:t>Module 1, Welcoming All Families into the School Community, is the first of our six modules designed to inform, inspire, and provide strategies to enhance family-school partnerships. Strong, collaborative relationships among school, home, and community produce increased student success. This has been proven by over 40 years of research. Module 1 delves into the research and practical tips on what a welcoming school environment looks like, strategies to improve family-school partnerships, and challenges participants to evaluate the environments in their own school communities. Every member of a school community has something to contribute toward student achievement. A welcoming environment encourages those contributions.</a:t>
            </a:r>
          </a:p>
          <a:p>
            <a:endParaRPr lang="en-US" dirty="0"/>
          </a:p>
        </p:txBody>
      </p:sp>
      <p:sp>
        <p:nvSpPr>
          <p:cNvPr id="4" name="Slide Number Placeholder 3"/>
          <p:cNvSpPr>
            <a:spLocks noGrp="1"/>
          </p:cNvSpPr>
          <p:nvPr>
            <p:ph type="sldNum" sz="quarter" idx="5"/>
          </p:nvPr>
        </p:nvSpPr>
        <p:spPr/>
        <p:txBody>
          <a:bodyPr/>
          <a:lstStyle/>
          <a:p>
            <a:fld id="{A5C2B595-D848-4494-BC05-5989486F6F0D}" type="slidenum">
              <a:rPr lang="en-US" smtClean="0"/>
              <a:t>1</a:t>
            </a:fld>
            <a:endParaRPr lang="en-US"/>
          </a:p>
        </p:txBody>
      </p:sp>
    </p:spTree>
    <p:extLst>
      <p:ext uri="{BB962C8B-B14F-4D97-AF65-F5344CB8AC3E}">
        <p14:creationId xmlns:p14="http://schemas.microsoft.com/office/powerpoint/2010/main" val="2288125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74DA33B8-8481-4BBB-8258-5F1CA53CC990}"/>
              </a:ext>
            </a:extLst>
          </p:cNvPr>
          <p:cNvSpPr>
            <a:spLocks noGrp="1" noRot="1" noChangeAspect="1" noTextEdit="1"/>
          </p:cNvSpPr>
          <p:nvPr>
            <p:ph type="sldImg"/>
          </p:nvPr>
        </p:nvSpPr>
        <p:spPr bwMode="auto">
          <a:xfrm>
            <a:off x="992188" y="696913"/>
            <a:ext cx="4451350" cy="2505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933DA498-41B7-4E72-8BA5-322FDDC9DEC2}"/>
              </a:ext>
            </a:extLst>
          </p:cNvPr>
          <p:cNvSpPr>
            <a:spLocks noGrp="1"/>
          </p:cNvSpPr>
          <p:nvPr>
            <p:ph type="body" idx="1"/>
          </p:nvPr>
        </p:nvSpPr>
        <p:spPr bwMode="auto">
          <a:xfrm>
            <a:off x="310101" y="3430588"/>
            <a:ext cx="5778241" cy="5402262"/>
          </a:xfrm>
        </p:spPr>
        <p:txBody>
          <a:bodyPr wrap="square" numCol="1" anchor="t" anchorCtr="0" compatLnSpc="1">
            <a:prstTxWarp prst="textNoShape">
              <a:avLst/>
            </a:prstTxWarp>
            <a:normAutofit fontScale="92500" lnSpcReduction="10000"/>
          </a:bodyPr>
          <a:lstStyle/>
          <a:p>
            <a:pPr algn="just">
              <a:defRPr/>
            </a:pPr>
            <a:endParaRPr lang="en-US" sz="1000" dirty="0"/>
          </a:p>
          <a:p>
            <a:pPr algn="just">
              <a:defRPr/>
            </a:pPr>
            <a:r>
              <a:rPr lang="en-US" sz="1000" dirty="0"/>
              <a:t>In the publication, “Seeing is Believing: Promising Practices for How School Districts Promote Family Engagement.” Westmoreland, Rosenberg, Lopez and Weiss have identified five promising practices, which they consider to be core components of systematic family engagement.  Among those practices identified, ’evaluation for accountability and continuous learning’ are critical to ensuring a systems-approach to this type of work.  </a:t>
            </a:r>
          </a:p>
          <a:p>
            <a:pPr algn="just">
              <a:defRPr/>
            </a:pPr>
            <a:endParaRPr lang="en-US" sz="1000" dirty="0"/>
          </a:p>
          <a:p>
            <a:pPr algn="just">
              <a:defRPr/>
            </a:pPr>
            <a:r>
              <a:rPr lang="en-US" sz="1000" dirty="0"/>
              <a:t>“District family engagement staff recognize that data about family engagement are a lever for change but realize that they still have farther to go to develop meaningful indicators of their work and data systems.  Evaluation efforts often hinge on persuading teachers, principals, and other district offices to take data collection related to family involvement seriously.  Having the district-wide internal capacity not just to collect data, but also to use it as information feeds into planning and improvement (Westmoreland, et. al., p. 3).”</a:t>
            </a:r>
          </a:p>
          <a:p>
            <a:pPr algn="just">
              <a:defRPr/>
            </a:pPr>
            <a:endParaRPr lang="en-US" sz="1000" dirty="0"/>
          </a:p>
          <a:p>
            <a:pPr algn="just">
              <a:defRPr/>
            </a:pPr>
            <a:r>
              <a:rPr lang="en-US" sz="1000" dirty="0"/>
              <a:t>What data do you have to substantiate your belief that your school’s environment is welcoming?</a:t>
            </a:r>
          </a:p>
          <a:p>
            <a:pPr algn="just">
              <a:defRPr/>
            </a:pPr>
            <a:endParaRPr lang="en-US" sz="1000" dirty="0"/>
          </a:p>
          <a:p>
            <a:pPr algn="just">
              <a:defRPr/>
            </a:pPr>
            <a:r>
              <a:rPr lang="en-US" sz="1000" dirty="0"/>
              <a:t>Spend some time examining two sample assessment tools that address family perceptions. Consider whether collecting locally relevant data on family perceptions of your facility is central to your steps towards ensuring that your school has an inclusive, supportive, and accepting school culture that welcomes and engages families.  </a:t>
            </a:r>
          </a:p>
          <a:p>
            <a:pPr algn="just">
              <a:defRPr/>
            </a:pPr>
            <a:endParaRPr lang="en-US" sz="1000" dirty="0"/>
          </a:p>
          <a:p>
            <a:pPr algn="just">
              <a:defRPr/>
            </a:pPr>
            <a:r>
              <a:rPr lang="en-US" sz="1000" b="1" dirty="0"/>
              <a:t>Module 1, Activity 1.1</a:t>
            </a:r>
            <a:r>
              <a:rPr lang="en-US" sz="1000" b="1" dirty="0">
                <a:solidFill>
                  <a:srgbClr val="FF0000"/>
                </a:solidFill>
              </a:rPr>
              <a:t> </a:t>
            </a:r>
          </a:p>
          <a:p>
            <a:pPr algn="just">
              <a:defRPr/>
            </a:pPr>
            <a:endParaRPr lang="en-US" sz="1000" b="1" dirty="0">
              <a:solidFill>
                <a:srgbClr val="FF0000"/>
              </a:solidFill>
            </a:endParaRPr>
          </a:p>
          <a:p>
            <a:pPr algn="just">
              <a:defRPr/>
            </a:pPr>
            <a:r>
              <a:rPr lang="en-US" sz="1000" dirty="0"/>
              <a:t>The purpose of the activity is to consider action steps required to gather data from families and community members on their perceptions of the school’s environment.</a:t>
            </a:r>
          </a:p>
          <a:p>
            <a:pPr algn="just">
              <a:defRPr/>
            </a:pPr>
            <a:endParaRPr lang="en-US" sz="1000" dirty="0"/>
          </a:p>
          <a:p>
            <a:pPr algn="just">
              <a:defRPr/>
            </a:pPr>
            <a:r>
              <a:rPr lang="en-US" sz="1000" dirty="0"/>
              <a:t>Review the questions on the sample assessment.  Ask yourself whether the items are relevant for your local context.  </a:t>
            </a:r>
          </a:p>
          <a:p>
            <a:pPr algn="just">
              <a:defRPr/>
            </a:pPr>
            <a:r>
              <a:rPr lang="en-US" sz="1000" dirty="0"/>
              <a:t>Prepare to develop and administer your own tool that assesses family perceptions of the school(s) environment(s). </a:t>
            </a:r>
          </a:p>
          <a:p>
            <a:pPr algn="just">
              <a:defRPr/>
            </a:pPr>
            <a:r>
              <a:rPr lang="en-US" sz="1000" dirty="0"/>
              <a:t>However, don’t limit your thoughts to just brick and mortar type issues.  Also think about accessibility related issues and Universal Design principles. If you don’t recognize the physical barriers which limits families' engagement, you will not be able to begin removing barriers.  </a:t>
            </a:r>
          </a:p>
          <a:p>
            <a:pPr algn="just">
              <a:defRPr/>
            </a:pPr>
            <a:endParaRPr lang="en-US" sz="1000" dirty="0"/>
          </a:p>
          <a:p>
            <a:pPr algn="just">
              <a:defRPr/>
            </a:pPr>
            <a:r>
              <a:rPr lang="en-US" sz="1000" dirty="0"/>
              <a:t>Who will you engage in co-developing the tool?  (Note:  Don’t forget to engage your families in both developing and piloting the tool.)</a:t>
            </a:r>
          </a:p>
          <a:p>
            <a:pPr algn="just">
              <a:defRPr/>
            </a:pPr>
            <a:r>
              <a:rPr lang="en-US" sz="1000" dirty="0"/>
              <a:t>How will you format/frame the tool?  (e.g. Paper-based survey, electronic survey, interview protocol, focus group script)</a:t>
            </a:r>
          </a:p>
          <a:p>
            <a:pPr algn="just">
              <a:defRPr/>
            </a:pPr>
            <a:r>
              <a:rPr lang="en-US" sz="1000" dirty="0"/>
              <a:t>Who will administer the tool?  (e.g. teachers, PTA members, support staff, students)</a:t>
            </a:r>
          </a:p>
          <a:p>
            <a:pPr algn="just">
              <a:defRPr/>
            </a:pPr>
            <a:r>
              <a:rPr lang="en-US" sz="1000" dirty="0"/>
              <a:t>How will you analyze and report the data?</a:t>
            </a:r>
          </a:p>
          <a:p>
            <a:pPr algn="just">
              <a:defRPr/>
            </a:pPr>
            <a:r>
              <a:rPr lang="en-US" sz="1000" dirty="0"/>
              <a:t>How will you use the analysis of data to inform your next steps?  </a:t>
            </a:r>
          </a:p>
          <a:p>
            <a:pPr algn="just">
              <a:defRPr/>
            </a:pPr>
            <a:r>
              <a:rPr lang="en-US" sz="1000" dirty="0"/>
              <a:t>As a team, discuss how you want to structure the activity and design a plan to implement the activity.</a:t>
            </a:r>
          </a:p>
          <a:p>
            <a:pPr algn="just">
              <a:defRPr/>
            </a:pPr>
            <a:endParaRPr lang="en-US" sz="1000" dirty="0"/>
          </a:p>
          <a:p>
            <a:pPr algn="just">
              <a:defRPr/>
            </a:pPr>
            <a:endParaRPr lang="en-US" sz="1000" dirty="0"/>
          </a:p>
          <a:p>
            <a:pPr algn="just">
              <a:defRPr/>
            </a:pPr>
            <a:r>
              <a:rPr lang="en-US" sz="1000" i="1" dirty="0"/>
              <a:t>(Permission to use this resource was obtained on 4/21/20 from Brook Berg, Outreach Program Manager, Family Engagement &amp; Relationships University of Wisconsin-Madison, Division of Extension)</a:t>
            </a:r>
          </a:p>
          <a:p>
            <a:pPr algn="just">
              <a:defRPr/>
            </a:pPr>
            <a:endParaRPr lang="en-US" sz="1000" dirty="0"/>
          </a:p>
        </p:txBody>
      </p:sp>
      <p:sp>
        <p:nvSpPr>
          <p:cNvPr id="101380" name="Slide Number Placeholder 3">
            <a:extLst>
              <a:ext uri="{FF2B5EF4-FFF2-40B4-BE49-F238E27FC236}">
                <a16:creationId xmlns:a16="http://schemas.microsoft.com/office/drawing/2014/main" id="{0954B446-F593-4383-A6BE-FF9AAC5F1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7D7CFFB-E44D-4092-B57C-EE2809F4778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59209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298424"/>
          </a:xfrm>
        </p:spPr>
        <p:txBody>
          <a:bodyPr/>
          <a:lstStyle/>
          <a:p>
            <a:pPr algn="just">
              <a:defRPr/>
            </a:pPr>
            <a:r>
              <a:rPr lang="en-US" dirty="0"/>
              <a:t>Many people use ‘school climate’ and ‘school culture’ interchangeably; however, they are not the same thing.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School Climate connects </a:t>
            </a:r>
            <a:r>
              <a:rPr lang="en-US" b="0" dirty="0"/>
              <a:t>to</a:t>
            </a:r>
            <a:r>
              <a:rPr lang="en-US" b="0" dirty="0">
                <a:cs typeface="Calibri" panose="020F0502020204030204" pitchFamily="34" charset="0"/>
              </a:rPr>
              <a:t> the school's effects on students, including teaching practices, diversity, and the relationships among administrators, teachers, parents, and students.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b="0" dirty="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b="0" dirty="0">
                <a:cs typeface="Calibri" panose="020F0502020204030204" pitchFamily="34" charset="0"/>
              </a:rPr>
              <a:t>School Culture connects to</a:t>
            </a:r>
            <a:r>
              <a:rPr lang="en-US" b="1" dirty="0">
                <a:cs typeface="Calibri" panose="020F0502020204030204" pitchFamily="34" charset="0"/>
              </a:rPr>
              <a:t> </a:t>
            </a:r>
            <a:r>
              <a:rPr lang="en-US" b="0" dirty="0">
                <a:cs typeface="Calibri" panose="020F0502020204030204" pitchFamily="34" charset="0"/>
              </a:rPr>
              <a:t>the way teachers and other staff members work together and the set of beliefs, values, and assumptions they share.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b="0" dirty="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b="0" dirty="0">
                <a:cs typeface="Calibri" panose="020F0502020204030204" pitchFamily="34" charset="0"/>
              </a:rPr>
              <a:t>A positive school climate and school culture promote students' ability to learn.</a:t>
            </a:r>
            <a:endParaRPr lang="en-US" dirty="0"/>
          </a:p>
        </p:txBody>
      </p:sp>
      <p:sp>
        <p:nvSpPr>
          <p:cNvPr id="4" name="Slide Number Placeholder 3"/>
          <p:cNvSpPr>
            <a:spLocks noGrp="1"/>
          </p:cNvSpPr>
          <p:nvPr>
            <p:ph type="sldNum" sz="quarter" idx="5"/>
          </p:nvPr>
        </p:nvSpPr>
        <p:spPr/>
        <p:txBody>
          <a:bodyPr/>
          <a:lstStyle/>
          <a:p>
            <a:fld id="{A5C2B595-D848-4494-BC05-5989486F6F0D}" type="slidenum">
              <a:rPr lang="en-US" smtClean="0"/>
              <a:t>11</a:t>
            </a:fld>
            <a:endParaRPr lang="en-US"/>
          </a:p>
        </p:txBody>
      </p:sp>
    </p:spTree>
    <p:extLst>
      <p:ext uri="{BB962C8B-B14F-4D97-AF65-F5344CB8AC3E}">
        <p14:creationId xmlns:p14="http://schemas.microsoft.com/office/powerpoint/2010/main" val="2141641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701290"/>
          </a:xfrm>
        </p:spPr>
        <p:txBody>
          <a:bodyPr/>
          <a:lstStyle/>
          <a:p>
            <a:pPr algn="just"/>
            <a:r>
              <a:rPr lang="en-US" dirty="0"/>
              <a:t>Video (1:07)  </a:t>
            </a:r>
          </a:p>
          <a:p>
            <a:pPr algn="just"/>
            <a:r>
              <a:rPr lang="en-US" sz="1800" u="sng" dirty="0">
                <a:solidFill>
                  <a:srgbClr val="0563C1"/>
                </a:solidFill>
                <a:effectLst/>
                <a:latin typeface="Calibri" panose="020F0502020204030204" pitchFamily="34" charset="0"/>
                <a:ea typeface="Calibri" panose="020F0502020204030204" pitchFamily="34" charset="0"/>
                <a:hlinkClick r:id="rId3"/>
              </a:rPr>
              <a:t>https://ascd.wistia.com/medias/efzdded84z</a:t>
            </a:r>
            <a:endParaRPr lang="en-US" sz="1800" u="sng" dirty="0">
              <a:solidFill>
                <a:srgbClr val="0563C1"/>
              </a:solidFill>
              <a:effectLst/>
              <a:latin typeface="Calibri" panose="020F0502020204030204" pitchFamily="34" charset="0"/>
              <a:ea typeface="Calibri" panose="020F0502020204030204" pitchFamily="34" charset="0"/>
            </a:endParaRPr>
          </a:p>
          <a:p>
            <a:pPr algn="just"/>
            <a:endParaRPr lang="en-US" dirty="0"/>
          </a:p>
          <a:p>
            <a:pPr algn="just"/>
            <a:r>
              <a:rPr lang="en-US" dirty="0"/>
              <a:t>Todd Whitaker, from ASCD, (the Association for Supervision and Curriculum Development) describes the difference between school climate and school culture using this metaphor—climate is the weather today, whereas culture is what the weather is over time. It can be warmer in Alaska than it is in Tennessee, </a:t>
            </a:r>
            <a:r>
              <a:rPr lang="en-US" i="1" dirty="0"/>
              <a:t>today, </a:t>
            </a:r>
            <a:r>
              <a:rPr lang="en-US" dirty="0"/>
              <a:t>but overall, that is not the case. </a:t>
            </a:r>
          </a:p>
          <a:p>
            <a:pPr algn="just"/>
            <a:endParaRPr lang="en-US" dirty="0"/>
          </a:p>
          <a:p>
            <a:pPr algn="just"/>
            <a:r>
              <a:rPr lang="en-US" dirty="0"/>
              <a:t>Mr. Whitaker says that “school climate and culture are almost everything. They affect adult morale, student learning, and parent involvement.”</a:t>
            </a:r>
          </a:p>
          <a:p>
            <a:pPr algn="just"/>
            <a:endParaRPr lang="en-US" dirty="0"/>
          </a:p>
          <a:p>
            <a:pPr algn="just"/>
            <a:endParaRPr lang="en-US" dirty="0"/>
          </a:p>
          <a:p>
            <a:pPr algn="just"/>
            <a:r>
              <a:rPr lang="en-US" sz="1100" dirty="0"/>
              <a:t>Permission to use this video </a:t>
            </a:r>
            <a:r>
              <a:rPr lang="en-US" sz="1100" dirty="0">
                <a:latin typeface="Calibri" panose="020F0502020204030204" pitchFamily="34" charset="0"/>
                <a:ea typeface="Calibri" panose="020F0502020204030204" pitchFamily="34" charset="0"/>
              </a:rPr>
              <a:t>pro</a:t>
            </a:r>
            <a:r>
              <a:rPr lang="en-US" sz="1100" dirty="0"/>
              <a:t>vided by ASCD on 2/23/20.</a:t>
            </a:r>
          </a:p>
          <a:p>
            <a:pPr algn="just"/>
            <a:endParaRPr lang="en-US" dirty="0"/>
          </a:p>
        </p:txBody>
      </p:sp>
      <p:sp>
        <p:nvSpPr>
          <p:cNvPr id="4" name="Slide Number Placeholder 3"/>
          <p:cNvSpPr>
            <a:spLocks noGrp="1"/>
          </p:cNvSpPr>
          <p:nvPr>
            <p:ph type="sldNum" sz="quarter" idx="5"/>
          </p:nvPr>
        </p:nvSpPr>
        <p:spPr/>
        <p:txBody>
          <a:bodyPr/>
          <a:lstStyle/>
          <a:p>
            <a:fld id="{A5C2B595-D848-4494-BC05-5989486F6F0D}" type="slidenum">
              <a:rPr lang="en-US" smtClean="0"/>
              <a:t>12</a:t>
            </a:fld>
            <a:endParaRPr lang="en-US"/>
          </a:p>
        </p:txBody>
      </p:sp>
    </p:spTree>
    <p:extLst>
      <p:ext uri="{BB962C8B-B14F-4D97-AF65-F5344CB8AC3E}">
        <p14:creationId xmlns:p14="http://schemas.microsoft.com/office/powerpoint/2010/main" val="2324821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19188"/>
            <a:ext cx="5486400" cy="3086100"/>
          </a:xfrm>
        </p:spPr>
      </p:sp>
      <p:sp>
        <p:nvSpPr>
          <p:cNvPr id="3" name="Notes Placeholder 2"/>
          <p:cNvSpPr>
            <a:spLocks noGrp="1"/>
          </p:cNvSpPr>
          <p:nvPr>
            <p:ph type="body" idx="1"/>
          </p:nvPr>
        </p:nvSpPr>
        <p:spPr>
          <a:xfrm>
            <a:off x="685800" y="4400549"/>
            <a:ext cx="5486400" cy="3176449"/>
          </a:xfrm>
        </p:spPr>
        <p: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Feeling, tone, and the characteristics of the physical space are important factors in an environment’s feeling “welcoming.”  Consider the places where you, as a consumer, have felt the most welcome. Those locations could include </a:t>
            </a:r>
            <a:r>
              <a:rPr lang="en-US" dirty="0">
                <a:cs typeface="Calibri" panose="020F0502020204030204" pitchFamily="34" charset="0"/>
              </a:rPr>
              <a:t>stores, favorite restaurants, entertainment venues, vacation spots, other environments. </a:t>
            </a:r>
          </a:p>
          <a:p>
            <a:pPr algn="just" rtl="0" fontAlgn="base"/>
            <a:r>
              <a:rPr lang="en-US" sz="1200" b="0" i="0" u="none" strike="noStrike" kern="1200" dirty="0">
                <a:solidFill>
                  <a:schemeClr val="tx1"/>
                </a:solidFill>
                <a:effectLst/>
                <a:latin typeface="+mn-lt"/>
                <a:ea typeface="+mn-ea"/>
                <a:cs typeface="+mn-cs"/>
              </a:rPr>
              <a:t>Think about what you respond to most favorably and why. This type of reflection may lead you to identify considerations appropriate for your school’s feeling, tone, and physical environments.</a:t>
            </a:r>
            <a:r>
              <a:rPr lang="en-US" sz="1200" b="0" i="0" kern="1200" dirty="0">
                <a:solidFill>
                  <a:schemeClr val="tx1"/>
                </a:solidFill>
                <a:effectLst/>
                <a:latin typeface="+mn-lt"/>
                <a:ea typeface="+mn-ea"/>
                <a:cs typeface="+mn-cs"/>
              </a:rPr>
              <a:t>​</a:t>
            </a:r>
          </a:p>
          <a:p>
            <a:pPr rtl="0" fontAlgn="base"/>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Here are two resources to assist you in this reflection:</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Creating a Welcoming Environment 4 Key Tips for Administrators. </a:t>
            </a:r>
            <a:r>
              <a:rPr lang="en-US" sz="1200" kern="1200" dirty="0">
                <a:solidFill>
                  <a:schemeClr val="tx1"/>
                </a:solidFill>
                <a:effectLst/>
                <a:latin typeface="+mn-lt"/>
                <a:ea typeface="+mn-ea"/>
                <a:cs typeface="+mn-cs"/>
                <a:hlinkClick r:id="rId3"/>
              </a:rPr>
              <a:t>https://files.eric.ed.gov/fulltext/ED559740.pdf</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Does your School’s Atmosphere Shout “Welcome?” </a:t>
            </a:r>
            <a:r>
              <a:rPr lang="en-US" sz="1200" kern="1200" dirty="0">
                <a:solidFill>
                  <a:schemeClr val="tx1"/>
                </a:solidFill>
                <a:effectLst/>
                <a:latin typeface="+mn-lt"/>
                <a:ea typeface="+mn-ea"/>
                <a:cs typeface="+mn-cs"/>
                <a:hlinkClick r:id="rId4"/>
              </a:rPr>
              <a:t>https://www.educationworld.com/a_admin/admin/admin424.shtml</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rtl="0" fontAlgn="base"/>
            <a:endParaRPr lang="en-US" dirty="0"/>
          </a:p>
        </p:txBody>
      </p:sp>
      <p:sp>
        <p:nvSpPr>
          <p:cNvPr id="4" name="Slide Number Placeholder 3"/>
          <p:cNvSpPr>
            <a:spLocks noGrp="1"/>
          </p:cNvSpPr>
          <p:nvPr>
            <p:ph type="sldNum" sz="quarter" idx="5"/>
          </p:nvPr>
        </p:nvSpPr>
        <p:spPr/>
        <p:txBody>
          <a:bodyPr/>
          <a:lstStyle/>
          <a:p>
            <a:fld id="{EDABDF13-12F0-4233-8366-CAB1C7EFB975}" type="slidenum">
              <a:rPr lang="en-US" smtClean="0"/>
              <a:t>13</a:t>
            </a:fld>
            <a:endParaRPr lang="en-US" dirty="0"/>
          </a:p>
        </p:txBody>
      </p:sp>
    </p:spTree>
    <p:extLst>
      <p:ext uri="{BB962C8B-B14F-4D97-AF65-F5344CB8AC3E}">
        <p14:creationId xmlns:p14="http://schemas.microsoft.com/office/powerpoint/2010/main" val="3924757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4352572D-5774-4485-9293-E8A266531D26}"/>
              </a:ext>
            </a:extLst>
          </p:cNvPr>
          <p:cNvSpPr>
            <a:spLocks noGrp="1" noRot="1" noChangeAspect="1" noTextEdit="1"/>
          </p:cNvSpPr>
          <p:nvPr>
            <p:ph type="sldImg"/>
          </p:nvPr>
        </p:nvSpPr>
        <p:spPr bwMode="auto">
          <a:xfrm>
            <a:off x="685800" y="1112838"/>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0D4146B-CD19-419D-97D6-DE360B9260F3}"/>
              </a:ext>
            </a:extLst>
          </p:cNvPr>
          <p:cNvSpPr>
            <a:spLocks noGrp="1"/>
          </p:cNvSpPr>
          <p:nvPr>
            <p:ph type="body" idx="1"/>
          </p:nvPr>
        </p:nvSpPr>
        <p:spPr>
          <a:xfrm>
            <a:off x="685800" y="4400549"/>
            <a:ext cx="5486400" cy="4636108"/>
          </a:xfrm>
        </p:spPr>
        <p:txBody>
          <a:bodyPr>
            <a:noAutofit/>
          </a:bodyPr>
          <a:lstStyle/>
          <a:p>
            <a:pPr algn="just">
              <a:defRPr/>
            </a:pPr>
            <a:r>
              <a:rPr lang="en-US" sz="1000" dirty="0"/>
              <a:t>Have you stopped to reflect on what your school(s) might actually look like to someone who is not regularly on your campus? Ask yourself, ‘Can family and community members successfully navigate the school’s corridors and find key destinations without needing guidance?  Can individuals with a physical impairment easily navigate and be engaged in all school venues (e.g. hallways – including multileveled wings, cafeteria, auditorium, restrooms, playground, athletic fields and arenas)?  Consider signage. Can family members find directional signage and make meaning of the signs?  (e.g. Is signage printed in Braille or raised lettering? Does signage have good visual contract between foreground and background? Do picture icons accompany text on signs?)</a:t>
            </a:r>
            <a:r>
              <a:rPr lang="en-US" sz="1000" dirty="0">
                <a:solidFill>
                  <a:srgbClr val="FF0000"/>
                </a:solidFill>
              </a:rPr>
              <a:t> </a:t>
            </a:r>
            <a:r>
              <a:rPr lang="en-US" sz="1000" dirty="0"/>
              <a:t> Reflect on these simple prompts:</a:t>
            </a:r>
          </a:p>
          <a:p>
            <a:pPr algn="just">
              <a:defRPr/>
            </a:pPr>
            <a:endParaRPr lang="en-US" sz="1000" dirty="0"/>
          </a:p>
          <a:p>
            <a:pPr algn="just">
              <a:buFontTx/>
              <a:buChar char="•"/>
              <a:defRPr/>
            </a:pPr>
            <a:r>
              <a:rPr lang="en-US" sz="1000" dirty="0"/>
              <a:t> Is your school’s main entrance easy to find and clearly marked? Is it welcoming? </a:t>
            </a:r>
          </a:p>
          <a:p>
            <a:pPr algn="just">
              <a:buFontTx/>
              <a:buChar char="•"/>
              <a:defRPr/>
            </a:pPr>
            <a:r>
              <a:rPr lang="en-US" sz="1000" dirty="0"/>
              <a:t> Are convenient parking spaces, including handicapped-accessible, held on reserve for school visitors?</a:t>
            </a:r>
          </a:p>
          <a:p>
            <a:pPr algn="just">
              <a:buFontTx/>
              <a:buChar char="•"/>
              <a:defRPr/>
            </a:pPr>
            <a:r>
              <a:rPr lang="en-US" sz="1000" dirty="0"/>
              <a:t> Are your school facilities accessible?  </a:t>
            </a:r>
          </a:p>
          <a:p>
            <a:pPr lvl="1" algn="just">
              <a:buFontTx/>
              <a:buChar char="•"/>
              <a:defRPr/>
            </a:pPr>
            <a:r>
              <a:rPr lang="en-US" sz="1000" dirty="0"/>
              <a:t> Are there curb cuts and ramps marked for individuals with physical disabilities? </a:t>
            </a:r>
          </a:p>
          <a:p>
            <a:pPr lvl="1" algn="just">
              <a:buFontTx/>
              <a:buChar char="•"/>
              <a:defRPr/>
            </a:pPr>
            <a:r>
              <a:rPr lang="en-US" sz="1000" dirty="0"/>
              <a:t> Are elevators available for access to multileveled facilities?</a:t>
            </a:r>
          </a:p>
          <a:p>
            <a:pPr lvl="1" algn="just">
              <a:buFontTx/>
              <a:buChar char="•"/>
              <a:defRPr/>
            </a:pPr>
            <a:r>
              <a:rPr lang="en-US" sz="1000" dirty="0"/>
              <a:t> Are auditoriums, cafeterias, stadiums and playgrounds accessible for both youth and adults?</a:t>
            </a:r>
          </a:p>
          <a:p>
            <a:pPr lvl="1" algn="just">
              <a:buFontTx/>
              <a:buChar char="•"/>
              <a:defRPr/>
            </a:pPr>
            <a:r>
              <a:rPr lang="en-US" sz="1000" dirty="0"/>
              <a:t> Are adult personal care facilities marked and made available?</a:t>
            </a:r>
          </a:p>
          <a:p>
            <a:pPr lvl="1" algn="just">
              <a:buFontTx/>
              <a:buChar char="•"/>
              <a:defRPr/>
            </a:pPr>
            <a:r>
              <a:rPr lang="en-US" sz="1000" dirty="0"/>
              <a:t> If you have locked vestibules, are school visitors easily/quickly buzzed into reception areas?</a:t>
            </a:r>
          </a:p>
          <a:p>
            <a:pPr marL="0" lvl="1" algn="just">
              <a:buFontTx/>
              <a:buChar char="•"/>
              <a:defRPr/>
            </a:pPr>
            <a:r>
              <a:rPr lang="en-US" sz="1000" dirty="0"/>
              <a:t> Are there school personnel present to greet visitors upon their arrival? </a:t>
            </a:r>
          </a:p>
          <a:p>
            <a:pPr marL="114300" indent="-114300" algn="just">
              <a:buFontTx/>
              <a:buChar char="•"/>
              <a:defRPr/>
            </a:pPr>
            <a:r>
              <a:rPr lang="en-US" sz="1000" dirty="0"/>
              <a:t>Is the school visitor check-in system friendly and easy to manage? Do visitors get a sense that they belong there or are somehow intruding?</a:t>
            </a:r>
          </a:p>
          <a:p>
            <a:pPr marL="114300" indent="-114300" algn="just">
              <a:buFontTx/>
              <a:buChar char="•"/>
              <a:defRPr/>
            </a:pPr>
            <a:r>
              <a:rPr lang="en-US" sz="1000" dirty="0"/>
              <a:t>Is school signage clearly posted, easy to read, in the languages spoken by the community, including Braille?</a:t>
            </a:r>
            <a:r>
              <a:rPr lang="en-US" sz="1000" dirty="0">
                <a:solidFill>
                  <a:srgbClr val="FF0000"/>
                </a:solidFill>
              </a:rPr>
              <a:t> </a:t>
            </a:r>
            <a:endParaRPr lang="en-US" sz="1000" dirty="0"/>
          </a:p>
          <a:p>
            <a:pPr algn="just">
              <a:defRPr/>
            </a:pPr>
            <a:endParaRPr lang="en-US" sz="1000" dirty="0"/>
          </a:p>
          <a:p>
            <a:pPr algn="just">
              <a:defRPr/>
            </a:pPr>
            <a:r>
              <a:rPr lang="en-US" sz="1000" dirty="0"/>
              <a:t>If you find yourself answering “No” to any of the prompts, you will want to consider investigating ways in which to address these and possibly other issues.  </a:t>
            </a:r>
          </a:p>
          <a:p>
            <a:pPr algn="just">
              <a:defRPr/>
            </a:pPr>
            <a:r>
              <a:rPr lang="en-US" sz="1000" dirty="0"/>
              <a:t>Are you aware of the continuum of possible barriers that families and community members have in accessing your facility?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2250" y="4400549"/>
            <a:ext cx="5629524" cy="3965435"/>
          </a:xfrm>
        </p:spPr>
        <p:txBody>
          <a:bodyPr/>
          <a:lstStyle/>
          <a:p>
            <a:pPr algn="just"/>
            <a:r>
              <a:rPr lang="en-US" dirty="0"/>
              <a:t>Connecting with families and making all partners feel welcome can and should take multiple forms. This slide details the importance of initial rapport and connection, from a positive lens. Having introductions and positive interactions upfront can truly set the tone and be a resource if a challenge or complication manifests at a later point in the school year. </a:t>
            </a:r>
          </a:p>
          <a:p>
            <a:pPr algn="just"/>
            <a:endParaRPr lang="en-US" dirty="0"/>
          </a:p>
          <a:p>
            <a:pPr algn="just"/>
            <a:r>
              <a:rPr lang="en-US" dirty="0"/>
              <a:t>A welcoming phone call says that you want to make a personal connection and you are available to families. In addition, home visits provide a critical link. Leaving the school’s four walls and going to where the family lives extends the message that “I care” and I want to truly know you and what is important to you. Sometimes home visits can be conducted in a myriad of locations; for example, it may be in a mutually- agreed upon community location or other area to which the family invites the school, in order to deepen their rapport and connection. </a:t>
            </a:r>
          </a:p>
          <a:p>
            <a:pPr algn="just"/>
            <a:endParaRPr lang="en-US" dirty="0"/>
          </a:p>
          <a:p>
            <a:pPr algn="just"/>
            <a:r>
              <a:rPr lang="en-US" dirty="0"/>
              <a:t>Lastly, Back To School Nights are an amazing way to immerse family members into their children’s instructional day. Important connections may include sharing work samples, looking at content focus, teaming, and building partnerships, allowing the home and school environments to mirror each other. There is no doubt that our students learn best when they are engaged in settings that are consistent and predictable, so taking the steps to merge the home and school environment is a win-win!</a:t>
            </a:r>
          </a:p>
          <a:p>
            <a:pPr algn="just"/>
            <a:endParaRPr lang="en-US" dirty="0">
              <a:solidFill>
                <a:srgbClr val="FF0000"/>
              </a:solidFill>
            </a:endParaRPr>
          </a:p>
          <a:p>
            <a:pPr algn="just"/>
            <a:endParaRPr lang="en-US" dirty="0"/>
          </a:p>
        </p:txBody>
      </p:sp>
      <p:sp>
        <p:nvSpPr>
          <p:cNvPr id="4" name="Slide Number Placeholder 3"/>
          <p:cNvSpPr>
            <a:spLocks noGrp="1"/>
          </p:cNvSpPr>
          <p:nvPr>
            <p:ph type="sldNum" sz="quarter" idx="5"/>
          </p:nvPr>
        </p:nvSpPr>
        <p:spPr>
          <a:xfrm>
            <a:off x="3884613" y="8689808"/>
            <a:ext cx="2971800" cy="458787"/>
          </a:xfrm>
        </p:spPr>
        <p:txBody>
          <a:bodyPr/>
          <a:lstStyle/>
          <a:p>
            <a:fld id="{EDABDF13-12F0-4233-8366-CAB1C7EFB975}" type="slidenum">
              <a:rPr lang="en-US" smtClean="0"/>
              <a:t>15</a:t>
            </a:fld>
            <a:endParaRPr lang="en-US"/>
          </a:p>
        </p:txBody>
      </p:sp>
    </p:spTree>
    <p:extLst>
      <p:ext uri="{BB962C8B-B14F-4D97-AF65-F5344CB8AC3E}">
        <p14:creationId xmlns:p14="http://schemas.microsoft.com/office/powerpoint/2010/main" val="2583913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95063AD7-368C-4647-A9C5-DADBF683C5A7}"/>
              </a:ext>
            </a:extLst>
          </p:cNvPr>
          <p:cNvSpPr>
            <a:spLocks noGrp="1" noRot="1" noChangeAspect="1" noTextEdit="1"/>
          </p:cNvSpPr>
          <p:nvPr>
            <p:ph type="sldImg"/>
          </p:nvPr>
        </p:nvSpPr>
        <p:spPr bwMode="auto">
          <a:xfrm>
            <a:off x="565150" y="677863"/>
            <a:ext cx="4926013" cy="277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E338822D-953A-46C7-80E9-BA84EF430943}"/>
              </a:ext>
            </a:extLst>
          </p:cNvPr>
          <p:cNvSpPr>
            <a:spLocks noGrp="1"/>
          </p:cNvSpPr>
          <p:nvPr>
            <p:ph type="body" idx="1"/>
          </p:nvPr>
        </p:nvSpPr>
        <p:spPr bwMode="auto">
          <a:xfrm>
            <a:off x="311150" y="3659188"/>
            <a:ext cx="6311900" cy="2550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altLang="en-US" sz="1100" dirty="0"/>
              <a:t>Do your families and community members see themselves and their cultures reflected in their schools?  How can you substantiate your response?  Whether purposefully or not, a school displays and showcases what a school values. But is it representative of only a </a:t>
            </a:r>
            <a:r>
              <a:rPr lang="en-US" altLang="en-US" sz="1100" i="1" dirty="0"/>
              <a:t>few</a:t>
            </a:r>
            <a:r>
              <a:rPr lang="en-US" altLang="en-US" sz="1100" dirty="0"/>
              <a:t> of the school’s families?; Only that of the administration and school board members?</a:t>
            </a:r>
          </a:p>
          <a:p>
            <a:pPr algn="just"/>
            <a:endParaRPr lang="en-US" altLang="en-US" sz="800" dirty="0"/>
          </a:p>
          <a:p>
            <a:pPr algn="just"/>
            <a:r>
              <a:rPr lang="en-US" altLang="en-US" dirty="0"/>
              <a:t>The growing diversity of school communities requires educators to understand the strengths and general characteristics of the rich cultural resources that families bring to the school, so that those strengths and assets can be utilized to support student achievement.  Educators must recognize that all families are not the same.  They have their own strengths and weaknesses, complexities, problems, and questions.  Engaging all families involves getting to know individual families and determining what help </a:t>
            </a:r>
            <a:r>
              <a:rPr lang="en-US" altLang="en-US" i="0" dirty="0"/>
              <a:t>they</a:t>
            </a:r>
            <a:r>
              <a:rPr lang="en-US" altLang="en-US" i="1" dirty="0"/>
              <a:t> </a:t>
            </a:r>
            <a:r>
              <a:rPr lang="en-US" altLang="en-US" dirty="0"/>
              <a:t>need to support their children’s learning. </a:t>
            </a:r>
          </a:p>
          <a:p>
            <a:pPr algn="just"/>
            <a:endParaRPr lang="en-US" altLang="en-US" sz="800" dirty="0"/>
          </a:p>
          <a:p>
            <a:pPr algn="just"/>
            <a:endParaRPr lang="en-US" altLang="en-US" sz="600" dirty="0">
              <a:ea typeface="ＭＳ Ｐゴシック" panose="020B0600070205080204" pitchFamily="34" charset="-128"/>
            </a:endParaRPr>
          </a:p>
          <a:p>
            <a:pPr algn="just">
              <a:buFontTx/>
              <a:buChar char="•"/>
            </a:pPr>
            <a:endParaRPr lang="en-US" altLang="en-US" sz="600" dirty="0"/>
          </a:p>
          <a:p>
            <a:pPr algn="just"/>
            <a:endParaRPr lang="en-US" altLang="en-US" sz="600" dirty="0"/>
          </a:p>
        </p:txBody>
      </p:sp>
      <p:sp>
        <p:nvSpPr>
          <p:cNvPr id="89092" name="Slide Number Placeholder 3">
            <a:extLst>
              <a:ext uri="{FF2B5EF4-FFF2-40B4-BE49-F238E27FC236}">
                <a16:creationId xmlns:a16="http://schemas.microsoft.com/office/drawing/2014/main" id="{2132EA38-A330-458F-ACDF-D73D307277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21FED0-A0DA-4198-8B56-C0E5803512CE}"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Having families feel connected to their schools is a top-down approach. This dedication and augmented success happens when Administrators prioritize and create purposeful opportunities for their school community to authentically engage with their families.  </a:t>
            </a:r>
          </a:p>
          <a:p>
            <a:pPr algn="just"/>
            <a:endParaRPr lang="en-US" dirty="0"/>
          </a:p>
          <a:p>
            <a:pPr algn="just"/>
            <a:r>
              <a:rPr lang="en-US" dirty="0"/>
              <a:t>Having a varied approach to purposefully engage with families and related stakeholders via a myriad of activities and settings is critical. Administrators should consider community events, celebration opportunities, and seasonal occasions to bond and connect with families on all levels. Another important consideration is to ensure that partnerships are not performance-based. The quality and extent of connection to the family will often generalize and translate to instructional success and increased academic engagement</a:t>
            </a:r>
          </a:p>
          <a:p>
            <a:pPr algn="just"/>
            <a:endParaRPr lang="en-US" dirty="0"/>
          </a:p>
        </p:txBody>
      </p:sp>
      <p:sp>
        <p:nvSpPr>
          <p:cNvPr id="4" name="Slide Number Placeholder 3"/>
          <p:cNvSpPr>
            <a:spLocks noGrp="1"/>
          </p:cNvSpPr>
          <p:nvPr>
            <p:ph type="sldNum" sz="quarter" idx="5"/>
          </p:nvPr>
        </p:nvSpPr>
        <p:spPr/>
        <p:txBody>
          <a:bodyPr/>
          <a:lstStyle/>
          <a:p>
            <a:fld id="{A5C2B595-D848-4494-BC05-5989486F6F0D}" type="slidenum">
              <a:rPr lang="en-US" smtClean="0"/>
              <a:t>17</a:t>
            </a:fld>
            <a:endParaRPr lang="en-US"/>
          </a:p>
        </p:txBody>
      </p:sp>
    </p:spTree>
    <p:extLst>
      <p:ext uri="{BB962C8B-B14F-4D97-AF65-F5344CB8AC3E}">
        <p14:creationId xmlns:p14="http://schemas.microsoft.com/office/powerpoint/2010/main" val="1194428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A4DBD6C1-E769-440C-9B59-15C5CBF8E5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BC2146B-B88A-4140-8C86-7DA0D331B114}"/>
              </a:ext>
            </a:extLst>
          </p:cNvPr>
          <p:cNvSpPr>
            <a:spLocks noGrp="1"/>
          </p:cNvSpPr>
          <p:nvPr>
            <p:ph type="body" idx="1"/>
          </p:nvPr>
        </p:nvSpPr>
        <p:spPr/>
        <p:txBody>
          <a:bodyPr>
            <a:normAutofit/>
          </a:bodyPr>
          <a:lstStyle/>
          <a:p>
            <a:pPr algn="just" eaLnBrk="1" hangingPunct="1">
              <a:defRPr/>
            </a:pPr>
            <a:r>
              <a:rPr lang="en-US" altLang="en-US" dirty="0">
                <a:ea typeface="ＭＳ Ｐゴシック" panose="020B0600070205080204" pitchFamily="34" charset="-128"/>
              </a:rPr>
              <a:t>Beyond enhancements to the physical space, there are many other ways in which school staff can enhance the “environment” to encourage family participation. Here are some examples:</a:t>
            </a:r>
          </a:p>
          <a:p>
            <a:pPr eaLnBrk="1" hangingPunct="1">
              <a:defRPr/>
            </a:pPr>
            <a:endParaRPr lang="en-US" altLang="en-US" dirty="0">
              <a:ea typeface="ＭＳ Ｐゴシック" panose="020B0600070205080204" pitchFamily="34" charset="-128"/>
            </a:endParaRPr>
          </a:p>
          <a:p>
            <a:pPr lvl="1" eaLnBrk="1" hangingPunct="1">
              <a:buFont typeface="Arial" panose="020B0604020202020204" pitchFamily="34" charset="0"/>
              <a:buChar char="•"/>
              <a:defRPr/>
            </a:pPr>
            <a:r>
              <a:rPr lang="en-US" altLang="en-US" dirty="0">
                <a:ea typeface="ＭＳ Ｐゴシック" panose="020B0600070205080204" pitchFamily="34" charset="-128"/>
              </a:rPr>
              <a:t>Offer events more than once</a:t>
            </a:r>
          </a:p>
          <a:p>
            <a:pPr lvl="1" eaLnBrk="1" hangingPunct="1">
              <a:buFont typeface="Arial" panose="020B0604020202020204" pitchFamily="34" charset="0"/>
              <a:buChar char="•"/>
              <a:defRPr/>
            </a:pPr>
            <a:r>
              <a:rPr lang="en-US" altLang="en-US" dirty="0">
                <a:ea typeface="ＭＳ Ｐゴシック" panose="020B0600070205080204" pitchFamily="34" charset="-128"/>
              </a:rPr>
              <a:t>Offer at different times during and after school</a:t>
            </a:r>
          </a:p>
          <a:p>
            <a:pPr lvl="1" eaLnBrk="1" hangingPunct="1">
              <a:buFont typeface="Arial" panose="020B0604020202020204" pitchFamily="34" charset="0"/>
              <a:buChar char="•"/>
              <a:defRPr/>
            </a:pPr>
            <a:r>
              <a:rPr lang="en-US" altLang="en-US" dirty="0">
                <a:ea typeface="ＭＳ Ｐゴシック" panose="020B0600070205080204" pitchFamily="34" charset="-128"/>
              </a:rPr>
              <a:t>Offer events on different days of the week</a:t>
            </a:r>
          </a:p>
          <a:p>
            <a:pPr lvl="1" eaLnBrk="1" hangingPunct="1">
              <a:buFont typeface="Arial" panose="020B0604020202020204" pitchFamily="34" charset="0"/>
              <a:buChar char="•"/>
              <a:defRPr/>
            </a:pPr>
            <a:r>
              <a:rPr lang="en-US" altLang="en-US" dirty="0">
                <a:ea typeface="ＭＳ Ｐゴシック" panose="020B0600070205080204" pitchFamily="34" charset="-128"/>
              </a:rPr>
              <a:t>Provide childcare at events</a:t>
            </a:r>
          </a:p>
          <a:p>
            <a:pPr lvl="1" eaLnBrk="1" hangingPunct="1">
              <a:buFont typeface="Arial" panose="020B0604020202020204" pitchFamily="34" charset="0"/>
              <a:buChar char="•"/>
              <a:defRPr/>
            </a:pPr>
            <a:r>
              <a:rPr lang="en-US" altLang="en-US" dirty="0">
                <a:ea typeface="ＭＳ Ｐゴシック" panose="020B0600070205080204" pitchFamily="34" charset="-128"/>
              </a:rPr>
              <a:t>Offer in-home conferences</a:t>
            </a:r>
          </a:p>
          <a:p>
            <a:pPr lvl="1" eaLnBrk="1" hangingPunct="1">
              <a:buFont typeface="Arial" panose="020B0604020202020204" pitchFamily="34" charset="0"/>
              <a:buChar char="•"/>
              <a:defRPr/>
            </a:pPr>
            <a:r>
              <a:rPr lang="en-US" altLang="en-US" dirty="0">
                <a:ea typeface="ＭＳ Ｐゴシック" panose="020B0600070205080204" pitchFamily="34" charset="-128"/>
              </a:rPr>
              <a:t>Provide accommodations and notify families in advance</a:t>
            </a:r>
          </a:p>
          <a:p>
            <a:pPr lvl="1" eaLnBrk="1" hangingPunct="1">
              <a:buFont typeface="Arial" panose="020B0604020202020204" pitchFamily="34" charset="0"/>
              <a:buChar char="•"/>
              <a:defRPr/>
            </a:pPr>
            <a:r>
              <a:rPr lang="en-US" altLang="en-US" dirty="0">
                <a:ea typeface="ＭＳ Ｐゴシック" panose="020B0600070205080204" pitchFamily="34" charset="-128"/>
              </a:rPr>
              <a:t>Provide online resources (podcasts, webinars)</a:t>
            </a:r>
          </a:p>
          <a:p>
            <a:pPr lvl="1" eaLnBrk="1" hangingPunct="1">
              <a:buFont typeface="Arial" panose="020B0604020202020204" pitchFamily="34" charset="0"/>
              <a:buChar char="•"/>
              <a:defRPr/>
            </a:pPr>
            <a:r>
              <a:rPr lang="en-US" altLang="en-US" dirty="0">
                <a:ea typeface="ＭＳ Ｐゴシック" panose="020B0600070205080204" pitchFamily="34" charset="-128"/>
              </a:rPr>
              <a:t>Consider incentives for attendance</a:t>
            </a:r>
          </a:p>
          <a:p>
            <a:pPr marL="458788" eaLnBrk="1" hangingPunct="1">
              <a:buFontTx/>
              <a:buChar char="•"/>
              <a:defRPr/>
            </a:pPr>
            <a:r>
              <a:rPr lang="en-US" altLang="en-US" dirty="0">
                <a:ea typeface="ＭＳ Ｐゴシック" panose="020B0600070205080204" pitchFamily="34" charset="-128"/>
              </a:rPr>
              <a:t>Hold events that are positive (highlighting children’s talents, artwork, plays)</a:t>
            </a:r>
          </a:p>
          <a:p>
            <a:pPr marL="458788" eaLnBrk="1" hangingPunct="1">
              <a:buFontTx/>
              <a:buChar char="•"/>
              <a:defRPr/>
            </a:pPr>
            <a:r>
              <a:rPr lang="en-US" altLang="en-US" dirty="0">
                <a:ea typeface="ＭＳ Ｐゴシック" panose="020B0600070205080204" pitchFamily="34" charset="-128"/>
              </a:rPr>
              <a:t>Send thank-you notes or emails to family members for attending</a:t>
            </a:r>
          </a:p>
          <a:p>
            <a:pPr marL="514350" indent="-55563" eaLnBrk="1" hangingPunct="1">
              <a:buFontTx/>
              <a:buChar char="•"/>
              <a:defRPr/>
            </a:pPr>
            <a:r>
              <a:rPr lang="en-US" altLang="en-US" dirty="0">
                <a:ea typeface="ＭＳ Ｐゴシック" panose="020B0600070205080204" pitchFamily="34" charset="-128"/>
              </a:rPr>
              <a:t>Publish a newsletter that includes a summary of event highlights and possibly families’ names that participated (with their permission)</a:t>
            </a:r>
          </a:p>
          <a:p>
            <a:pPr marL="514350" indent="-55563" eaLnBrk="1" hangingPunct="1">
              <a:buFontTx/>
              <a:buChar char="•"/>
              <a:defRPr/>
            </a:pPr>
            <a:r>
              <a:rPr lang="en-US" altLang="en-US" dirty="0">
                <a:ea typeface="ＭＳ Ｐゴシック" panose="020B0600070205080204" pitchFamily="34" charset="-128"/>
              </a:rPr>
              <a:t>Have participants discuss how they can make there school more accessible to families.</a:t>
            </a:r>
          </a:p>
        </p:txBody>
      </p:sp>
      <p:sp>
        <p:nvSpPr>
          <p:cNvPr id="99332" name="Slide Number Placeholder 3">
            <a:extLst>
              <a:ext uri="{FF2B5EF4-FFF2-40B4-BE49-F238E27FC236}">
                <a16:creationId xmlns:a16="http://schemas.microsoft.com/office/drawing/2014/main" id="{720E39D7-C4B4-4939-AAE1-3E8C593A6D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CD1BA4-B58B-43FC-89FE-5370336787E9}"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3216339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a:p>
            <a:pPr algn="just"/>
            <a:r>
              <a:rPr lang="en-US" dirty="0"/>
              <a:t>Data collected by family and staff focus groups identified five common themes in establishing a culture of collaborative partnerships. This slides shows some key components in building family and school partnerships:</a:t>
            </a:r>
          </a:p>
          <a:p>
            <a:pPr algn="just"/>
            <a:endParaRPr lang="en-US" dirty="0"/>
          </a:p>
          <a:p>
            <a:pPr marL="171450" indent="-171450" algn="just">
              <a:buFont typeface="Arial" panose="020B0604020202020204" pitchFamily="34" charset="0"/>
              <a:buChar char="•"/>
            </a:pPr>
            <a:r>
              <a:rPr lang="en-US" dirty="0"/>
              <a:t>Providing opportunities for involvement – families must be provided with multiple occasions for involvement; thus providing a greater opportunities for engagement. </a:t>
            </a:r>
          </a:p>
          <a:p>
            <a:pPr marL="171450" indent="-171450" algn="just">
              <a:buFont typeface="Arial" panose="020B0604020202020204" pitchFamily="34" charset="0"/>
              <a:buChar char="•"/>
            </a:pPr>
            <a:r>
              <a:rPr lang="en-US" dirty="0"/>
              <a:t>Improving communication with families – a hallmark of building partnerships; more details on communication is provided in Module 2: Communicating Effectively</a:t>
            </a:r>
          </a:p>
          <a:p>
            <a:pPr marL="171450" indent="-171450" algn="just">
              <a:buFont typeface="Arial" panose="020B0604020202020204" pitchFamily="34" charset="0"/>
              <a:buChar char="•"/>
            </a:pPr>
            <a:r>
              <a:rPr lang="en-US" dirty="0"/>
              <a:t>Welcoming families into the school – the focus of this Module</a:t>
            </a:r>
          </a:p>
          <a:p>
            <a:pPr marL="171450" indent="-171450" algn="just">
              <a:buFont typeface="Arial" panose="020B0604020202020204" pitchFamily="34" charset="0"/>
              <a:buChar char="•"/>
            </a:pPr>
            <a:r>
              <a:rPr lang="en-US" dirty="0"/>
              <a:t>Dedicating time for collaboration – more details are provided in Modules 3: Supporting Student Success and Module 5: Shared Decision-Making </a:t>
            </a:r>
          </a:p>
          <a:p>
            <a:pPr marL="171450" indent="-171450" algn="just">
              <a:buFont typeface="Arial" panose="020B0604020202020204" pitchFamily="34" charset="0"/>
              <a:buChar char="•"/>
            </a:pPr>
            <a:r>
              <a:rPr lang="en-US" dirty="0"/>
              <a:t>Moving from involvement to engagement – details provided in Module 5: Shared Decision-Making</a:t>
            </a:r>
          </a:p>
          <a:p>
            <a:pPr marL="171450" indent="-171450">
              <a:buFont typeface="Arial" panose="020B0604020202020204" pitchFamily="34" charset="0"/>
              <a:buChar char="•"/>
            </a:pPr>
            <a:endParaRPr lang="en-US" dirty="0"/>
          </a:p>
          <a:p>
            <a:endParaRPr lang="en-US" dirty="0"/>
          </a:p>
          <a:p>
            <a:r>
              <a:rPr lang="en-US" dirty="0"/>
              <a:t>Identifying Barriers: Creating Solutions to Improve Family Engagement.” Barker, Wise, Kelly, &amp; Skiba, 2016. </a:t>
            </a:r>
            <a:r>
              <a:rPr lang="en-US" dirty="0">
                <a:hlinkClick r:id="rId3">
                  <a:extLst>
                    <a:ext uri="{A12FA001-AC4F-418D-AE19-62706E023703}">
                      <ahyp:hlinkClr xmlns:ahyp="http://schemas.microsoft.com/office/drawing/2018/hyperlinkcolor" val="tx"/>
                    </a:ext>
                  </a:extLst>
                </a:hlinkClick>
              </a:rPr>
              <a:t>https://tinyurl.com/Identifying-Barriers</a:t>
            </a:r>
            <a:r>
              <a:rPr lang="en-US" dirty="0"/>
              <a:t> </a:t>
            </a:r>
          </a:p>
          <a:p>
            <a:endParaRPr lang="en-US" dirty="0"/>
          </a:p>
        </p:txBody>
      </p:sp>
      <p:sp>
        <p:nvSpPr>
          <p:cNvPr id="4" name="Slide Number Placeholder 3"/>
          <p:cNvSpPr>
            <a:spLocks noGrp="1"/>
          </p:cNvSpPr>
          <p:nvPr>
            <p:ph type="sldNum" sz="quarter" idx="5"/>
          </p:nvPr>
        </p:nvSpPr>
        <p:spPr/>
        <p:txBody>
          <a:bodyPr/>
          <a:lstStyle/>
          <a:p>
            <a:fld id="{EDABDF13-12F0-4233-8366-CAB1C7EFB975}" type="slidenum">
              <a:rPr lang="en-US" smtClean="0"/>
              <a:t>19</a:t>
            </a:fld>
            <a:endParaRPr lang="en-US"/>
          </a:p>
        </p:txBody>
      </p:sp>
    </p:spTree>
    <p:extLst>
      <p:ext uri="{BB962C8B-B14F-4D97-AF65-F5344CB8AC3E}">
        <p14:creationId xmlns:p14="http://schemas.microsoft.com/office/powerpoint/2010/main" val="3549940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5574"/>
            <a:ext cx="5486400" cy="3600450"/>
          </a:xfrm>
        </p:spPr>
        <p:txBody>
          <a:bodyPr/>
          <a:lstStyle/>
          <a:p>
            <a:pPr algn="just"/>
            <a:r>
              <a:rPr lang="en-US" dirty="0"/>
              <a:t>This slide shows PaTTAN’s mission to support the efforts and initiatives of the Bureau of Special Education.  We strive to build the capacity of those who serve students who receive special education services.  </a:t>
            </a:r>
          </a:p>
          <a:p>
            <a:pPr algn="just"/>
            <a:endParaRPr lang="en-US" dirty="0"/>
          </a:p>
          <a:p>
            <a:pPr algn="just"/>
            <a:r>
              <a:rPr lang="en-US" dirty="0"/>
              <a:t>Authentic family engagement is a cornerstone of successful school-home partnerships. PaTTAN assists in the efforts of educational professionals and families of children with diverse needs to build strong relationships that lead to student achievement.</a:t>
            </a:r>
          </a:p>
        </p:txBody>
      </p:sp>
      <p:sp>
        <p:nvSpPr>
          <p:cNvPr id="4" name="Slide Number Placeholder 3"/>
          <p:cNvSpPr>
            <a:spLocks noGrp="1"/>
          </p:cNvSpPr>
          <p:nvPr>
            <p:ph type="sldNum" sz="quarter" idx="5"/>
          </p:nvPr>
        </p:nvSpPr>
        <p:spPr/>
        <p:txBody>
          <a:bodyPr/>
          <a:lstStyle/>
          <a:p>
            <a:fld id="{A5C2B595-D848-4494-BC05-5989486F6F0D}" type="slidenum">
              <a:rPr lang="en-US" smtClean="0"/>
              <a:t>2</a:t>
            </a:fld>
            <a:endParaRPr lang="en-US"/>
          </a:p>
        </p:txBody>
      </p:sp>
    </p:spTree>
    <p:extLst>
      <p:ext uri="{BB962C8B-B14F-4D97-AF65-F5344CB8AC3E}">
        <p14:creationId xmlns:p14="http://schemas.microsoft.com/office/powerpoint/2010/main" val="3335327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4513" y="552450"/>
            <a:ext cx="5486400" cy="3086100"/>
          </a:xfrm>
        </p:spPr>
      </p:sp>
      <p:sp>
        <p:nvSpPr>
          <p:cNvPr id="3" name="Notes Placeholder 2"/>
          <p:cNvSpPr>
            <a:spLocks noGrp="1"/>
          </p:cNvSpPr>
          <p:nvPr>
            <p:ph type="body" idx="1"/>
          </p:nvPr>
        </p:nvSpPr>
        <p:spPr>
          <a:xfrm>
            <a:off x="445731" y="3910322"/>
            <a:ext cx="6046129" cy="4974038"/>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Respect is one key component in building relationships.  What does respect look like and sound like, in the context of a school setting? when working with parents and families? </a:t>
            </a:r>
            <a:r>
              <a:rPr lang="en-US" sz="1000" dirty="0"/>
              <a:t>Respect means many things to many people. Respect may be difficult for people to define in practical terms.  But, each of us can identify what it looks like and what it sounds like in action.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000" dirty="0"/>
          </a:p>
          <a:p>
            <a:pPr algn="just">
              <a:defRPr/>
            </a:pPr>
            <a:r>
              <a:rPr lang="en-US" sz="1000" b="1" dirty="0"/>
              <a:t>Module 1, Activity 1.2 </a:t>
            </a:r>
            <a:r>
              <a:rPr lang="en-US" sz="1000" dirty="0"/>
              <a:t>asks us to consider what Respect looks like and sounds like, in the context of a school setting, when working with parents and families.  </a:t>
            </a:r>
          </a:p>
          <a:p>
            <a:pPr algn="just">
              <a:defRPr/>
            </a:pPr>
            <a:endParaRPr lang="en-US" sz="1000" dirty="0"/>
          </a:p>
          <a:p>
            <a:pPr algn="just">
              <a:defRPr/>
            </a:pPr>
            <a:r>
              <a:rPr lang="en-US" sz="1000" dirty="0"/>
              <a:t>(Note: Activity 1.2 may be facilitated as a  ‘think-pair-share.’)</a:t>
            </a:r>
          </a:p>
          <a:p>
            <a:pPr algn="just">
              <a:defRPr/>
            </a:pPr>
            <a:endParaRPr lang="en-US" sz="1000" dirty="0"/>
          </a:p>
          <a:p>
            <a:pPr algn="just">
              <a:defRPr/>
            </a:pPr>
            <a:r>
              <a:rPr lang="en-US" sz="1000" b="1" dirty="0"/>
              <a:t>Debrief Activity 1.2</a:t>
            </a:r>
          </a:p>
          <a:p>
            <a:pPr algn="just">
              <a:defRPr/>
            </a:pPr>
            <a:r>
              <a:rPr lang="en-US" sz="1000" dirty="0"/>
              <a:t>Ask yourselves, do you regularly see and hear signs of parent/family respect on a regular basis in your school(s)?</a:t>
            </a:r>
          </a:p>
          <a:p>
            <a:pPr algn="just">
              <a:defRPr/>
            </a:pPr>
            <a:r>
              <a:rPr lang="en-US" sz="1000" dirty="0"/>
              <a:t>What evidence do you have to substantiate your response(s)?</a:t>
            </a:r>
          </a:p>
          <a:p>
            <a:pPr algn="just">
              <a:defRPr/>
            </a:pPr>
            <a:r>
              <a:rPr lang="en-US" sz="1000" dirty="0"/>
              <a:t>If all you have is anecdotal evidence, ask yourselves if more formal data collection is required.</a:t>
            </a:r>
          </a:p>
          <a:p>
            <a:pPr algn="just">
              <a:defRPr/>
            </a:pPr>
            <a:r>
              <a:rPr lang="en-US" sz="1000" dirty="0"/>
              <a:t>If more data collection is required, consider using the charted results from this activity and ask the staff to develop a performance feedback instrument based on the tangible evidence of parent/family respect; establish staff competencies for exercising parent/family respect; and/or establish school-wide rule for respect.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“Respectful schools are, by definition, democratically informed learning environments where people feel safe, supported, engaged, and helpfully challenged. Respect doesn't happen in isolation; it's based in relationships…A foundation for respectful schools is to measure—and, thus, publicly recognize—how we treat one another and then use this information to create safer and more supportive, engaging, challenging, and joyful schools.”</a:t>
            </a:r>
            <a:endParaRPr lang="en-US" sz="1000" dirty="0"/>
          </a:p>
          <a:p>
            <a:pPr lvl="0" algn="just">
              <a:defRPr/>
            </a:pPr>
            <a:endParaRPr lang="en-US" sz="1000" dirty="0"/>
          </a:p>
          <a:p>
            <a:pPr lvl="0">
              <a:defRPr/>
            </a:pPr>
            <a:r>
              <a:rPr lang="en-US" sz="1000" dirty="0"/>
              <a:t>Creating a Climate of Respect. Retrieved from </a:t>
            </a:r>
            <a:r>
              <a:rPr lang="en-US" sz="1000" dirty="0">
                <a:hlinkClick r:id="rId3"/>
              </a:rPr>
              <a:t>http://www.ascd.org/publications/educational-leadership/sept11/vol69/num01/Creating-a-Climate-of-Respect.aspx</a:t>
            </a:r>
            <a:endParaRPr lang="en-US" sz="1000" dirty="0"/>
          </a:p>
          <a:p>
            <a:pPr lvl="0" algn="just">
              <a:defRPr/>
            </a:pPr>
            <a:endParaRPr lang="en-US" sz="10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dirty="0"/>
              <a:t>Policies and Practices: Establishing Reciprocal Relationships with Families, Scholastic Early Childhood, Kimberly B. Moore, </a:t>
            </a:r>
            <a:r>
              <a:rPr lang="en-US" sz="1000" dirty="0" err="1"/>
              <a:t>Ph.D</a:t>
            </a:r>
            <a:endParaRPr lang="en-US" sz="10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dirty="0">
                <a:hlinkClick r:id="rId4"/>
              </a:rPr>
              <a:t>https://www.scholastic.com/teachers/articles/teaching-content/policies-practices-establishing-reciprocal-relationships-families/</a:t>
            </a:r>
            <a:endParaRPr lang="en-US" sz="100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000" dirty="0"/>
          </a:p>
          <a:p>
            <a:pPr algn="just"/>
            <a:endParaRPr lang="en-US" dirty="0"/>
          </a:p>
        </p:txBody>
      </p:sp>
      <p:sp>
        <p:nvSpPr>
          <p:cNvPr id="4" name="Slide Number Placeholder 3"/>
          <p:cNvSpPr>
            <a:spLocks noGrp="1"/>
          </p:cNvSpPr>
          <p:nvPr>
            <p:ph type="sldNum" sz="quarter" idx="5"/>
          </p:nvPr>
        </p:nvSpPr>
        <p:spPr/>
        <p:txBody>
          <a:bodyPr/>
          <a:lstStyle/>
          <a:p>
            <a:fld id="{A5C2B595-D848-4494-BC05-5989486F6F0D}" type="slidenum">
              <a:rPr lang="en-US" smtClean="0"/>
              <a:t>20</a:t>
            </a:fld>
            <a:endParaRPr lang="en-US" dirty="0"/>
          </a:p>
        </p:txBody>
      </p:sp>
    </p:spTree>
    <p:extLst>
      <p:ext uri="{BB962C8B-B14F-4D97-AF65-F5344CB8AC3E}">
        <p14:creationId xmlns:p14="http://schemas.microsoft.com/office/powerpoint/2010/main" val="2871915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A4DBD6C1-E769-440C-9B59-15C5CBF8E502}"/>
              </a:ext>
            </a:extLst>
          </p:cNvPr>
          <p:cNvSpPr>
            <a:spLocks noGrp="1" noRot="1" noChangeAspect="1" noTextEdit="1"/>
          </p:cNvSpPr>
          <p:nvPr>
            <p:ph type="sldImg"/>
          </p:nvPr>
        </p:nvSpPr>
        <p:spPr bwMode="auto">
          <a:xfrm>
            <a:off x="685800" y="1133475"/>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BC2146B-B88A-4140-8C86-7DA0D331B114}"/>
              </a:ext>
            </a:extLst>
          </p:cNvPr>
          <p:cNvSpPr>
            <a:spLocks noGrp="1"/>
          </p:cNvSpPr>
          <p:nvPr>
            <p:ph type="body" idx="1"/>
          </p:nvPr>
        </p:nvSpPr>
        <p:spPr>
          <a:xfrm>
            <a:off x="685800" y="4400550"/>
            <a:ext cx="5486400" cy="2799356"/>
          </a:xfrm>
        </p:spPr>
        <p:txBody>
          <a:bodyPr>
            <a:normAutofit/>
          </a:bodyPr>
          <a:lstStyle/>
          <a:p>
            <a:pPr>
              <a:defRPr/>
            </a:pPr>
            <a:r>
              <a:rPr lang="en-US" dirty="0"/>
              <a:t>Prioritized topic areas should include workshops and training opportunities.  This slide highlights additional considerations to positively connect with families and make the most of instructional partnerships.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Provide family trainings and resources – topics might include typical child development, nutritional support, healthy recreation,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Link the home and school environments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Connect to community agencies – these agencies can provide supports to both the school and home environments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Provide targeted home visits – reach out to families who are unable to come to your school</a:t>
            </a:r>
          </a:p>
          <a:p>
            <a:pPr marL="171450" indent="-171450">
              <a:buFont typeface="Arial" panose="020B0604020202020204" pitchFamily="34" charset="0"/>
              <a:buChar char="•"/>
              <a:defRPr/>
            </a:pPr>
            <a:endParaRPr lang="en-US" dirty="0"/>
          </a:p>
          <a:p>
            <a:pPr>
              <a:defRPr/>
            </a:pPr>
            <a:endParaRPr lang="en-US" dirty="0">
              <a:solidFill>
                <a:srgbClr val="FF0000"/>
              </a:solidFill>
            </a:endParaRPr>
          </a:p>
        </p:txBody>
      </p:sp>
      <p:sp>
        <p:nvSpPr>
          <p:cNvPr id="99332" name="Slide Number Placeholder 3">
            <a:extLst>
              <a:ext uri="{FF2B5EF4-FFF2-40B4-BE49-F238E27FC236}">
                <a16:creationId xmlns:a16="http://schemas.microsoft.com/office/drawing/2014/main" id="{720E39D7-C4B4-4939-AAE1-3E8C593A6D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CD1BA4-B58B-43FC-89FE-5370336787E9}"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1695305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 items that can assist in supporting successful family meetings. </a:t>
            </a:r>
          </a:p>
          <a:p>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Allow for flexible scheduling – allow for flexibility when scheduling family conferences and IEP meetings; school events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Offer alternate means and locations of meetings – e.g. phone meetings or though virtual means. Don’t always hold family meetings on ‘your turf.’ Consider a mutually-convenient location (e.g., library, store, recreation center, church hall)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Start the meeting off on the right foot—praise the student or share at least one positive recent event, observation, or skill related to the child.</a:t>
            </a:r>
            <a:endParaRPr lang="en-US" sz="120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Provide examples of student academic progress--showcase student work to illustrate academic progress and engage families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Utilize shared decision-making</a:t>
            </a:r>
            <a:r>
              <a:rPr lang="en-US" sz="1000" dirty="0">
                <a:latin typeface="+mn-lt"/>
                <a:cs typeface="+mn-cs"/>
              </a:rPr>
              <a:t> -- </a:t>
            </a:r>
            <a:r>
              <a:rPr lang="en-US" sz="1200" dirty="0">
                <a:latin typeface="Calibri" panose="020F0502020204030204" pitchFamily="34" charset="0"/>
                <a:cs typeface="Calibri" panose="020F0502020204030204" pitchFamily="34" charset="0"/>
              </a:rPr>
              <a:t>Set educational goals and objectives with student and family input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Treat families as equal partners in their children’s education. Eliminate the perception of hierarchy.</a:t>
            </a: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DABDF13-12F0-4233-8366-CAB1C7EFB975}" type="slidenum">
              <a:rPr lang="en-US" smtClean="0"/>
              <a:t>22</a:t>
            </a:fld>
            <a:endParaRPr lang="en-US"/>
          </a:p>
        </p:txBody>
      </p:sp>
    </p:spTree>
    <p:extLst>
      <p:ext uri="{BB962C8B-B14F-4D97-AF65-F5344CB8AC3E}">
        <p14:creationId xmlns:p14="http://schemas.microsoft.com/office/powerpoint/2010/main" val="2251917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898B0491-2559-4F30-AF42-C3A4A0346C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159C3337-B380-49F0-B810-4CE126680D0E}"/>
              </a:ext>
            </a:extLst>
          </p:cNvPr>
          <p:cNvSpPr>
            <a:spLocks noGrp="1"/>
          </p:cNvSpPr>
          <p:nvPr>
            <p:ph type="body" idx="1"/>
          </p:nvPr>
        </p:nvSpPr>
        <p:spPr bwMode="auto">
          <a:xfrm>
            <a:off x="524786" y="4400550"/>
            <a:ext cx="5788550" cy="45605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altLang="en-US" sz="1100" dirty="0"/>
              <a:t>Family-school partnerships depend on strong, trusting relationships. Part of developing such relationships is building a bridge between home and school cultures.  Because school communities include families from various cultures, school staff need to take specific steps to ensure broad family and community engagement. As part of welcoming all families into the school community, educators need to be aware of what families value and respect in order to engage them in authentic partnerships.  </a:t>
            </a:r>
          </a:p>
          <a:p>
            <a:pPr algn="just"/>
            <a:endParaRPr lang="en-US" altLang="en-US" sz="1100" dirty="0"/>
          </a:p>
          <a:p>
            <a:pPr algn="just"/>
            <a:r>
              <a:rPr lang="en-US" altLang="en-US" sz="1100" dirty="0"/>
              <a:t>Families who get involved in schools are typically those whose home culture most closely matches the values reflected in schools. Minority and lower-income families, as well as families who speak limited English are often underrepresented in school-level decision-making and in family engagement activities (Brewster &amp; Railsback, 2003). Conducting outreach activities that bring school staff into homes and/or communities shows respect in working with different cultures. </a:t>
            </a:r>
          </a:p>
          <a:p>
            <a:pPr algn="just">
              <a:buFontTx/>
              <a:buNone/>
            </a:pPr>
            <a:endParaRPr lang="en-US" altLang="en-US" sz="1100" dirty="0"/>
          </a:p>
          <a:p>
            <a:pPr algn="just"/>
            <a:r>
              <a:rPr lang="en-US" altLang="en-US" sz="1100" dirty="0"/>
              <a:t>Similarly, when considering a welcoming school environment for all family members, tone and environment operate hand in hand.  The following section addresses how the school environment affects family-school partnerships.</a:t>
            </a:r>
          </a:p>
          <a:p>
            <a:pPr algn="just"/>
            <a:endParaRPr lang="en-US" altLang="en-US" sz="1100" dirty="0"/>
          </a:p>
          <a:p>
            <a:pPr algn="just"/>
            <a:r>
              <a:rPr lang="en-US" altLang="en-US" sz="1100" dirty="0"/>
              <a:t>While generally in education, administrators and teachers speak of families as partners, share with in school newsletters that there is an open-door policy, and talk about families as their children’s first teachers, we as educators may unconsciously send other strong messages to families. With our signs, our displays, our activities and our labeling of space, we may unintentionally position families in the margins of our school landscape. </a:t>
            </a:r>
          </a:p>
          <a:p>
            <a:pPr algn="just"/>
            <a:endParaRPr lang="en-US" altLang="en-US" dirty="0"/>
          </a:p>
        </p:txBody>
      </p:sp>
      <p:sp>
        <p:nvSpPr>
          <p:cNvPr id="87044" name="Slide Number Placeholder 3">
            <a:extLst>
              <a:ext uri="{FF2B5EF4-FFF2-40B4-BE49-F238E27FC236}">
                <a16:creationId xmlns:a16="http://schemas.microsoft.com/office/drawing/2014/main" id="{9A0D2102-234B-48EC-BACE-2016CC38A9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6D659F-02D2-45C0-AC8F-27A03DE249D8}" type="slidenum">
              <a:rPr lang="en-US" altLang="en-US" smtClean="0">
                <a:solidFill>
                  <a:srgbClr val="000000"/>
                </a:solidFill>
                <a:latin typeface="Calibri" panose="020F0502020204030204" pitchFamily="34" charset="0"/>
              </a:rPr>
              <a:pPr/>
              <a:t>23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985603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8883" y="4400549"/>
            <a:ext cx="5868063" cy="4186859"/>
          </a:xfrm>
        </p:spPr>
        <p:txBody>
          <a:bodyPr/>
          <a:lstStyle/>
          <a:p>
            <a:pPr algn="just">
              <a:defRPr/>
            </a:pPr>
            <a:r>
              <a:rPr lang="en-US" dirty="0"/>
              <a:t>There are positive effects on children’s learning when school staff understand and honor the attitudes, values, norms, and beliefs of the school and community cultures. Schools typically reflect the predominant culture of the society, which can lead to challenges when educators interact with families of differing backgrounds.  If families have not been exposed to the practices, experiences, and beliefs that are validated by the school culture, barriers may present. For instance, school personnel might assume that all families are familiar with school grading practices, curriculum standards, the value placed on parent-teacher conferences, the methods schools use to communicate with parents (e.g., newsletters, daily folders), or attendance policies. If families are not aware of these practices, they may need help navigating the system, view their involvement as unimportant (Weiss, 2009), or choose not to participate in family engagement activities.  One of the most valuable skills educators can have is cultural competence.  Being able to work across cultures in a way that acknowledges and respects each culture should be the goal of all educators.</a:t>
            </a:r>
          </a:p>
          <a:p>
            <a:pPr algn="just">
              <a:defRPr/>
            </a:pPr>
            <a:endParaRPr lang="en-US" dirty="0"/>
          </a:p>
          <a:p>
            <a:pPr algn="just">
              <a:defRPr/>
            </a:pPr>
            <a:r>
              <a:rPr lang="en-US" dirty="0"/>
              <a:t>When school staff appreciate and honor families’ differences, they are using a cultural lens that goes beyond the superficial aspects of that culture, such as major holidays, mode of dress, foods specific to the culture group, and family customs. Understanding and honoring a culture extends to paying attention to how culture might impact teaching and learning, social interactions within the class, cultural values that respect learning by observing, and norms that place value on individual decision making. </a:t>
            </a:r>
          </a:p>
          <a:p>
            <a:pPr algn="just"/>
            <a:endParaRPr lang="en-US" dirty="0"/>
          </a:p>
        </p:txBody>
      </p:sp>
      <p:sp>
        <p:nvSpPr>
          <p:cNvPr id="4" name="Slide Number Placeholder 3"/>
          <p:cNvSpPr>
            <a:spLocks noGrp="1"/>
          </p:cNvSpPr>
          <p:nvPr>
            <p:ph type="sldNum" sz="quarter" idx="5"/>
          </p:nvPr>
        </p:nvSpPr>
        <p:spPr/>
        <p:txBody>
          <a:bodyPr/>
          <a:lstStyle/>
          <a:p>
            <a:fld id="{A5C2B595-D848-4494-BC05-5989486F6F0D}" type="slidenum">
              <a:rPr lang="en-US" smtClean="0"/>
              <a:t>24</a:t>
            </a:fld>
            <a:endParaRPr lang="en-US"/>
          </a:p>
        </p:txBody>
      </p:sp>
    </p:spTree>
    <p:extLst>
      <p:ext uri="{BB962C8B-B14F-4D97-AF65-F5344CB8AC3E}">
        <p14:creationId xmlns:p14="http://schemas.microsoft.com/office/powerpoint/2010/main" val="2618471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95063AD7-368C-4647-A9C5-DADBF683C5A7}"/>
              </a:ext>
            </a:extLst>
          </p:cNvPr>
          <p:cNvSpPr>
            <a:spLocks noGrp="1" noRot="1" noChangeAspect="1" noTextEdit="1"/>
          </p:cNvSpPr>
          <p:nvPr>
            <p:ph type="sldImg"/>
          </p:nvPr>
        </p:nvSpPr>
        <p:spPr bwMode="auto">
          <a:xfrm>
            <a:off x="565150" y="677863"/>
            <a:ext cx="4926013" cy="277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E338822D-953A-46C7-80E9-BA84EF430943}"/>
              </a:ext>
            </a:extLst>
          </p:cNvPr>
          <p:cNvSpPr>
            <a:spLocks noGrp="1"/>
          </p:cNvSpPr>
          <p:nvPr>
            <p:ph type="body" idx="1"/>
          </p:nvPr>
        </p:nvSpPr>
        <p:spPr bwMode="auto">
          <a:xfrm>
            <a:off x="311150" y="3659188"/>
            <a:ext cx="6057485" cy="43171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altLang="en-US" sz="1100" dirty="0"/>
              <a:t>Earlier in the presentation, we asked how families’ cultures are reflected in your school. We want you to consider the following:</a:t>
            </a:r>
          </a:p>
          <a:p>
            <a:pPr marL="171450" indent="-171450" algn="just">
              <a:buFont typeface="Arial" panose="020B0604020202020204" pitchFamily="34" charset="0"/>
              <a:buChar char="•"/>
            </a:pPr>
            <a:r>
              <a:rPr lang="en-US" altLang="en-US" sz="1100" dirty="0"/>
              <a:t>Do visitors get a sense of the various cultures represented in your school community, either physically walking the halls or virtually in your online materials? Consider your school board, PTA/PTO/HAS, school committees--is there representation of diverse cultures?</a:t>
            </a:r>
          </a:p>
          <a:p>
            <a:pPr algn="just"/>
            <a:endParaRPr lang="en-US" altLang="en-US" sz="1100" dirty="0"/>
          </a:p>
          <a:p>
            <a:pPr marL="171450" indent="-171450" algn="just">
              <a:buFont typeface="Arial" panose="020B0604020202020204" pitchFamily="34" charset="0"/>
              <a:buChar char="•"/>
            </a:pPr>
            <a:r>
              <a:rPr lang="en-US" altLang="en-US" sz="1100" dirty="0"/>
              <a:t>Are you familiar with your students’ cultural backgrounds, beliefs, customs? Are there barriers to communication or customs that may impede a child’s interaction or participation in activities that are designed for your community at large? (e.g., events like Halloween parades, field trips, even something as simple as making eye contact with an adult.) If you are not knowledgeable about your students’ cultures, what proactive steps to you take to enlighten yourself and the rest of your school community? </a:t>
            </a:r>
          </a:p>
          <a:p>
            <a:pPr algn="just"/>
            <a:endParaRPr lang="en-US" altLang="en-US" sz="1100" dirty="0"/>
          </a:p>
          <a:p>
            <a:pPr algn="just"/>
            <a:r>
              <a:rPr lang="en-US" altLang="en-US" sz="1100" dirty="0"/>
              <a:t>Here are some suggestions:</a:t>
            </a:r>
          </a:p>
          <a:p>
            <a:pPr marL="171450" indent="-171450" algn="just">
              <a:buFont typeface="Arial" panose="020B0604020202020204" pitchFamily="34" charset="0"/>
              <a:buChar char="•"/>
            </a:pPr>
            <a:r>
              <a:rPr lang="en-US" altLang="en-US" sz="1100" dirty="0"/>
              <a:t>Invite the student(s) and/or family members to share a little about their culture with the school community, including classmates, educators, related services providers, other families, and community members. This could be an assembly, a virtual sharing space, a social event (incorporating the food and dress of a culture.)</a:t>
            </a:r>
          </a:p>
          <a:p>
            <a:pPr marL="171450" indent="-171450" algn="just">
              <a:buFont typeface="Arial" panose="020B0604020202020204" pitchFamily="34" charset="0"/>
              <a:buChar char="•"/>
            </a:pPr>
            <a:r>
              <a:rPr lang="en-US" altLang="en-US" sz="1100" dirty="0"/>
              <a:t>Have a specific time for displaying and sharing cultural information </a:t>
            </a:r>
            <a:r>
              <a:rPr lang="en-US" altLang="en-US" sz="1100" i="1" dirty="0"/>
              <a:t>outside of the typical ones (e.g., Black History Month, St. Patrick’s Day, Cinco de Mayo.) </a:t>
            </a:r>
            <a:r>
              <a:rPr lang="en-US" altLang="en-US" sz="1100" dirty="0"/>
              <a:t>Create an event or display with students, having those of a specific culture lead the project.</a:t>
            </a:r>
          </a:p>
          <a:p>
            <a:pPr marL="171450" indent="-171450" algn="just">
              <a:buFont typeface="Arial" panose="020B0604020202020204" pitchFamily="34" charset="0"/>
              <a:buChar char="•"/>
            </a:pPr>
            <a:r>
              <a:rPr lang="en-US" altLang="en-US" sz="1100" dirty="0"/>
              <a:t>Suggest a home visit or attend an activity in your student’s cultural community.</a:t>
            </a:r>
          </a:p>
          <a:p>
            <a:pPr marL="171450" indent="-171450" algn="just">
              <a:buFont typeface="Arial" panose="020B0604020202020204" pitchFamily="34" charset="0"/>
              <a:buChar char="•"/>
            </a:pPr>
            <a:r>
              <a:rPr lang="en-US" altLang="en-US" sz="1100" dirty="0"/>
              <a:t>Have students research and share acquired knowledge of another culture with their peers. Invite students to discuss their findings with their families.</a:t>
            </a:r>
          </a:p>
        </p:txBody>
      </p:sp>
      <p:sp>
        <p:nvSpPr>
          <p:cNvPr id="89092" name="Slide Number Placeholder 3">
            <a:extLst>
              <a:ext uri="{FF2B5EF4-FFF2-40B4-BE49-F238E27FC236}">
                <a16:creationId xmlns:a16="http://schemas.microsoft.com/office/drawing/2014/main" id="{2132EA38-A330-458F-ACDF-D73D307277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21FED0-A0DA-4198-8B56-C0E5803512CE}" type="slidenum">
              <a:rPr lang="en-US" altLang="en-US" smtClean="0"/>
              <a:pPr>
                <a:spcBef>
                  <a:spcPct val="0"/>
                </a:spcBef>
              </a:pPr>
              <a:t>25</a:t>
            </a:fld>
            <a:endParaRPr lang="en-US" altLang="en-US"/>
          </a:p>
        </p:txBody>
      </p:sp>
    </p:spTree>
    <p:extLst>
      <p:ext uri="{BB962C8B-B14F-4D97-AF65-F5344CB8AC3E}">
        <p14:creationId xmlns:p14="http://schemas.microsoft.com/office/powerpoint/2010/main" val="1975305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1750"/>
            <a:ext cx="5486400" cy="3086100"/>
          </a:xfrm>
        </p:spPr>
      </p:sp>
      <p:sp>
        <p:nvSpPr>
          <p:cNvPr id="3" name="Notes Placeholder 2"/>
          <p:cNvSpPr>
            <a:spLocks noGrp="1"/>
          </p:cNvSpPr>
          <p:nvPr>
            <p:ph type="body" idx="1"/>
          </p:nvPr>
        </p:nvSpPr>
        <p:spPr>
          <a:xfrm>
            <a:off x="305500" y="3243159"/>
            <a:ext cx="6288289" cy="5854891"/>
          </a:xfrm>
        </p:spPr>
        <p:txBody>
          <a:bodyPr/>
          <a:lstStyle/>
          <a:p>
            <a:pPr algn="just"/>
            <a:r>
              <a:rPr lang="en-US" sz="1000" dirty="0"/>
              <a:t>In</a:t>
            </a:r>
            <a:r>
              <a:rPr lang="en-US" sz="1000" baseline="0" dirty="0"/>
              <a:t> addition to ethnic, racial, age, gender, </a:t>
            </a:r>
            <a:r>
              <a:rPr lang="en-US" sz="1000" dirty="0"/>
              <a:t>and</a:t>
            </a:r>
            <a:r>
              <a:rPr lang="en-US" sz="1000" baseline="0" dirty="0"/>
              <a:t> religious cultures, there is a “home” culture that needs to be considered when establishing a welcoming environment and striving to be culturally considerate. There are inherent considerations that need to be recognized in order to build relationships with families. Approaching education from a home/family culture is very different than coming from a professional/work culture</a:t>
            </a:r>
            <a:r>
              <a:rPr lang="en-US" sz="1000" dirty="0"/>
              <a:t>, even if a family and professionals appear to be members of the same culture(s).</a:t>
            </a:r>
            <a:endParaRPr lang="en-US" sz="1000" baseline="0" dirty="0"/>
          </a:p>
          <a:p>
            <a:pPr algn="just"/>
            <a:endParaRPr lang="en-US" sz="500" baseline="0" dirty="0"/>
          </a:p>
          <a:p>
            <a:pPr algn="just"/>
            <a:r>
              <a:rPr lang="en-US" sz="1000" baseline="0" dirty="0"/>
              <a:t>School personnel can build successful partnerships if they are cognizant that the educational process represents only </a:t>
            </a:r>
            <a:r>
              <a:rPr lang="en-US" sz="1000" i="1" baseline="0" dirty="0"/>
              <a:t>one</a:t>
            </a:r>
            <a:r>
              <a:rPr lang="en-US" sz="1000" baseline="0" dirty="0"/>
              <a:t> part of the family life. E</a:t>
            </a:r>
            <a:r>
              <a:rPr lang="en-US" sz="1000" dirty="0"/>
              <a:t>ducators </a:t>
            </a:r>
            <a:r>
              <a:rPr lang="en-US" sz="1000" baseline="0" dirty="0"/>
              <a:t>spend many hours each day focused on, planning, creating, and implementing scholastic goals and systems. Families, especially those with children who have disabilities, are spending that same amount of time </a:t>
            </a:r>
            <a:r>
              <a:rPr lang="en-US" sz="1000" dirty="0"/>
              <a:t>on </a:t>
            </a:r>
            <a:r>
              <a:rPr lang="en-US" sz="1000" baseline="0" dirty="0"/>
              <a:t>their </a:t>
            </a:r>
            <a:r>
              <a:rPr lang="en-US" sz="1000" dirty="0"/>
              <a:t>careers, plus</a:t>
            </a:r>
            <a:r>
              <a:rPr lang="en-US" sz="1000" baseline="0" dirty="0"/>
              <a:t> focused on different priorities, stresses, and concerns outside of their children’s education. Although education is </a:t>
            </a:r>
            <a:r>
              <a:rPr lang="en-US" sz="1000" i="1" baseline="0" dirty="0"/>
              <a:t>a </a:t>
            </a:r>
            <a:r>
              <a:rPr lang="en-US" sz="1000" dirty="0"/>
              <a:t>priority, h</a:t>
            </a:r>
            <a:r>
              <a:rPr lang="en-US" sz="1000" baseline="0" dirty="0"/>
              <a:t>ome culture limits availability to interact with the school. Family engagement is in addition to</a:t>
            </a:r>
            <a:r>
              <a:rPr lang="en-US" sz="1000" baseline="0" dirty="0">
                <a:solidFill>
                  <a:schemeClr val="bg1">
                    <a:lumMod val="75000"/>
                  </a:schemeClr>
                </a:solidFill>
              </a:rPr>
              <a:t> </a:t>
            </a:r>
            <a:r>
              <a:rPr lang="en-US" sz="1000" baseline="0" dirty="0"/>
              <a:t>and, in many cases, after the time spent on their other responsibilities. Not showing up at a school building for an event does not represent a lack of interest or commitment; sometimes it is just not humanly possible.</a:t>
            </a:r>
          </a:p>
          <a:p>
            <a:pPr algn="just"/>
            <a:endParaRPr lang="en-US" sz="600" baseline="0" dirty="0"/>
          </a:p>
          <a:p>
            <a:pPr algn="just"/>
            <a:r>
              <a:rPr lang="en-US" sz="1000" baseline="0" dirty="0"/>
              <a:t>Family members often have to split any available time after their job(s) amongst all family members: children, parents, spouses, extended family, and even in self-care. There are many pulls within the home culture that effect the time and energy </a:t>
            </a:r>
            <a:r>
              <a:rPr lang="en-US" sz="1000" dirty="0"/>
              <a:t>families</a:t>
            </a:r>
            <a:r>
              <a:rPr lang="en-US" sz="1000" baseline="0" dirty="0"/>
              <a:t> have to devote to education. And for parents of children with special needs, extra time is typically required for medical needs, doctor and therapy appointments, hospitalizations, and assistance with daily living skills. Community responsibilities (e.g., religious or other group affiliations) and everyday maintenance of a household vie for attention, as well.</a:t>
            </a:r>
          </a:p>
          <a:p>
            <a:pPr algn="just"/>
            <a:endParaRPr lang="en-US" sz="600" dirty="0"/>
          </a:p>
          <a:p>
            <a:pPr algn="just"/>
            <a:r>
              <a:rPr lang="en-US" sz="1000" baseline="0" dirty="0"/>
              <a:t>Schooling is seen through the lens of one’s past educational history. If family members had a discouraging experience when they were in school, their desire to engage in their </a:t>
            </a:r>
            <a:r>
              <a:rPr lang="en-US" sz="1000" dirty="0"/>
              <a:t>children</a:t>
            </a:r>
            <a:r>
              <a:rPr lang="en-US" sz="1000" baseline="0" dirty="0"/>
              <a:t>’s education may be altered. </a:t>
            </a:r>
            <a:r>
              <a:rPr lang="en-US" sz="1000" dirty="0"/>
              <a:t>T</a:t>
            </a:r>
            <a:r>
              <a:rPr lang="en-US" sz="1000" baseline="0" dirty="0"/>
              <a:t>he family represents the student’s home</a:t>
            </a:r>
            <a:r>
              <a:rPr lang="en-US" sz="1000" dirty="0"/>
              <a:t> life and often feels</a:t>
            </a:r>
            <a:r>
              <a:rPr lang="en-US" sz="1000" baseline="0" dirty="0"/>
              <a:t> like an </a:t>
            </a:r>
            <a:r>
              <a:rPr lang="en-US" sz="1000" dirty="0"/>
              <a:t>outsider peering into their children’s school life, regardless of a school’s best intention. </a:t>
            </a:r>
            <a:r>
              <a:rPr lang="en-US" sz="1000" baseline="0" dirty="0"/>
              <a:t>The language, structure, paperwork, and schedule is not the same in school as it is in the home. Best practices recognize these differences and make every effort to build equity and understanding into the educational environment.</a:t>
            </a:r>
          </a:p>
          <a:p>
            <a:pPr algn="just"/>
            <a:endParaRPr lang="en-US" sz="800" baseline="0" dirty="0"/>
          </a:p>
          <a:p>
            <a:pPr algn="just"/>
            <a:r>
              <a:rPr lang="en-US" sz="1000" baseline="0" dirty="0"/>
              <a:t>Finally, the home culture approaches children’s education as a lifelong commitment. Families teach, celebrate, and support children throughout their entire lifetime, not for a year or tenure in a building. They are there every year, filling in missing gaps, piecing together successes and struggles on every weekend, holiday, summer, after graduation, and beyond post-secondary activities. A family’s goals and stake in the educational process goes beyond a grade or diploma. </a:t>
            </a:r>
            <a:r>
              <a:rPr lang="en-US" sz="1000" dirty="0"/>
              <a:t>Unlike educators, parents never retire from their educational role; the </a:t>
            </a:r>
            <a:r>
              <a:rPr lang="en-US" sz="1000" baseline="0" dirty="0"/>
              <a:t>home culture is present for life. Because of that, efforts made </a:t>
            </a:r>
            <a:r>
              <a:rPr lang="en-US" sz="1000" dirty="0"/>
              <a:t>toward </a:t>
            </a:r>
            <a:r>
              <a:rPr lang="en-US" sz="1000" baseline="0" dirty="0"/>
              <a:t>family engagement and in recognizing the importance family has in the life of a student </a:t>
            </a:r>
            <a:r>
              <a:rPr lang="en-US" sz="1000" dirty="0"/>
              <a:t>are paramount.</a:t>
            </a:r>
            <a:r>
              <a:rPr lang="en-US" sz="1000" baseline="0" dirty="0"/>
              <a:t>  </a:t>
            </a:r>
          </a:p>
          <a:p>
            <a:pPr algn="just"/>
            <a:endParaRPr lang="en-US" sz="1000" dirty="0"/>
          </a:p>
          <a:p>
            <a:pPr algn="just"/>
            <a:r>
              <a:rPr lang="en-US" sz="1000" baseline="0" dirty="0"/>
              <a:t>Understanding and accommodating for the differences in home and professional cultures are vital components in the student’s educational career. </a:t>
            </a:r>
          </a:p>
          <a:p>
            <a:pPr algn="just"/>
            <a:endParaRPr lang="en-US" sz="1000" dirty="0"/>
          </a:p>
        </p:txBody>
      </p:sp>
    </p:spTree>
    <p:extLst>
      <p:ext uri="{BB962C8B-B14F-4D97-AF65-F5344CB8AC3E}">
        <p14:creationId xmlns:p14="http://schemas.microsoft.com/office/powerpoint/2010/main" val="3550476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898B0491-2559-4F30-AF42-C3A4A0346C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159C3337-B380-49F0-B810-4CE126680D0E}"/>
              </a:ext>
            </a:extLst>
          </p:cNvPr>
          <p:cNvSpPr>
            <a:spLocks noGrp="1"/>
          </p:cNvSpPr>
          <p:nvPr>
            <p:ph type="body" idx="1"/>
          </p:nvPr>
        </p:nvSpPr>
        <p:spPr bwMode="auto">
          <a:xfrm>
            <a:off x="685800" y="4400550"/>
            <a:ext cx="5486400" cy="26562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“Equity is about giving every student what he or she needs, not about giving everyone the same thing.”  </a:t>
            </a:r>
          </a:p>
          <a:p>
            <a:endParaRPr lang="en-US" altLang="en-US" dirty="0"/>
          </a:p>
          <a:p>
            <a:r>
              <a:rPr lang="en-US" altLang="en-US" dirty="0"/>
              <a:t>This quote is from the K-12 Literacy and Numeracy for Institutional Leaders Capacity-Building Session, Hamilton, Ontario, April 2015</a:t>
            </a:r>
          </a:p>
        </p:txBody>
      </p:sp>
      <p:sp>
        <p:nvSpPr>
          <p:cNvPr id="87044" name="Slide Number Placeholder 3">
            <a:extLst>
              <a:ext uri="{FF2B5EF4-FFF2-40B4-BE49-F238E27FC236}">
                <a16:creationId xmlns:a16="http://schemas.microsoft.com/office/drawing/2014/main" id="{9A0D2102-234B-48EC-BACE-2016CC38A9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6D659F-02D2-45C0-AC8F-27A03DE249D8}" type="slidenum">
              <a:rPr lang="en-US" altLang="en-US" smtClean="0">
                <a:solidFill>
                  <a:srgbClr val="000000"/>
                </a:solidFill>
                <a:latin typeface="Calibri" panose="020F0502020204030204" pitchFamily="34" charset="0"/>
              </a:rPr>
              <a:pPr/>
              <a:t>27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091708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Permission to use this quote provided by Commissioner </a:t>
            </a:r>
            <a:r>
              <a:rPr lang="en-US" dirty="0" err="1"/>
              <a:t>Wentzell</a:t>
            </a:r>
            <a:r>
              <a:rPr lang="en-US" dirty="0"/>
              <a:t>, March 25, 2020.</a:t>
            </a:r>
          </a:p>
        </p:txBody>
      </p:sp>
      <p:sp>
        <p:nvSpPr>
          <p:cNvPr id="4" name="Slide Number Placeholder 3"/>
          <p:cNvSpPr>
            <a:spLocks noGrp="1"/>
          </p:cNvSpPr>
          <p:nvPr>
            <p:ph type="sldNum" sz="quarter" idx="5"/>
          </p:nvPr>
        </p:nvSpPr>
        <p:spPr/>
        <p:txBody>
          <a:bodyPr/>
          <a:lstStyle/>
          <a:p>
            <a:fld id="{A5C2B595-D848-4494-BC05-5989486F6F0D}" type="slidenum">
              <a:rPr lang="en-US" smtClean="0"/>
              <a:t>28</a:t>
            </a:fld>
            <a:endParaRPr lang="en-US"/>
          </a:p>
        </p:txBody>
      </p:sp>
    </p:spTree>
    <p:extLst>
      <p:ext uri="{BB962C8B-B14F-4D97-AF65-F5344CB8AC3E}">
        <p14:creationId xmlns:p14="http://schemas.microsoft.com/office/powerpoint/2010/main" val="3894232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21422"/>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50" dirty="0"/>
              <a:t>Parents/families can serve in many roles to build learning Pathways</a:t>
            </a:r>
          </a:p>
          <a:p>
            <a:pPr algn="just"/>
            <a:endParaRPr lang="en-US" sz="1050" dirty="0"/>
          </a:p>
          <a:p>
            <a:pPr algn="just"/>
            <a:r>
              <a:rPr lang="en-US" sz="1050" dirty="0"/>
              <a:t>Equitable Personalized Learning Pathways:</a:t>
            </a:r>
          </a:p>
          <a:p>
            <a:pPr marL="171450" indent="-171450" algn="just">
              <a:buFont typeface="Arial" panose="020B0604020202020204" pitchFamily="34" charset="0"/>
              <a:buChar char="•"/>
            </a:pPr>
            <a:r>
              <a:rPr lang="en-US" sz="1050" dirty="0"/>
              <a:t>Identify parent leaders and ask about their concerns</a:t>
            </a:r>
          </a:p>
          <a:p>
            <a:pPr marL="171450" indent="-171450" algn="just">
              <a:buFont typeface="Arial" panose="020B0604020202020204" pitchFamily="34" charset="0"/>
              <a:buChar char="•"/>
            </a:pPr>
            <a:r>
              <a:rPr lang="en-US" sz="1050" dirty="0"/>
              <a:t>Empower parents – develop a partnership between the school and parents to work on school improvement.  Provide opportunities for parents to participate in school governance</a:t>
            </a:r>
          </a:p>
          <a:p>
            <a:pPr marL="171450" indent="-171450" algn="just">
              <a:buFont typeface="Arial" panose="020B0604020202020204" pitchFamily="34" charset="0"/>
              <a:buChar char="•"/>
            </a:pPr>
            <a:r>
              <a:rPr lang="en-US" sz="1050" dirty="0"/>
              <a:t>Share perspectives and information -- build trusting relationships between parents and teachers through collaboration and support from school administration</a:t>
            </a:r>
          </a:p>
          <a:p>
            <a:pPr marL="171450" indent="-171450" algn="just">
              <a:buFont typeface="Arial" panose="020B0604020202020204" pitchFamily="34" charset="0"/>
              <a:buChar char="•"/>
            </a:pPr>
            <a:r>
              <a:rPr lang="en-US" sz="1050" dirty="0"/>
              <a:t>Partner, codesign and implement changes/improvements</a:t>
            </a:r>
          </a:p>
          <a:p>
            <a:pPr marL="171450" indent="-171450" algn="just">
              <a:buFont typeface="Arial" panose="020B0604020202020204" pitchFamily="34" charset="0"/>
              <a:buChar char="•"/>
            </a:pPr>
            <a:endParaRPr lang="en-US" sz="1050" dirty="0"/>
          </a:p>
          <a:p>
            <a:pPr marL="0" indent="0" algn="just">
              <a:buFont typeface="Arial" panose="020B0604020202020204" pitchFamily="34" charset="0"/>
              <a:buNone/>
            </a:pPr>
            <a:r>
              <a:rPr lang="en-US" sz="1050" dirty="0"/>
              <a:t>School leaders must commit to ensuring that all families and communities build equitable learning pathways for their students.  This commitment may demand a shift in mindset from devaluing parents/families and doing for them to valuing them and work with parents/families.  “When relationships with educators ae characterized by mutual respect, trust, open communication, and inclusion in decision-making, families are more likely to feel confident about their roles as advocates and become more engaged in their children’s learning.”</a:t>
            </a:r>
          </a:p>
          <a:p>
            <a:pPr marL="0" indent="0" algn="just">
              <a:buFont typeface="Arial" panose="020B0604020202020204" pitchFamily="34" charset="0"/>
              <a:buNone/>
            </a:pPr>
            <a:endParaRPr lang="en-US" sz="1050" dirty="0"/>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(adapted from, “Joining Together to Create a Bold Vision for Next Generation Family Engagement Engaging Families to Transform Education,” Global Family Research Project, 2018. (Permission to use infographic obtained from Global Family Research 4/2/20)</a:t>
            </a:r>
          </a:p>
          <a:p>
            <a:pPr marL="0" indent="0" algn="jus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5C2B595-D848-4494-BC05-5989486F6F0D}" type="slidenum">
              <a:rPr lang="en-US" smtClean="0"/>
              <a:t>29</a:t>
            </a:fld>
            <a:endParaRPr lang="en-US"/>
          </a:p>
        </p:txBody>
      </p:sp>
    </p:spTree>
    <p:extLst>
      <p:ext uri="{BB962C8B-B14F-4D97-AF65-F5344CB8AC3E}">
        <p14:creationId xmlns:p14="http://schemas.microsoft.com/office/powerpoint/2010/main" val="1596060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 Bureau of Special Education (BSE) supports the Pennsylvania Department of Education’s (PDE) commitment to ensuring the Least Restrictive Environment (LRE).  Families are an integral part of the Individualized Education Program (IEP) team.</a:t>
            </a:r>
          </a:p>
        </p:txBody>
      </p:sp>
      <p:sp>
        <p:nvSpPr>
          <p:cNvPr id="4" name="Slide Number Placeholder 3"/>
          <p:cNvSpPr>
            <a:spLocks noGrp="1"/>
          </p:cNvSpPr>
          <p:nvPr>
            <p:ph type="sldNum" sz="quarter" idx="5"/>
          </p:nvPr>
        </p:nvSpPr>
        <p:spPr/>
        <p:txBody>
          <a:bodyPr/>
          <a:lstStyle/>
          <a:p>
            <a:fld id="{A5C2B595-D848-4494-BC05-5989486F6F0D}" type="slidenum">
              <a:rPr lang="en-US" smtClean="0"/>
              <a:t>3</a:t>
            </a:fld>
            <a:endParaRPr lang="en-US"/>
          </a:p>
        </p:txBody>
      </p:sp>
    </p:spTree>
    <p:extLst>
      <p:ext uri="{BB962C8B-B14F-4D97-AF65-F5344CB8AC3E}">
        <p14:creationId xmlns:p14="http://schemas.microsoft.com/office/powerpoint/2010/main" val="2366920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kern="1200" dirty="0">
                <a:solidFill>
                  <a:schemeClr val="tx1"/>
                </a:solidFill>
                <a:effectLst/>
                <a:latin typeface="+mn-lt"/>
                <a:ea typeface="+mn-ea"/>
                <a:cs typeface="+mn-cs"/>
              </a:rPr>
              <a:t>Additional Resources:</a:t>
            </a:r>
          </a:p>
          <a:p>
            <a:pPr algn="just"/>
            <a:r>
              <a:rPr lang="en-US" sz="1200" kern="1200" dirty="0">
                <a:solidFill>
                  <a:schemeClr val="tx1"/>
                </a:solidFill>
                <a:effectLst/>
                <a:latin typeface="+mn-lt"/>
                <a:ea typeface="+mn-ea"/>
                <a:cs typeface="+mn-cs"/>
              </a:rPr>
              <a:t>The Mid-Atlantic Equity Consortium (MAEC)</a:t>
            </a:r>
            <a:r>
              <a:rPr lang="en-US" dirty="0"/>
              <a:t> was founded in 1991, as an education non-profit dedicated to increasing access to a high-quality education for culturally, linguistically, and economically diverse learners. They provide regional technical assistance center funded by the U.S. Department of Education. </a:t>
            </a:r>
            <a:r>
              <a:rPr lang="en-US" sz="1200" kern="1200" dirty="0">
                <a:solidFill>
                  <a:schemeClr val="tx1"/>
                </a:solidFill>
                <a:effectLst/>
                <a:latin typeface="+mn-lt"/>
                <a:ea typeface="+mn-ea"/>
                <a:cs typeface="+mn-cs"/>
              </a:rPr>
              <a:t>The Mid-Atlantic Equity Consortium (MAEC) is committed to providing resources for individual with disabilities. </a:t>
            </a:r>
          </a:p>
          <a:p>
            <a:pPr algn="just"/>
            <a:endParaRPr lang="en-US" sz="1200" kern="1200" dirty="0">
              <a:solidFill>
                <a:schemeClr val="tx1"/>
              </a:solidFill>
              <a:effectLst/>
              <a:latin typeface="+mn-lt"/>
              <a:ea typeface="+mn-ea"/>
              <a:cs typeface="+mn-cs"/>
            </a:endParaRPr>
          </a:p>
          <a:p>
            <a:pPr algn="just"/>
            <a:r>
              <a:rPr lang="en-US" u="none" dirty="0"/>
              <a:t>MAEC </a:t>
            </a:r>
            <a:r>
              <a:rPr lang="en-US" dirty="0"/>
              <a:t>established the Center for Education Equity.  CEE works to improve and sustain the systemic capacity of public education to increase outcomes for students regardless of race, gender, religion, and national origin. CEE is funded by the US Department of Education under Title IV of the Civil Rights Act of 1964.r Education Equity (CEE) to address problems in public schools caused by segregation and inequities.</a:t>
            </a:r>
          </a:p>
        </p:txBody>
      </p:sp>
      <p:sp>
        <p:nvSpPr>
          <p:cNvPr id="4" name="Slide Number Placeholder 3"/>
          <p:cNvSpPr>
            <a:spLocks noGrp="1"/>
          </p:cNvSpPr>
          <p:nvPr>
            <p:ph type="sldNum" sz="quarter" idx="5"/>
          </p:nvPr>
        </p:nvSpPr>
        <p:spPr/>
        <p:txBody>
          <a:bodyPr/>
          <a:lstStyle/>
          <a:p>
            <a:fld id="{A5C2B595-D848-4494-BC05-5989486F6F0D}" type="slidenum">
              <a:rPr lang="en-US" smtClean="0"/>
              <a:t>30</a:t>
            </a:fld>
            <a:endParaRPr lang="en-US"/>
          </a:p>
        </p:txBody>
      </p:sp>
    </p:spTree>
    <p:extLst>
      <p:ext uri="{BB962C8B-B14F-4D97-AF65-F5344CB8AC3E}">
        <p14:creationId xmlns:p14="http://schemas.microsoft.com/office/powerpoint/2010/main" val="777308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898B0491-2559-4F30-AF42-C3A4A0346C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159C3337-B380-49F0-B810-4CE126680D0E}"/>
              </a:ext>
            </a:extLst>
          </p:cNvPr>
          <p:cNvSpPr>
            <a:spLocks noGrp="1"/>
          </p:cNvSpPr>
          <p:nvPr>
            <p:ph type="body" idx="1"/>
          </p:nvPr>
        </p:nvSpPr>
        <p:spPr bwMode="auto">
          <a:xfrm>
            <a:off x="685800" y="4400550"/>
            <a:ext cx="5486400" cy="44626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altLang="en-US" dirty="0"/>
              <a:t>Social media is a widely used medium for communication. In this digital age, information is quickly and frequently shared through Facebook, Facebook Messenger, Twitter, LinkedIn, YouTube, Pinterest, Instagram, websites, and Remind, to name just a few.</a:t>
            </a:r>
          </a:p>
          <a:p>
            <a:pPr algn="just"/>
            <a:endParaRPr lang="en-US" altLang="en-US" sz="600" dirty="0"/>
          </a:p>
          <a:p>
            <a:pPr algn="just"/>
            <a:r>
              <a:rPr lang="en-US" altLang="en-US" dirty="0"/>
              <a:t>Many educational institutions use social media and portals to engage stakeholders; disseminate information to students, families, and the community; and teach. Report cards, IEPs and progress reports, school and sports registration, events, school closings, recorded school board meetings, and more, can be found in an online format.</a:t>
            </a:r>
          </a:p>
          <a:p>
            <a:pPr algn="just"/>
            <a:endParaRPr lang="en-US" altLang="en-US" sz="600" dirty="0"/>
          </a:p>
          <a:p>
            <a:pPr algn="just"/>
            <a:r>
              <a:rPr lang="en-US" altLang="en-US" dirty="0"/>
              <a:t>It is very important that your social media presence is welcoming, easily accessed and understood, and most importantly, accessible to diverse populations. This is especially true for individuals who are blind/low vision, hearing impaired, have physical disabilities, come from various cultural and linguistic backgrounds, have varying reading and comprehension levels, as well as technical expertise. Consider asking a family member to help compose communications that are shared with the community.</a:t>
            </a:r>
          </a:p>
          <a:p>
            <a:pPr algn="just"/>
            <a:endParaRPr lang="en-US" altLang="en-US" sz="800" dirty="0"/>
          </a:p>
          <a:p>
            <a:pPr algn="just"/>
            <a:r>
              <a:rPr lang="en-US" altLang="en-US" dirty="0"/>
              <a:t>Before posting information, run an accessibility check to ensure it meets ADA requirements; ask a family member for whom English is not their first language to preview it for family-friendly language and comprehension; determine how you are disseminating this information to families who do not have Internet access or whose children are in an alternate placement.</a:t>
            </a:r>
          </a:p>
          <a:p>
            <a:pPr algn="just"/>
            <a:endParaRPr lang="en-US" altLang="en-US" dirty="0"/>
          </a:p>
        </p:txBody>
      </p:sp>
      <p:sp>
        <p:nvSpPr>
          <p:cNvPr id="87044" name="Slide Number Placeholder 3">
            <a:extLst>
              <a:ext uri="{FF2B5EF4-FFF2-40B4-BE49-F238E27FC236}">
                <a16:creationId xmlns:a16="http://schemas.microsoft.com/office/drawing/2014/main" id="{9A0D2102-234B-48EC-BACE-2016CC38A9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6D659F-02D2-45C0-AC8F-27A03DE249D8}" type="slidenum">
              <a:rPr lang="en-US" altLang="en-US" smtClean="0">
                <a:solidFill>
                  <a:srgbClr val="000000"/>
                </a:solidFill>
                <a:latin typeface="Calibri" panose="020F0502020204030204" pitchFamily="34" charset="0"/>
              </a:rPr>
              <a:pPr/>
              <a:t>31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969660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t>When preparing materials or resources for any specific modality, it is important to know your audience.  Your audience may not just be limited to those listed on this slide, but also might include the following:</a:t>
            </a:r>
          </a:p>
          <a:p>
            <a:pPr algn="just"/>
            <a:endParaRPr lang="en-US" sz="1200" dirty="0"/>
          </a:p>
          <a:p>
            <a:pPr marL="171450" indent="-171450" algn="just">
              <a:buFont typeface="Arial" panose="020B0604020202020204" pitchFamily="34" charset="0"/>
              <a:buChar char="•"/>
            </a:pPr>
            <a:r>
              <a:rPr lang="en-US" sz="1200" dirty="0"/>
              <a:t>Alumni</a:t>
            </a:r>
          </a:p>
          <a:p>
            <a:pPr marL="171450" indent="-171450" algn="just">
              <a:buFont typeface="Arial" panose="020B0604020202020204" pitchFamily="34" charset="0"/>
              <a:buChar char="•"/>
            </a:pPr>
            <a:r>
              <a:rPr lang="en-US" sz="1200" dirty="0"/>
              <a:t>Future students</a:t>
            </a:r>
          </a:p>
          <a:p>
            <a:pPr marL="171450" indent="-171450" algn="just">
              <a:buFont typeface="Arial" panose="020B0604020202020204" pitchFamily="34" charset="0"/>
              <a:buChar char="•"/>
            </a:pPr>
            <a:r>
              <a:rPr lang="en-US" sz="1200" dirty="0"/>
              <a:t>Community members</a:t>
            </a:r>
          </a:p>
          <a:p>
            <a:pPr marL="171450" indent="-171450" algn="just">
              <a:buFont typeface="Arial" panose="020B0604020202020204" pitchFamily="34" charset="0"/>
              <a:buChar char="•"/>
            </a:pPr>
            <a:r>
              <a:rPr lang="en-US" sz="1200" dirty="0"/>
              <a:t>Fans that </a:t>
            </a:r>
            <a:r>
              <a:rPr lang="en-US" dirty="0"/>
              <a:t>s</a:t>
            </a:r>
            <a:r>
              <a:rPr lang="en-US" sz="1200" dirty="0"/>
              <a:t>upport </a:t>
            </a:r>
            <a:r>
              <a:rPr lang="en-US" dirty="0"/>
              <a:t>y</a:t>
            </a:r>
            <a:r>
              <a:rPr lang="en-US" sz="1200" dirty="0"/>
              <a:t>our teams</a:t>
            </a:r>
          </a:p>
          <a:p>
            <a:pPr marL="171450" indent="-171450" algn="just">
              <a:buFont typeface="Arial" panose="020B0604020202020204" pitchFamily="34" charset="0"/>
              <a:buChar char="•"/>
            </a:pPr>
            <a:r>
              <a:rPr lang="en-US" sz="1200" dirty="0"/>
              <a:t>Financial contributors</a:t>
            </a:r>
          </a:p>
          <a:p>
            <a:pPr marL="171450" indent="-171450" algn="just">
              <a:buFont typeface="Arial" panose="020B0604020202020204" pitchFamily="34" charset="0"/>
              <a:buChar char="•"/>
            </a:pPr>
            <a:r>
              <a:rPr lang="en-US" sz="1200" dirty="0"/>
              <a:t>Tax-Payers</a:t>
            </a:r>
          </a:p>
          <a:p>
            <a:pPr algn="just"/>
            <a:endParaRPr lang="en-US" dirty="0"/>
          </a:p>
          <a:p>
            <a:pPr algn="just"/>
            <a:r>
              <a:rPr lang="en-US" dirty="0"/>
              <a:t>Your message may need to be modified, depending on your audience.</a:t>
            </a:r>
            <a:r>
              <a:rPr lang="en-US" dirty="0">
                <a:solidFill>
                  <a:srgbClr val="FF0000"/>
                </a:solidFill>
              </a:rPr>
              <a:t> </a:t>
            </a:r>
            <a:r>
              <a:rPr lang="en-US" dirty="0"/>
              <a:t>For example, some grandparents raising students may not have access to, or be adept with, social media or technology. Be creative in offering information in a variety of ways.</a:t>
            </a:r>
          </a:p>
        </p:txBody>
      </p:sp>
      <p:sp>
        <p:nvSpPr>
          <p:cNvPr id="4" name="Slide Number Placeholder 3"/>
          <p:cNvSpPr>
            <a:spLocks noGrp="1"/>
          </p:cNvSpPr>
          <p:nvPr>
            <p:ph type="sldNum" sz="quarter" idx="5"/>
          </p:nvPr>
        </p:nvSpPr>
        <p:spPr/>
        <p:txBody>
          <a:bodyPr/>
          <a:lstStyle/>
          <a:p>
            <a:fld id="{A5C2B595-D848-4494-BC05-5989486F6F0D}" type="slidenum">
              <a:rPr lang="en-US" smtClean="0"/>
              <a:t>32</a:t>
            </a:fld>
            <a:endParaRPr lang="en-US"/>
          </a:p>
        </p:txBody>
      </p:sp>
    </p:spTree>
    <p:extLst>
      <p:ext uri="{BB962C8B-B14F-4D97-AF65-F5344CB8AC3E}">
        <p14:creationId xmlns:p14="http://schemas.microsoft.com/office/powerpoint/2010/main" val="3200015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866942"/>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t>There are many virtual resources an LEA can use to engage families.  These include, but are not limited to the following: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dirty="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Website and online Apps -- to communicate and share classroom information​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Variety of modes for communication -- frequent communication via texting or email​</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Education portals--  to share grades and progress​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Video </a:t>
            </a:r>
            <a:r>
              <a:rPr lang="en-US" dirty="0"/>
              <a:t>communic</a:t>
            </a:r>
            <a:r>
              <a:rPr lang="en-US" sz="1200" dirty="0"/>
              <a:t>ations -- videos to further engage families in students’ academics. </a:t>
            </a:r>
            <a:r>
              <a:rPr lang="en-US" dirty="0"/>
              <a:t>With online learning becoming necessary due to the Covid-19 pandemic, many families were introduced to platforms like Zoom, Facebook Live, and Google. They may be more comfortable using this type of media for online group collaboration and information sharing, providing you alternate means of engaging families.</a:t>
            </a:r>
            <a:endParaRPr lang="en-US" sz="1200" dirty="0"/>
          </a:p>
          <a:p>
            <a:pPr algn="just"/>
            <a:endParaRPr lang="en-US" dirty="0"/>
          </a:p>
        </p:txBody>
      </p:sp>
      <p:sp>
        <p:nvSpPr>
          <p:cNvPr id="4" name="Slide Number Placeholder 3"/>
          <p:cNvSpPr>
            <a:spLocks noGrp="1"/>
          </p:cNvSpPr>
          <p:nvPr>
            <p:ph type="sldNum" sz="quarter" idx="5"/>
          </p:nvPr>
        </p:nvSpPr>
        <p:spPr/>
        <p:txBody>
          <a:bodyPr/>
          <a:lstStyle/>
          <a:p>
            <a:fld id="{A5C2B595-D848-4494-BC05-5989486F6F0D}" type="slidenum">
              <a:rPr lang="en-US" smtClean="0"/>
              <a:t>33</a:t>
            </a:fld>
            <a:endParaRPr lang="en-US"/>
          </a:p>
        </p:txBody>
      </p:sp>
    </p:spTree>
    <p:extLst>
      <p:ext uri="{BB962C8B-B14F-4D97-AF65-F5344CB8AC3E}">
        <p14:creationId xmlns:p14="http://schemas.microsoft.com/office/powerpoint/2010/main" val="3817603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school’s website may be the first means of communication encountered by families within a school district.  As such, a school’s website should:</a:t>
            </a:r>
          </a:p>
          <a:p>
            <a:pPr marL="171450" indent="-171450">
              <a:buFont typeface="Arial" panose="020B0604020202020204" pitchFamily="34" charset="0"/>
              <a:buChar char="•"/>
            </a:pPr>
            <a:r>
              <a:rPr lang="en-US" dirty="0"/>
              <a:t>Seek to engage families from the first view of the homepage</a:t>
            </a:r>
          </a:p>
          <a:p>
            <a:pPr marL="171450" indent="-171450">
              <a:buFont typeface="Arial" panose="020B0604020202020204" pitchFamily="34" charset="0"/>
              <a:buChar char="•"/>
            </a:pPr>
            <a:r>
              <a:rPr lang="en-US" dirty="0"/>
              <a:t>Be user-friendly and easy to navigate</a:t>
            </a:r>
          </a:p>
          <a:p>
            <a:pPr marL="171450" indent="-171450">
              <a:buFont typeface="Arial" panose="020B0604020202020204" pitchFamily="34" charset="0"/>
              <a:buChar char="•"/>
            </a:pPr>
            <a:r>
              <a:rPr lang="en-US" dirty="0"/>
              <a:t>Express the school’s mission and priority goals</a:t>
            </a:r>
          </a:p>
          <a:p>
            <a:pPr marL="171450" indent="-171450">
              <a:buFont typeface="Arial" panose="020B0604020202020204" pitchFamily="34" charset="0"/>
              <a:buChar char="•"/>
            </a:pPr>
            <a:r>
              <a:rPr lang="en-US" dirty="0"/>
              <a:t>Demonstrate a commitment to family engagement</a:t>
            </a:r>
          </a:p>
          <a:p>
            <a:pPr marL="171450" indent="-171450">
              <a:buFont typeface="Arial" panose="020B0604020202020204" pitchFamily="34" charset="0"/>
              <a:buChar char="•"/>
            </a:pPr>
            <a:r>
              <a:rPr lang="en-US" dirty="0"/>
              <a:t>Include a ‘Parents’ or ‘Family’ page  </a:t>
            </a:r>
          </a:p>
          <a:p>
            <a:pPr marL="171450" indent="-171450">
              <a:buFont typeface="Arial" panose="020B0604020202020204" pitchFamily="34" charset="0"/>
              <a:buChar char="•"/>
            </a:pPr>
            <a:r>
              <a:rPr lang="en-US" dirty="0"/>
              <a:t>Celebrate a diversity of stakeholders in photographs </a:t>
            </a:r>
          </a:p>
          <a:p>
            <a:pPr marL="171450" indent="-171450">
              <a:buFont typeface="Arial" panose="020B0604020202020204" pitchFamily="34" charset="0"/>
              <a:buChar char="•"/>
            </a:pPr>
            <a:r>
              <a:rPr lang="en-US" dirty="0"/>
              <a:t>Portray a variety of educational activities</a:t>
            </a:r>
          </a:p>
          <a:p>
            <a:pPr marL="171450" indent="-171450">
              <a:buFont typeface="Arial" panose="020B0604020202020204" pitchFamily="34" charset="0"/>
              <a:buChar char="•"/>
            </a:pPr>
            <a:r>
              <a:rPr lang="en-US" dirty="0"/>
              <a:t>Comply with the Americans with Disabilities Act--accessible by individuals who are blind and deaf, and who navigate the page using a screen reader or other assistive technology</a:t>
            </a:r>
          </a:p>
          <a:p>
            <a:endParaRPr lang="en-US" dirty="0"/>
          </a:p>
          <a:p>
            <a:pPr algn="just"/>
            <a:r>
              <a:rPr lang="en-US" dirty="0"/>
              <a:t>Additionally, it is helpful if the school’s website offers personalized materials, such as testimonials.  This can assist families in relating to and gaining confidence in their children’s school.  Families should feel a sense of community and belonging when they view their school’s website. </a:t>
            </a:r>
          </a:p>
        </p:txBody>
      </p:sp>
      <p:sp>
        <p:nvSpPr>
          <p:cNvPr id="4" name="Slide Number Placeholder 3"/>
          <p:cNvSpPr>
            <a:spLocks noGrp="1"/>
          </p:cNvSpPr>
          <p:nvPr>
            <p:ph type="sldNum" sz="quarter" idx="5"/>
          </p:nvPr>
        </p:nvSpPr>
        <p:spPr/>
        <p:txBody>
          <a:bodyPr/>
          <a:lstStyle/>
          <a:p>
            <a:fld id="{EDABDF13-12F0-4233-8366-CAB1C7EFB975}" type="slidenum">
              <a:rPr lang="en-US" smtClean="0"/>
              <a:t>34</a:t>
            </a:fld>
            <a:endParaRPr lang="en-US"/>
          </a:p>
        </p:txBody>
      </p:sp>
    </p:spTree>
    <p:extLst>
      <p:ext uri="{BB962C8B-B14F-4D97-AF65-F5344CB8AC3E}">
        <p14:creationId xmlns:p14="http://schemas.microsoft.com/office/powerpoint/2010/main" val="1617999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74DA33B8-8481-4BBB-8258-5F1CA53CC990}"/>
              </a:ext>
            </a:extLst>
          </p:cNvPr>
          <p:cNvSpPr>
            <a:spLocks noGrp="1" noRot="1" noChangeAspect="1" noTextEdit="1"/>
          </p:cNvSpPr>
          <p:nvPr>
            <p:ph type="sldImg"/>
          </p:nvPr>
        </p:nvSpPr>
        <p:spPr bwMode="auto">
          <a:xfrm>
            <a:off x="992188" y="696913"/>
            <a:ext cx="4451350" cy="2505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933DA498-41B7-4E72-8BA5-322FDDC9DEC2}"/>
              </a:ext>
            </a:extLst>
          </p:cNvPr>
          <p:cNvSpPr>
            <a:spLocks noGrp="1"/>
          </p:cNvSpPr>
          <p:nvPr>
            <p:ph type="body" idx="1"/>
          </p:nvPr>
        </p:nvSpPr>
        <p:spPr bwMode="auto">
          <a:xfrm>
            <a:off x="387350" y="3430588"/>
            <a:ext cx="6027235" cy="5402262"/>
          </a:xfrm>
        </p:spPr>
        <p:txBody>
          <a:bodyPr wrap="square" numCol="1" anchor="t" anchorCtr="0" compatLnSpc="1">
            <a:prstTxWarp prst="textNoShape">
              <a:avLst/>
            </a:prstTxWarp>
            <a:normAutofit/>
          </a:bodyPr>
          <a:lstStyle/>
          <a:p>
            <a:pPr algn="just">
              <a:defRPr/>
            </a:pPr>
            <a:r>
              <a:rPr lang="en-US" sz="1000" dirty="0"/>
              <a:t>Let’s revisit this slide from the beginning of this presentation.</a:t>
            </a:r>
          </a:p>
          <a:p>
            <a:pPr algn="just">
              <a:defRPr/>
            </a:pPr>
            <a:endParaRPr lang="en-US" sz="1000" dirty="0"/>
          </a:p>
          <a:p>
            <a:pPr algn="just">
              <a:defRPr/>
            </a:pPr>
            <a:r>
              <a:rPr lang="en-US" sz="1000" dirty="0"/>
              <a:t>Do you have family engagement data? What valuable information can you gain from the data that can inform your decisions as you move forward with improving your family engagement?</a:t>
            </a:r>
          </a:p>
          <a:p>
            <a:pPr algn="just">
              <a:defRPr/>
            </a:pPr>
            <a:endParaRPr lang="en-US" sz="1000" dirty="0"/>
          </a:p>
          <a:p>
            <a:pPr algn="just">
              <a:defRPr/>
            </a:pPr>
            <a:r>
              <a:rPr lang="en-US" sz="1000" dirty="0"/>
              <a:t>“District family engagement staff recognize that data about family engagement are a lever for change but realize that they still have farther to go to develop meaningful indicators of their work and data systems.  Evaluation efforts often hinge on persuading teachers, principals, and other district offices to take data collection related to family involvement seriously.  Having the district-wide internal capacity not just to collect data, but also to use it as information feeds into planning and improvement (Westmoreland, et. al., p. 3).”</a:t>
            </a:r>
          </a:p>
          <a:p>
            <a:pPr algn="just">
              <a:defRPr/>
            </a:pPr>
            <a:endParaRPr lang="en-US" sz="1000" dirty="0"/>
          </a:p>
          <a:p>
            <a:pPr algn="just">
              <a:defRPr/>
            </a:pPr>
            <a:r>
              <a:rPr lang="en-US" sz="1000" dirty="0"/>
              <a:t>What data do you have to substantiate your belief that your school’s environment is welcoming?</a:t>
            </a:r>
          </a:p>
          <a:p>
            <a:pPr algn="just">
              <a:defRPr/>
            </a:pPr>
            <a:endParaRPr lang="en-US" sz="1000" dirty="0"/>
          </a:p>
          <a:p>
            <a:pPr algn="just">
              <a:defRPr/>
            </a:pPr>
            <a:r>
              <a:rPr lang="en-US" sz="1000" dirty="0"/>
              <a:t>PaTTAN Family Engagement Consultants are available to assist you with your family engagement goals and needs.  Please reach out to your local PaTTAN office for assistance.</a:t>
            </a:r>
          </a:p>
          <a:p>
            <a:pPr algn="just">
              <a:defRPr/>
            </a:pPr>
            <a:endParaRPr lang="en-US" sz="1000" dirty="0"/>
          </a:p>
        </p:txBody>
      </p:sp>
      <p:sp>
        <p:nvSpPr>
          <p:cNvPr id="101380" name="Slide Number Placeholder 3">
            <a:extLst>
              <a:ext uri="{FF2B5EF4-FFF2-40B4-BE49-F238E27FC236}">
                <a16:creationId xmlns:a16="http://schemas.microsoft.com/office/drawing/2014/main" id="{0954B446-F593-4383-A6BE-FF9AAC5F1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D7CFFB-E44D-4092-B57C-EE2809F4778B}" type="slidenum">
              <a:rPr lang="en-US" altLang="en-US" smtClean="0"/>
              <a:pPr>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2B595-D848-4494-BC05-5989486F6F0D}" type="slidenum">
              <a:rPr lang="en-US" smtClean="0"/>
              <a:t>36</a:t>
            </a:fld>
            <a:endParaRPr lang="en-US"/>
          </a:p>
        </p:txBody>
      </p:sp>
    </p:spTree>
    <p:extLst>
      <p:ext uri="{BB962C8B-B14F-4D97-AF65-F5344CB8AC3E}">
        <p14:creationId xmlns:p14="http://schemas.microsoft.com/office/powerpoint/2010/main" val="1146819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2B595-D848-4494-BC05-5989486F6F0D}" type="slidenum">
              <a:rPr lang="en-US" smtClean="0"/>
              <a:t>37</a:t>
            </a:fld>
            <a:endParaRPr lang="en-US"/>
          </a:p>
        </p:txBody>
      </p:sp>
    </p:spTree>
    <p:extLst>
      <p:ext uri="{BB962C8B-B14F-4D97-AF65-F5344CB8AC3E}">
        <p14:creationId xmlns:p14="http://schemas.microsoft.com/office/powerpoint/2010/main" val="3256740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2B595-D848-4494-BC05-5989486F6F0D}" type="slidenum">
              <a:rPr lang="en-US" smtClean="0"/>
              <a:t>38</a:t>
            </a:fld>
            <a:endParaRPr lang="en-US"/>
          </a:p>
        </p:txBody>
      </p:sp>
    </p:spTree>
    <p:extLst>
      <p:ext uri="{BB962C8B-B14F-4D97-AF65-F5344CB8AC3E}">
        <p14:creationId xmlns:p14="http://schemas.microsoft.com/office/powerpoint/2010/main" val="4251631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C2B595-D848-4494-BC05-5989486F6F0D}" type="slidenum">
              <a:rPr lang="en-US" smtClean="0"/>
              <a:t>39</a:t>
            </a:fld>
            <a:endParaRPr lang="en-US"/>
          </a:p>
        </p:txBody>
      </p:sp>
    </p:spTree>
    <p:extLst>
      <p:ext uri="{BB962C8B-B14F-4D97-AF65-F5344CB8AC3E}">
        <p14:creationId xmlns:p14="http://schemas.microsoft.com/office/powerpoint/2010/main" val="335152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C2B595-D848-4494-BC05-5989486F6F0D}" type="slidenum">
              <a:rPr lang="en-US" smtClean="0"/>
              <a:t>4</a:t>
            </a:fld>
            <a:endParaRPr lang="en-US"/>
          </a:p>
        </p:txBody>
      </p:sp>
    </p:spTree>
    <p:extLst>
      <p:ext uri="{BB962C8B-B14F-4D97-AF65-F5344CB8AC3E}">
        <p14:creationId xmlns:p14="http://schemas.microsoft.com/office/powerpoint/2010/main" val="2643135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1813394"/>
          </a:xfrm>
        </p:spPr>
        <p:txBody>
          <a:bodyPr/>
          <a:lstStyle/>
          <a:p>
            <a:pPr rtl="0"/>
            <a:r>
              <a:rPr lang="en-US" dirty="0"/>
              <a:t>This is the definition of Family Engagement that we, at PaTTAN, use.</a:t>
            </a:r>
          </a:p>
          <a:p>
            <a:pPr rtl="0"/>
            <a:endParaRPr lang="en-US" dirty="0"/>
          </a:p>
          <a:p>
            <a:pPr rtl="0"/>
            <a:r>
              <a:rPr lang="en-US" dirty="0"/>
              <a:t>Also note that we have a Twitter hashtag, #</a:t>
            </a:r>
            <a:r>
              <a:rPr lang="en-US" dirty="0" err="1"/>
              <a:t>PAFamilyEngagement</a:t>
            </a:r>
            <a:r>
              <a:rPr lang="en-US" dirty="0"/>
              <a:t>. Please ‘like’ us!</a:t>
            </a:r>
          </a:p>
          <a:p>
            <a:pPr rtl="0"/>
            <a:endParaRPr lang="en-US" b="0" dirty="0">
              <a:effectLst/>
            </a:endParaRPr>
          </a:p>
          <a:p>
            <a:pPr rtl="0"/>
            <a:r>
              <a:rPr lang="en-US" dirty="0"/>
              <a:t>The PaTTAN Family Engagement Initiative believes in:</a:t>
            </a:r>
          </a:p>
          <a:p>
            <a:pPr rtl="0"/>
            <a:r>
              <a:rPr lang="en-US" b="1" dirty="0"/>
              <a:t>Families and schools working together, because our students are worth it.</a:t>
            </a:r>
          </a:p>
          <a:p>
            <a:pPr rtl="0"/>
            <a:r>
              <a:rPr lang="en-US" dirty="0"/>
              <a:t>And we are</a:t>
            </a:r>
            <a:r>
              <a:rPr lang="en-US" b="1" dirty="0"/>
              <a:t>: Bringing families, schools, and communities together.</a:t>
            </a:r>
            <a:endParaRPr lang="en-US" b="1" dirty="0">
              <a:effectLst/>
            </a:endParaRPr>
          </a:p>
          <a:p>
            <a:endParaRPr lang="en-US" dirty="0"/>
          </a:p>
        </p:txBody>
      </p:sp>
      <p:sp>
        <p:nvSpPr>
          <p:cNvPr id="4" name="Slide Number Placeholder 3"/>
          <p:cNvSpPr>
            <a:spLocks noGrp="1"/>
          </p:cNvSpPr>
          <p:nvPr>
            <p:ph type="sldNum" sz="quarter" idx="5"/>
          </p:nvPr>
        </p:nvSpPr>
        <p:spPr/>
        <p:txBody>
          <a:bodyPr/>
          <a:lstStyle/>
          <a:p>
            <a:fld id="{1E6B0C1B-0D0A-4D6F-BFF8-850ED0AC58D3}" type="slidenum">
              <a:rPr lang="en-US" smtClean="0"/>
              <a:t>5</a:t>
            </a:fld>
            <a:endParaRPr lang="en-US"/>
          </a:p>
        </p:txBody>
      </p:sp>
    </p:spTree>
    <p:extLst>
      <p:ext uri="{BB962C8B-B14F-4D97-AF65-F5344CB8AC3E}">
        <p14:creationId xmlns:p14="http://schemas.microsoft.com/office/powerpoint/2010/main" val="385482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250470"/>
          </a:xfrm>
        </p:spPr>
        <p:txBody>
          <a:bodyPr/>
          <a:lstStyle/>
          <a:p>
            <a:pPr algn="just"/>
            <a:r>
              <a:rPr lang="en-US" sz="1000" baseline="0" dirty="0"/>
              <a:t>Here is an example of the necessity of family engagement within the law and standards for education. </a:t>
            </a:r>
            <a:r>
              <a:rPr lang="en-US" sz="1000" b="1" baseline="0" dirty="0"/>
              <a:t>You can click on each item to link to the resource and view the family engagement expectations.</a:t>
            </a:r>
          </a:p>
          <a:p>
            <a:pPr algn="just" rtl="0"/>
            <a:endParaRPr lang="en-US" sz="1000" b="0" baseline="0" dirty="0">
              <a:effectLst/>
            </a:endParaRPr>
          </a:p>
          <a:p>
            <a:pPr algn="just" defTabSz="924916">
              <a:defRPr/>
            </a:pPr>
            <a:r>
              <a:rPr lang="en-US" sz="1000" dirty="0"/>
              <a:t>The Individuals with Disabilities Education Act (IDEA) of 2004, PL 108-446, requires improving results for students with disabilities. IDEA also requires all states to develop a State Performance Plan, which includes 20 indicators that describes how the state will implement the Federal requirements and improve results for students with disabilities. Indicator 8 measures the percentage of parents, with a child receiving special education services, who report that schools facilitated parent involvement as a means of improving services and results for children with disabilities.</a:t>
            </a:r>
          </a:p>
          <a:p>
            <a:pPr algn="just" rtl="0"/>
            <a:endParaRPr lang="en-US" sz="1000" b="0" dirty="0">
              <a:effectLst/>
            </a:endParaRPr>
          </a:p>
          <a:p>
            <a:pPr algn="just" defTabSz="924916">
              <a:defRPr/>
            </a:pPr>
            <a:r>
              <a:rPr lang="en-US" sz="1000" dirty="0"/>
              <a:t>The Every Student Succeeds Act (ESSA) is a US law that governs K-12 public education policy.  Pennsylvania designed its plan for Annual Meaningful Differentiation through a nationally-recognized stakeholder engagement effort that included educators, parents and families, and policy and community leaders.  Pennsylvania’s accountability systems and school progress reporting will provide educators, parents and families, and other stakeholders with clear and meaningful reporting on both school and student group performance, as well as the ability to identify and act on opportunity gaps.</a:t>
            </a:r>
          </a:p>
          <a:p>
            <a:pPr algn="just" defTabSz="924916">
              <a:defRPr/>
            </a:pPr>
            <a:br>
              <a:rPr lang="en-US" sz="1000" b="0" dirty="0">
                <a:effectLst/>
              </a:rPr>
            </a:br>
            <a:r>
              <a:rPr lang="en-US" sz="1000" b="0" dirty="0">
                <a:effectLst/>
              </a:rPr>
              <a:t>T</a:t>
            </a:r>
            <a:r>
              <a:rPr lang="en-US" sz="1000" dirty="0"/>
              <a:t>he Danielson Framework (Domain 4 – Professional Responsibilities, Component 4C) focuses on communication with families. In order for teachers to demonstrate competence in this area, proactive, frequent, appropriate, and two-way communication with families is paramount. Additionally, sharing information about instructional programs and student progress, so that the families can engage in their children’s learning processes, is vital. </a:t>
            </a:r>
          </a:p>
          <a:p>
            <a:pPr algn="just" defTabSz="924916">
              <a:defRPr/>
            </a:pPr>
            <a:endParaRPr lang="en-US" sz="1000" dirty="0"/>
          </a:p>
          <a:p>
            <a:pPr marL="0" marR="0" lvl="0" indent="0" algn="just" defTabSz="924916" rtl="0" eaLnBrk="1" fontAlgn="auto" latinLnBrk="0" hangingPunct="1">
              <a:lnSpc>
                <a:spcPct val="100000"/>
              </a:lnSpc>
              <a:spcBef>
                <a:spcPts val="0"/>
              </a:spcBef>
              <a:spcAft>
                <a:spcPts val="0"/>
              </a:spcAft>
              <a:buClrTx/>
              <a:buSzTx/>
              <a:buFontTx/>
              <a:buNone/>
              <a:tabLst/>
              <a:defRPr/>
            </a:pPr>
            <a:r>
              <a:rPr lang="en-US" sz="1000" dirty="0"/>
              <a:t>Act 82 Principals/Assistant Principals (Domain 4 – Professional and Community Leadership, Component 4A) focuses on maximizing parent and community involvement and outreach. </a:t>
            </a:r>
            <a:r>
              <a:rPr lang="en-US" sz="1000" kern="1200" dirty="0">
                <a:solidFill>
                  <a:schemeClr val="tx1"/>
                </a:solidFill>
                <a:effectLst/>
                <a:latin typeface="+mn-lt"/>
                <a:ea typeface="+mn-ea"/>
                <a:cs typeface="+mn-cs"/>
              </a:rPr>
              <a:t>The school leader designs structures and processes, which result in parent and community engagement, support, and ownership for the school.</a:t>
            </a:r>
          </a:p>
          <a:p>
            <a:pPr defTabSz="924916">
              <a:defRPr/>
            </a:pPr>
            <a:endParaRPr lang="en-US" dirty="0"/>
          </a:p>
          <a:p>
            <a:pPr rtl="0"/>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1E6B0C1B-0D0A-4D6F-BFF8-850ED0AC58D3}" type="slidenum">
              <a:rPr lang="en-US" smtClean="0"/>
              <a:t>6</a:t>
            </a:fld>
            <a:endParaRPr lang="en-US"/>
          </a:p>
        </p:txBody>
      </p:sp>
    </p:spTree>
    <p:extLst>
      <p:ext uri="{BB962C8B-B14F-4D97-AF65-F5344CB8AC3E}">
        <p14:creationId xmlns:p14="http://schemas.microsoft.com/office/powerpoint/2010/main" val="251862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1757735"/>
          </a:xfrm>
        </p:spPr>
        <p:txBody>
          <a:bodyPr/>
          <a:lstStyle/>
          <a:p>
            <a:r>
              <a:rPr lang="en-US" sz="1000" b="0" i="0" u="none" strike="noStrike" kern="1200" baseline="0" dirty="0">
                <a:solidFill>
                  <a:schemeClr val="tx1"/>
                </a:solidFill>
                <a:latin typeface="+mn-lt"/>
                <a:ea typeface="+mn-ea"/>
                <a:cs typeface="+mn-cs"/>
              </a:rPr>
              <a:t>This guide, from the US Department of Education helps parents understand the Every Student Succeeds Act (ESSA), which amended the Elementary and Secondary Education Act, a landmark Federal education law. </a:t>
            </a:r>
            <a:endParaRPr lang="en-US" sz="1000" dirty="0"/>
          </a:p>
          <a:p>
            <a:endParaRPr lang="en-US" sz="1000" dirty="0"/>
          </a:p>
          <a:p>
            <a:r>
              <a:rPr lang="en-US" sz="1000" dirty="0"/>
              <a:t>This free resource can be found when you click on the picture, or at </a:t>
            </a:r>
            <a:r>
              <a:rPr lang="en-US" sz="1000" b="1" i="0" kern="1200" dirty="0">
                <a:effectLst/>
              </a:rPr>
              <a:t>https://tinyurl.com/essaparentguide</a:t>
            </a:r>
            <a:endParaRPr lang="en-US" sz="1000" dirty="0"/>
          </a:p>
          <a:p>
            <a:endParaRPr lang="en-US" dirty="0">
              <a:solidFill>
                <a:srgbClr val="0070C0"/>
              </a:solidFill>
            </a:endParaRPr>
          </a:p>
          <a:p>
            <a:endParaRPr lang="en-US" dirty="0"/>
          </a:p>
        </p:txBody>
      </p:sp>
      <p:sp>
        <p:nvSpPr>
          <p:cNvPr id="4" name="Slide Number Placeholder 3"/>
          <p:cNvSpPr>
            <a:spLocks noGrp="1"/>
          </p:cNvSpPr>
          <p:nvPr>
            <p:ph type="sldNum" sz="quarter" idx="5"/>
          </p:nvPr>
        </p:nvSpPr>
        <p:spPr/>
        <p:txBody>
          <a:bodyPr/>
          <a:lstStyle/>
          <a:p>
            <a:fld id="{A5C2B595-D848-4494-BC05-5989486F6F0D}" type="slidenum">
              <a:rPr lang="en-US" smtClean="0"/>
              <a:t>7</a:t>
            </a:fld>
            <a:endParaRPr lang="en-US"/>
          </a:p>
        </p:txBody>
      </p:sp>
    </p:spTree>
    <p:extLst>
      <p:ext uri="{BB962C8B-B14F-4D97-AF65-F5344CB8AC3E}">
        <p14:creationId xmlns:p14="http://schemas.microsoft.com/office/powerpoint/2010/main" val="3286544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417693"/>
          </a:xfrm>
        </p:spPr>
        <p:txBody>
          <a:bodyPr/>
          <a:lstStyle/>
          <a:p>
            <a:pPr algn="just"/>
            <a:r>
              <a:rPr lang="en-US" dirty="0"/>
              <a:t>Schools should be exemplars of a welcoming environment.  In order to create a welcoming school community, administrators and educators within the school community must embrace several core beliefs of family engagement.  First, they must recognize that all families have dreams for their children and want the best for them, even if those dreams may not be what the educators themselves might identify as important.  They must presume competence in each family’s ability to support learning in the home with the right scaffolding. Administrators and educators must also think of families as stakeholders and equal, collaborative partners who vitally contribute to their children’s education. </a:t>
            </a:r>
          </a:p>
          <a:p>
            <a:pPr algn="just"/>
            <a:endParaRPr lang="en-US" dirty="0"/>
          </a:p>
          <a:p>
            <a:pPr algn="just"/>
            <a:r>
              <a:rPr lang="en-US" dirty="0"/>
              <a:t>Additionally, school staff must be willing to take on the onus of cultivating and sustaining relationships between home, school, and community.  Administrators play a vital role in establishing a culture of welcoming and mutual respect.  </a:t>
            </a:r>
          </a:p>
          <a:p>
            <a:endParaRPr lang="en-US" dirty="0"/>
          </a:p>
        </p:txBody>
      </p:sp>
      <p:sp>
        <p:nvSpPr>
          <p:cNvPr id="4" name="Slide Number Placeholder 3"/>
          <p:cNvSpPr>
            <a:spLocks noGrp="1"/>
          </p:cNvSpPr>
          <p:nvPr>
            <p:ph type="sldNum" sz="quarter" idx="5"/>
          </p:nvPr>
        </p:nvSpPr>
        <p:spPr/>
        <p:txBody>
          <a:bodyPr/>
          <a:lstStyle/>
          <a:p>
            <a:fld id="{A5C2B595-D848-4494-BC05-5989486F6F0D}" type="slidenum">
              <a:rPr lang="en-US" smtClean="0"/>
              <a:t>8</a:t>
            </a:fld>
            <a:endParaRPr lang="en-US"/>
          </a:p>
        </p:txBody>
      </p:sp>
    </p:spTree>
    <p:extLst>
      <p:ext uri="{BB962C8B-B14F-4D97-AF65-F5344CB8AC3E}">
        <p14:creationId xmlns:p14="http://schemas.microsoft.com/office/powerpoint/2010/main" val="3366690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898B0491-2559-4F30-AF42-C3A4A0346C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159C3337-B380-49F0-B810-4CE126680D0E}"/>
              </a:ext>
            </a:extLst>
          </p:cNvPr>
          <p:cNvSpPr>
            <a:spLocks noGrp="1"/>
          </p:cNvSpPr>
          <p:nvPr>
            <p:ph type="body" idx="1"/>
          </p:nvPr>
        </p:nvSpPr>
        <p:spPr bwMode="auto">
          <a:xfrm>
            <a:off x="685800" y="4400549"/>
            <a:ext cx="5486400" cy="35217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en-US" sz="1000" dirty="0"/>
              <a:t>Family-school partnerships depend on strong, trusting relationships. Part of developing such relationships is building a bridge between home and school cultures.  Because school communities include families from various cultures, school staff need to take specific steps to ensure families feel valued and respected in order to engage them in authentic partnerships. We will be discussing some of these steps later in the presentation.</a:t>
            </a:r>
          </a:p>
          <a:p>
            <a:pPr algn="just"/>
            <a:endParaRPr lang="en-US" altLang="en-US" sz="1000" dirty="0"/>
          </a:p>
          <a:p>
            <a:pPr algn="just"/>
            <a:r>
              <a:rPr lang="en-US" altLang="en-US" sz="1000" dirty="0"/>
              <a:t>Families who get involved in schools are typically those whose home culture most closely matches the values reflected in schools. Minority and lower-income families, as well as families who speak limited English are often underrepresented in school-level decision-making and in family engagement activities (Brewster &amp; Railsback, 2003). </a:t>
            </a:r>
          </a:p>
          <a:p>
            <a:pPr algn="just">
              <a:buFontTx/>
              <a:buNone/>
            </a:pPr>
            <a:endParaRPr lang="en-US" altLang="en-US" sz="10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en-US" sz="1000" dirty="0"/>
              <a:t>While generally, administrators and teachers speak of families as partners, share frequently with families that there is an open-door policy, and talk about families as their children’s first teachers, we unconsciously send other strong messages to families. With our signs, our displays, our activities and our labeling of space, we may unintentionally position families in the margins of our school landscape. </a:t>
            </a:r>
          </a:p>
          <a:p>
            <a:pPr algn="just">
              <a:buFontTx/>
              <a:buNone/>
            </a:pPr>
            <a:endParaRPr lang="en-US" altLang="en-US" sz="1000" dirty="0"/>
          </a:p>
          <a:p>
            <a:pPr algn="just"/>
            <a:r>
              <a:rPr lang="en-US" sz="1000" dirty="0">
                <a:cs typeface="Calibri" panose="020F0502020204030204" pitchFamily="34" charset="0"/>
              </a:rPr>
              <a:t>Think back to your experience in school—how welcomed did you feel? If you have children, in what ways do you feel welcome in their schools? Or </a:t>
            </a:r>
            <a:r>
              <a:rPr lang="en-US" sz="1000" i="1" dirty="0">
                <a:cs typeface="Calibri" panose="020F0502020204030204" pitchFamily="34" charset="0"/>
              </a:rPr>
              <a:t>do</a:t>
            </a:r>
            <a:r>
              <a:rPr lang="en-US" sz="1000" dirty="0">
                <a:cs typeface="Calibri" panose="020F0502020204030204" pitchFamily="34" charset="0"/>
              </a:rPr>
              <a:t> you feel welcome?</a:t>
            </a:r>
          </a:p>
          <a:p>
            <a:pPr algn="just"/>
            <a:endParaRPr lang="en-US" altLang="en-US" sz="1000" dirty="0"/>
          </a:p>
          <a:p>
            <a:pPr algn="just"/>
            <a:r>
              <a:rPr lang="en-US" altLang="en-US" sz="1000" dirty="0"/>
              <a:t>When considering a welcoming school environment for all family members, tone and environment operate hand in hand.  The following section addresses how the school environment affects family-school partnerships.</a:t>
            </a:r>
          </a:p>
          <a:p>
            <a:pPr algn="just"/>
            <a:endParaRPr lang="en-US" altLang="en-US" dirty="0"/>
          </a:p>
          <a:p>
            <a:pPr algn="just"/>
            <a:endParaRPr lang="en-US" altLang="en-US" dirty="0"/>
          </a:p>
        </p:txBody>
      </p:sp>
      <p:sp>
        <p:nvSpPr>
          <p:cNvPr id="87044" name="Slide Number Placeholder 3">
            <a:extLst>
              <a:ext uri="{FF2B5EF4-FFF2-40B4-BE49-F238E27FC236}">
                <a16:creationId xmlns:a16="http://schemas.microsoft.com/office/drawing/2014/main" id="{9A0D2102-234B-48EC-BACE-2016CC38A9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6D659F-02D2-45C0-AC8F-27A03DE249D8}" type="slidenum">
              <a:rPr lang="en-US" altLang="en-US" smtClean="0">
                <a:solidFill>
                  <a:srgbClr val="000000"/>
                </a:solidFill>
                <a:latin typeface="Calibri" panose="020F0502020204030204" pitchFamily="34" charset="0"/>
              </a:rPr>
              <a:pPr/>
              <a:t>9</a:t>
            </a:fld>
            <a:endParaRPr lang="en-US"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262"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1999"/>
            <a:ext cx="2925318" cy="5334001"/>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69848" y="1298448"/>
            <a:ext cx="7315200" cy="3255264"/>
          </a:xfrm>
        </p:spPr>
        <p:txBody>
          <a:bodyPr anchor="b">
            <a:normAutofit/>
          </a:bodyPr>
          <a:lstStyle>
            <a:lvl1pPr algn="l">
              <a:defRPr sz="4800" b="1" spc="-100" baseline="0">
                <a:solidFill>
                  <a:srgbClr val="FFFFFF"/>
                </a:solidFill>
                <a:latin typeface="Century Gothic" panose="020B0502020202020204" pitchFamily="34" charset="0"/>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800" cap="none" spc="0" baseline="0">
                <a:solidFill>
                  <a:schemeClr val="bg1"/>
                </a:solidFill>
                <a:latin typeface="Century Gothic" panose="020B0502020202020204"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entury Gothic" panose="020B0502020202020204" pitchFamily="34" charset="0"/>
              </a:defRPr>
            </a:lvl1pPr>
          </a:lstStyle>
          <a:p>
            <a:fld id="{5586B75A-687E-405C-8A0B-8D00578BA2C3}" type="datetimeFigureOut">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100" b="0"/>
            </a:lvl1pPr>
          </a:lstStyle>
          <a:p>
            <a:fld id="{4FAB73BC-B049-4115-A692-8D63A059BFB8}" type="slidenum">
              <a:rPr lang="en-US" smtClean="0"/>
              <a:pPr/>
              <a:t>‹#›</a:t>
            </a:fld>
            <a:endParaRPr lang="en-US"/>
          </a:p>
        </p:txBody>
      </p:sp>
      <p:pic>
        <p:nvPicPr>
          <p:cNvPr id="9" name="Picture 8" descr="The logo of the Pennsylvania Training and Technical Assistance Network">
            <a:extLst>
              <a:ext uri="{FF2B5EF4-FFF2-40B4-BE49-F238E27FC236}">
                <a16:creationId xmlns:a16="http://schemas.microsoft.com/office/drawing/2014/main" id="{EF7411E3-7972-4FBB-B38E-83D74B13E826}"/>
              </a:ext>
            </a:extLst>
          </p:cNvPr>
          <p:cNvPicPr>
            <a:picLocks noChangeAspect="1"/>
          </p:cNvPicPr>
          <p:nvPr userDrawn="1"/>
        </p:nvPicPr>
        <p:blipFill>
          <a:blip r:embed="rId2"/>
          <a:stretch>
            <a:fillRect/>
          </a:stretch>
        </p:blipFill>
        <p:spPr>
          <a:xfrm>
            <a:off x="10527323" y="48482"/>
            <a:ext cx="1587361" cy="60081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86B75A-687E-405C-8A0B-8D00578BA2C3}" type="datetimeFigureOut">
              <a:rPr lang="en-US" dirty="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
        <p:nvSpPr>
          <p:cNvPr id="7" name="TextBox 6">
            <a:extLst>
              <a:ext uri="{FF2B5EF4-FFF2-40B4-BE49-F238E27FC236}">
                <a16:creationId xmlns:a16="http://schemas.microsoft.com/office/drawing/2014/main" id="{112F5AB2-28CE-4E45-83F7-56D564052963}"/>
              </a:ext>
            </a:extLst>
          </p:cNvPr>
          <p:cNvSpPr txBox="1"/>
          <p:nvPr userDrawn="1"/>
        </p:nvSpPr>
        <p:spPr>
          <a:xfrm>
            <a:off x="262465" y="2885819"/>
            <a:ext cx="1905650" cy="1077218"/>
          </a:xfrm>
          <a:prstGeom prst="rect">
            <a:avLst/>
          </a:prstGeom>
          <a:noFill/>
        </p:spPr>
        <p:txBody>
          <a:bodyPr wrap="none" rtlCol="0">
            <a:spAutoFit/>
          </a:bodyPr>
          <a:lstStyle/>
          <a:p>
            <a:r>
              <a:rPr kumimoji="0" lang="en-US" sz="3200" b="0" i="0" u="none" strike="noStrike" kern="1200" cap="none" spc="-60" normalizeH="0" baseline="0" noProof="0" err="1">
                <a:ln>
                  <a:noFill/>
                </a:ln>
                <a:solidFill>
                  <a:srgbClr val="FFFFFF"/>
                </a:solidFill>
                <a:effectLst/>
                <a:uLnTx/>
                <a:uFillTx/>
                <a:latin typeface="+mn-lt"/>
                <a:ea typeface="+mj-ea"/>
                <a:cs typeface="+mj-cs"/>
              </a:rPr>
              <a:t>PaTTAN’s</a:t>
            </a:r>
            <a:br>
              <a:rPr kumimoji="0" lang="en-US" sz="3200" b="0" i="0" u="none" strike="noStrike" kern="1200" cap="none" spc="-60" normalizeH="0" baseline="0" noProof="0">
                <a:ln>
                  <a:noFill/>
                </a:ln>
                <a:solidFill>
                  <a:srgbClr val="FFFFFF"/>
                </a:solidFill>
                <a:effectLst/>
                <a:uLnTx/>
                <a:uFillTx/>
                <a:latin typeface="+mn-lt"/>
                <a:ea typeface="+mj-ea"/>
                <a:cs typeface="+mj-cs"/>
              </a:rPr>
            </a:br>
            <a:r>
              <a:rPr kumimoji="0" lang="en-US" sz="3200" b="0" i="0" u="none" strike="noStrike" kern="1200" cap="none" spc="-60" normalizeH="0" baseline="0" noProof="0">
                <a:ln>
                  <a:noFill/>
                </a:ln>
                <a:solidFill>
                  <a:srgbClr val="FFFFFF"/>
                </a:solidFill>
                <a:effectLst/>
                <a:uLnTx/>
                <a:uFillTx/>
                <a:latin typeface="+mn-lt"/>
                <a:ea typeface="+mj-ea"/>
                <a:cs typeface="+mj-cs"/>
              </a:rPr>
              <a:t>Mission</a:t>
            </a:r>
            <a:endParaRPr lang="en-US" b="0"/>
          </a:p>
        </p:txBody>
      </p:sp>
      <p:sp>
        <p:nvSpPr>
          <p:cNvPr id="8" name="TextBox 7">
            <a:extLst>
              <a:ext uri="{FF2B5EF4-FFF2-40B4-BE49-F238E27FC236}">
                <a16:creationId xmlns:a16="http://schemas.microsoft.com/office/drawing/2014/main" id="{2A7369D2-8BDB-44CA-BC2E-76FCFBA75705}"/>
              </a:ext>
            </a:extLst>
          </p:cNvPr>
          <p:cNvSpPr txBox="1"/>
          <p:nvPr userDrawn="1"/>
        </p:nvSpPr>
        <p:spPr>
          <a:xfrm>
            <a:off x="3869268" y="1101896"/>
            <a:ext cx="7315200" cy="5120640"/>
          </a:xfrm>
          <a:prstGeom prst="rect">
            <a:avLst/>
          </a:prstGeom>
          <a:noFill/>
        </p:spPr>
        <p:txBody>
          <a:bodyPr wrap="square" rtlCol="0">
            <a:spAutoFit/>
          </a:bodyPr>
          <a:lstStyle/>
          <a:p>
            <a:pPr marL="0" marR="0" lvl="0" indent="0" algn="l" defTabSz="914400" rtl="0" eaLnBrk="1" fontAlgn="auto" latinLnBrk="0" hangingPunct="1">
              <a:lnSpc>
                <a:spcPct val="160000"/>
              </a:lnSpc>
              <a:spcBef>
                <a:spcPts val="0"/>
              </a:spcBef>
              <a:spcAft>
                <a:spcPts val="0"/>
              </a:spcAft>
              <a:buClr>
                <a:srgbClr val="004976"/>
              </a:buClr>
              <a:buSzTx/>
              <a:buFont typeface="Wingdings 2" pitchFamily="18" charset="2"/>
              <a:buNone/>
              <a:tabLst/>
              <a:defRPr/>
            </a:pPr>
            <a:r>
              <a:rPr kumimoji="0" lang="en-US" altLang="en-US" sz="2600" b="0" i="0" u="none" strike="noStrike" kern="1200" cap="none" spc="0" normalizeH="0" baseline="0" noProof="0">
                <a:ln>
                  <a:noFill/>
                </a:ln>
                <a:solidFill>
                  <a:srgbClr val="FFFFFF"/>
                </a:solidFill>
                <a:effectLst/>
                <a:uLnTx/>
                <a:uFillTx/>
                <a:latin typeface="+mn-lt"/>
                <a:ea typeface="+mn-ea"/>
                <a:cs typeface="+mn-cs"/>
              </a:rPr>
              <a:t>The mission of the Pennsylvania Training and Technical Assistance Network (PaTTAN) is to support the efforts and initiatives of the Bureau of Special Education, and to build the capacity of local educational agencies to serve students who receive special education services.</a:t>
            </a:r>
          </a:p>
        </p:txBody>
      </p:sp>
    </p:spTree>
    <p:extLst>
      <p:ext uri="{BB962C8B-B14F-4D97-AF65-F5344CB8AC3E}">
        <p14:creationId xmlns:p14="http://schemas.microsoft.com/office/powerpoint/2010/main" val="1655154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RE Statem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86B75A-687E-405C-8A0B-8D00578BA2C3}" type="datetimeFigureOut">
              <a:rPr lang="en-US" dirty="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
        <p:nvSpPr>
          <p:cNvPr id="7" name="TextBox 6">
            <a:extLst>
              <a:ext uri="{FF2B5EF4-FFF2-40B4-BE49-F238E27FC236}">
                <a16:creationId xmlns:a16="http://schemas.microsoft.com/office/drawing/2014/main" id="{8FC22372-0F30-459E-93F0-3777D531F055}"/>
              </a:ext>
            </a:extLst>
          </p:cNvPr>
          <p:cNvSpPr txBox="1"/>
          <p:nvPr userDrawn="1"/>
        </p:nvSpPr>
        <p:spPr>
          <a:xfrm>
            <a:off x="262465" y="1900934"/>
            <a:ext cx="2949086" cy="3046988"/>
          </a:xfrm>
          <a:prstGeom prst="rect">
            <a:avLst/>
          </a:prstGeom>
          <a:noFill/>
        </p:spPr>
        <p:txBody>
          <a:bodyPr wrap="square" rtlCol="0">
            <a:spAutoFit/>
          </a:bodyPr>
          <a:lstStyle/>
          <a:p>
            <a:r>
              <a:rPr kumimoji="0" lang="en-US" altLang="en-US" sz="3200" b="0" i="0" u="none" strike="noStrike" kern="1200" cap="none" spc="-60" normalizeH="0" baseline="0" noProof="0">
                <a:ln>
                  <a:noFill/>
                </a:ln>
                <a:solidFill>
                  <a:srgbClr val="FFFFFF"/>
                </a:solidFill>
                <a:effectLst/>
                <a:uLnTx/>
                <a:uFillTx/>
                <a:latin typeface="+mn-lt"/>
                <a:ea typeface="+mj-ea"/>
                <a:cs typeface="+mj-cs"/>
              </a:rPr>
              <a:t>PDE’s Commitment to Least Restrictive Environment (LRE)</a:t>
            </a:r>
            <a:endParaRPr lang="en-US" b="0"/>
          </a:p>
        </p:txBody>
      </p:sp>
      <p:sp>
        <p:nvSpPr>
          <p:cNvPr id="8" name="TextBox 7">
            <a:extLst>
              <a:ext uri="{FF2B5EF4-FFF2-40B4-BE49-F238E27FC236}">
                <a16:creationId xmlns:a16="http://schemas.microsoft.com/office/drawing/2014/main" id="{ED27006E-F2A7-45C4-A249-05690EDDF29A}"/>
              </a:ext>
            </a:extLst>
          </p:cNvPr>
          <p:cNvSpPr txBox="1"/>
          <p:nvPr userDrawn="1"/>
        </p:nvSpPr>
        <p:spPr>
          <a:xfrm>
            <a:off x="3869268" y="1418272"/>
            <a:ext cx="7315200" cy="512064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4976"/>
              </a:buClr>
              <a:buSzTx/>
              <a:buFont typeface="Wingdings 2" pitchFamily="18" charset="2"/>
              <a:buNone/>
              <a:tabLst/>
              <a:defRPr/>
            </a:pPr>
            <a:r>
              <a:rPr kumimoji="0" lang="en-US" altLang="en-US" sz="2800" b="0" i="0" u="none" strike="noStrike" kern="1200" cap="none" spc="0" normalizeH="0" baseline="0" noProof="0">
                <a:ln>
                  <a:noFill/>
                </a:ln>
                <a:solidFill>
                  <a:srgbClr val="FFFFFF"/>
                </a:solidFill>
                <a:effectLst/>
                <a:uLnTx/>
                <a:uFillTx/>
                <a:latin typeface="+mn-lt"/>
                <a:ea typeface="+mn-ea"/>
                <a:cs typeface="+mn-cs"/>
              </a:rPr>
              <a:t>Our goal for each child is to ensure Individualized Education Program (IEP) teams begin with the general education setting with the use of Supplementary Aids and Services before considering a more restrictive environment.</a:t>
            </a:r>
          </a:p>
        </p:txBody>
      </p:sp>
    </p:spTree>
    <p:extLst>
      <p:ext uri="{BB962C8B-B14F-4D97-AF65-F5344CB8AC3E}">
        <p14:creationId xmlns:p14="http://schemas.microsoft.com/office/powerpoint/2010/main" val="4168279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sultant Contact">
    <p:spTree>
      <p:nvGrpSpPr>
        <p:cNvPr id="1" name=""/>
        <p:cNvGrpSpPr/>
        <p:nvPr/>
      </p:nvGrpSpPr>
      <p:grpSpPr>
        <a:xfrm>
          <a:off x="0" y="0"/>
          <a:ext cx="0" cy="0"/>
          <a:chOff x="0" y="0"/>
          <a:chExt cx="0" cy="0"/>
        </a:xfrm>
      </p:grpSpPr>
      <p:sp>
        <p:nvSpPr>
          <p:cNvPr id="7" name="Rectangle 6"/>
          <p:cNvSpPr/>
          <p:nvPr/>
        </p:nvSpPr>
        <p:spPr>
          <a:xfrm>
            <a:off x="-31262"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1999"/>
            <a:ext cx="2925318" cy="5334001"/>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69848" y="1298448"/>
            <a:ext cx="7315200" cy="4444294"/>
          </a:xfrm>
        </p:spPr>
        <p:txBody>
          <a:bodyPr anchor="t">
            <a:normAutofit/>
          </a:bodyPr>
          <a:lstStyle>
            <a:lvl1pPr algn="l">
              <a:defRPr sz="4800" b="1" spc="-100" baseline="0">
                <a:solidFill>
                  <a:srgbClr val="FFFFFF"/>
                </a:solidFill>
                <a:latin typeface="Century Gothic" panose="020B0502020202020204" pitchFamily="34" charset="0"/>
              </a:defRPr>
            </a:lvl1pPr>
          </a:lstStyle>
          <a:p>
            <a:r>
              <a:rPr lang="en-US"/>
              <a:t>Click to edit Master title style</a:t>
            </a:r>
          </a:p>
        </p:txBody>
      </p:sp>
      <p:sp>
        <p:nvSpPr>
          <p:cNvPr id="4" name="Date Placeholder 3"/>
          <p:cNvSpPr>
            <a:spLocks noGrp="1"/>
          </p:cNvSpPr>
          <p:nvPr>
            <p:ph type="dt" sz="half" idx="10"/>
          </p:nvPr>
        </p:nvSpPr>
        <p:spPr/>
        <p:txBody>
          <a:bodyPr/>
          <a:lstStyle>
            <a:lvl1pPr>
              <a:defRPr>
                <a:latin typeface="Century Gothic" panose="020B0502020202020204" pitchFamily="34" charset="0"/>
              </a:defRPr>
            </a:lvl1pPr>
          </a:lstStyle>
          <a:p>
            <a:fld id="{5586B75A-687E-405C-8A0B-8D00578BA2C3}" type="datetimeFigureOut">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100" b="0"/>
            </a:lvl1pPr>
          </a:lstStyle>
          <a:p>
            <a:fld id="{4FAB73BC-B049-4115-A692-8D63A059BFB8}" type="slidenum">
              <a:rPr lang="en-US" smtClean="0"/>
              <a:pPr/>
              <a:t>‹#›</a:t>
            </a:fld>
            <a:endParaRPr lang="en-US"/>
          </a:p>
        </p:txBody>
      </p:sp>
      <p:pic>
        <p:nvPicPr>
          <p:cNvPr id="9" name="Picture 8" descr="The logo of the Pennsylvania Training and Technical Assistance Network">
            <a:extLst>
              <a:ext uri="{FF2B5EF4-FFF2-40B4-BE49-F238E27FC236}">
                <a16:creationId xmlns:a16="http://schemas.microsoft.com/office/drawing/2014/main" id="{EF7411E3-7972-4FBB-B38E-83D74B13E826}"/>
              </a:ext>
            </a:extLst>
          </p:cNvPr>
          <p:cNvPicPr>
            <a:picLocks noChangeAspect="1"/>
          </p:cNvPicPr>
          <p:nvPr userDrawn="1"/>
        </p:nvPicPr>
        <p:blipFill>
          <a:blip r:embed="rId2"/>
          <a:stretch>
            <a:fillRect/>
          </a:stretch>
        </p:blipFill>
        <p:spPr>
          <a:xfrm>
            <a:off x="10527323" y="48482"/>
            <a:ext cx="1587361" cy="600814"/>
          </a:xfrm>
          <a:prstGeom prst="rect">
            <a:avLst/>
          </a:prstGeom>
        </p:spPr>
      </p:pic>
      <p:sp>
        <p:nvSpPr>
          <p:cNvPr id="10" name="TextBox 9">
            <a:extLst>
              <a:ext uri="{FF2B5EF4-FFF2-40B4-BE49-F238E27FC236}">
                <a16:creationId xmlns:a16="http://schemas.microsoft.com/office/drawing/2014/main" id="{570E8281-1349-4710-8DB8-B16F7878D3F8}"/>
              </a:ext>
            </a:extLst>
          </p:cNvPr>
          <p:cNvSpPr txBox="1"/>
          <p:nvPr userDrawn="1"/>
        </p:nvSpPr>
        <p:spPr>
          <a:xfrm>
            <a:off x="9367024" y="2970509"/>
            <a:ext cx="2747660" cy="880241"/>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r>
              <a:rPr kumimoji="0" lang="en-US" sz="2200" b="1" i="0" u="none" strike="noStrike" kern="1200" cap="none" spc="-150" normalizeH="0" baseline="0" noProof="0">
                <a:ln>
                  <a:noFill/>
                </a:ln>
                <a:solidFill>
                  <a:srgbClr val="FFFFFF"/>
                </a:solidFill>
                <a:effectLst/>
                <a:uLnTx/>
                <a:uFillTx/>
                <a:latin typeface="Century Gothic" panose="020B0502020202020204" pitchFamily="34" charset="0"/>
                <a:ea typeface="+mn-ea"/>
                <a:cs typeface="+mn-cs"/>
              </a:rPr>
              <a:t>Commonwealth of Pennsylvania</a:t>
            </a:r>
            <a:endParaRPr kumimoji="0" lang="en-US" sz="2200" b="0" i="0" u="none" strike="noStrike" kern="1200" cap="none" spc="-150" normalizeH="0" baseline="0" noProof="0">
              <a:ln>
                <a:noFill/>
              </a:ln>
              <a:solidFill>
                <a:srgbClr val="FFFFFF"/>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r>
              <a:rPr kumimoji="0" lang="en-US" sz="2000" b="0" i="0" u="none" strike="noStrike" kern="1200" cap="none" spc="-150" normalizeH="0" baseline="0" noProof="0">
                <a:ln>
                  <a:noFill/>
                </a:ln>
                <a:solidFill>
                  <a:srgbClr val="FFFFFF"/>
                </a:solidFill>
                <a:effectLst/>
                <a:uLnTx/>
                <a:uFillTx/>
                <a:latin typeface="Century Gothic" panose="020B0502020202020204" pitchFamily="34" charset="0"/>
                <a:ea typeface="+mn-ea"/>
                <a:cs typeface="+mn-cs"/>
              </a:rPr>
              <a:t>Tom Wolf, Governor</a:t>
            </a:r>
          </a:p>
        </p:txBody>
      </p:sp>
    </p:spTree>
    <p:extLst>
      <p:ext uri="{BB962C8B-B14F-4D97-AF65-F5344CB8AC3E}">
        <p14:creationId xmlns:p14="http://schemas.microsoft.com/office/powerpoint/2010/main" val="104047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69268" y="864108"/>
            <a:ext cx="7315200" cy="5120640"/>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4800" b="0" spc="-1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800" cap="none"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7/13/2021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7/13/2021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7/13/2021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
        <p:nvSpPr>
          <p:cNvPr id="8" name="Rectangle 7">
            <a:extLst>
              <a:ext uri="{FF2B5EF4-FFF2-40B4-BE49-F238E27FC236}">
                <a16:creationId xmlns:a16="http://schemas.microsoft.com/office/drawing/2014/main" id="{0618DC6B-A64F-41F6-B089-E3EF47BB2DBA}"/>
              </a:ext>
            </a:extLst>
          </p:cNvPr>
          <p:cNvSpPr/>
          <p:nvPr userDrawn="1"/>
        </p:nvSpPr>
        <p:spPr>
          <a:xfrm>
            <a:off x="0" y="758952"/>
            <a:ext cx="12191999"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97942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501128" cy="5120640"/>
          </a:xfrm>
        </p:spPr>
        <p:txBody>
          <a:bodyPr/>
          <a:lstStyle>
            <a:lvl1pPr>
              <a:buClr>
                <a:schemeClr val="bg1"/>
              </a:buClr>
              <a:defRPr sz="2800"/>
            </a:lvl1pPr>
            <a:lvl2pPr>
              <a:buClr>
                <a:schemeClr val="bg1"/>
              </a:buClr>
              <a:defRPr sz="2400"/>
            </a:lvl2pPr>
            <a:lvl3pPr>
              <a:buClr>
                <a:schemeClr val="bg1"/>
              </a:buClr>
              <a:defRPr sz="2000"/>
            </a:lvl3pPr>
            <a:lvl4pPr>
              <a:buClr>
                <a:schemeClr val="bg1"/>
              </a:buClr>
              <a:defRPr sz="1800"/>
            </a:lvl4pPr>
            <a:lvl5pPr>
              <a:buClr>
                <a:schemeClr val="bg1"/>
              </a:buCl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4122420"/>
            <a:ext cx="2834640" cy="1693746"/>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7/13/2021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586B75A-687E-405C-8A0B-8D00578BA2C3}" type="datetimeFigureOut">
              <a:rPr lang="en-US" dirty="0"/>
              <a:pPr/>
              <a:t>7/13/2021</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
        <p:nvSpPr>
          <p:cNvPr id="11" name="Content Placeholder 2">
            <a:extLst>
              <a:ext uri="{FF2B5EF4-FFF2-40B4-BE49-F238E27FC236}">
                <a16:creationId xmlns:a16="http://schemas.microsoft.com/office/drawing/2014/main" id="{92972C32-2F1F-48F1-918A-3744F36CC55B}"/>
              </a:ext>
            </a:extLst>
          </p:cNvPr>
          <p:cNvSpPr>
            <a:spLocks noGrp="1"/>
          </p:cNvSpPr>
          <p:nvPr>
            <p:ph idx="1"/>
          </p:nvPr>
        </p:nvSpPr>
        <p:spPr>
          <a:xfrm>
            <a:off x="3869268" y="864108"/>
            <a:ext cx="7315200" cy="5120640"/>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1B018479-FAAB-4FD0-A3A2-C92340C25BC0}"/>
              </a:ext>
            </a:extLst>
          </p:cNvPr>
          <p:cNvSpPr>
            <a:spLocks noGrp="1"/>
          </p:cNvSpPr>
          <p:nvPr>
            <p:ph type="title"/>
          </p:nvPr>
        </p:nvSpPr>
        <p:spPr>
          <a:xfrm>
            <a:off x="256032" y="1143000"/>
            <a:ext cx="2834640" cy="2979420"/>
          </a:xfrm>
        </p:spPr>
        <p:txBody>
          <a:bodyPr anchor="b">
            <a:normAutofit/>
          </a:bodyPr>
          <a:lstStyle>
            <a:lvl1pPr>
              <a:defRPr sz="3200" b="0" baseline="0"/>
            </a:lvl1pPr>
          </a:lstStyle>
          <a:p>
            <a:r>
              <a:rPr lang="en-US"/>
              <a:t>Click to edit Master title style</a:t>
            </a:r>
          </a:p>
        </p:txBody>
      </p:sp>
      <p:sp>
        <p:nvSpPr>
          <p:cNvPr id="13" name="Text Placeholder 3">
            <a:extLst>
              <a:ext uri="{FF2B5EF4-FFF2-40B4-BE49-F238E27FC236}">
                <a16:creationId xmlns:a16="http://schemas.microsoft.com/office/drawing/2014/main" id="{3B32C9A4-BE87-4FFF-B30D-1040FCFEEF19}"/>
              </a:ext>
            </a:extLst>
          </p:cNvPr>
          <p:cNvSpPr>
            <a:spLocks noGrp="1"/>
          </p:cNvSpPr>
          <p:nvPr>
            <p:ph type="body" sz="half" idx="2"/>
          </p:nvPr>
        </p:nvSpPr>
        <p:spPr>
          <a:xfrm>
            <a:off x="256032" y="4122420"/>
            <a:ext cx="2834640" cy="1693746"/>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B9D305-8C36-4869-B407-7DD0309438F0}"/>
              </a:ext>
            </a:extLst>
          </p:cNvPr>
          <p:cNvSpPr/>
          <p:nvPr userDrawn="1"/>
        </p:nvSpPr>
        <p:spPr>
          <a:xfrm>
            <a:off x="3696509" y="758952"/>
            <a:ext cx="7876165"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758952"/>
            <a:ext cx="3443590" cy="5330952"/>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7/13/2021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Lst>
  <p:hf sldNum="0" hdr="0" ftr="0" dt="0"/>
  <p:txStyles>
    <p:titleStyle>
      <a:lvl1pPr algn="l" defTabSz="914400" rtl="0" eaLnBrk="1" latinLnBrk="0" hangingPunct="1">
        <a:lnSpc>
          <a:spcPct val="90000"/>
        </a:lnSpc>
        <a:spcBef>
          <a:spcPct val="0"/>
        </a:spcBef>
        <a:buNone/>
        <a:defRPr sz="32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bg1"/>
        </a:buClr>
        <a:buFont typeface="Wingdings 2" pitchFamily="18" charset="2"/>
        <a:buChar char=""/>
        <a:defRPr sz="2800" kern="1200">
          <a:solidFill>
            <a:schemeClr val="bg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bg1"/>
        </a:buClr>
        <a:buFont typeface="Wingdings 2" pitchFamily="18" charset="2"/>
        <a:buChar char=""/>
        <a:defRPr sz="2400" kern="1200">
          <a:solidFill>
            <a:schemeClr val="bg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bg1"/>
        </a:buClr>
        <a:buFont typeface="Wingdings 2" pitchFamily="18" charset="2"/>
        <a:buChar char=""/>
        <a:defRPr sz="2000" kern="1200">
          <a:solidFill>
            <a:schemeClr val="bg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bg1"/>
        </a:buClr>
        <a:buFont typeface="Wingdings 2" pitchFamily="18" charset="2"/>
        <a:buChar char=""/>
        <a:defRPr sz="1800" kern="1200">
          <a:solidFill>
            <a:schemeClr val="bg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bg1"/>
        </a:buClr>
        <a:buFont typeface="Wingdings 2" pitchFamily="18" charset="2"/>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scd.org/research-a-topic/school-culture-and-climate-resources.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scd.wistia.com/medias/efzdded84z"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hyperlink" Target="https://globalfrp.org/content/download/419/3823/file/GFRP_Family%20Engagement%20Carnegie%20Report.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cee-maec.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s://en.wikipedia.org/wiki/HTTP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ascd.org/publications/educational-leadership/sept11/vol69/num01/Creating-a-Climate-of-Respect.aspx" TargetMode="External"/><Relationship Id="rId7" Type="http://schemas.openxmlformats.org/officeDocument/2006/relationships/hyperlink" Target="https://files.eric.ed.gov/fulltext/ED559740.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eric.ed.gov/?id=ED481987" TargetMode="External"/><Relationship Id="rId5" Type="http://schemas.openxmlformats.org/officeDocument/2006/relationships/hyperlink" Target="https://tinyurl.com/Walking-the-Walk" TargetMode="External"/><Relationship Id="rId4" Type="http://schemas.openxmlformats.org/officeDocument/2006/relationships/hyperlink" Target="https://ascd.wistia.com/medias/efzdded84z"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tinyurl.com/Shout-Welcome" TargetMode="External"/><Relationship Id="rId7" Type="http://schemas.openxmlformats.org/officeDocument/2006/relationships/hyperlink" Target="https://globalfrp.org/content/download/419/3823/file/GFRP_Family%20Engagement%20Carnegie%20Report.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tinyurl.com/Top-10-Websites" TargetMode="External"/><Relationship Id="rId5" Type="http://schemas.openxmlformats.org/officeDocument/2006/relationships/hyperlink" Target="https://tinyurl.com/Identifying-Barriers" TargetMode="External"/><Relationship Id="rId4" Type="http://schemas.openxmlformats.org/officeDocument/2006/relationships/hyperlink" Target="https://tinyurl.com/t8qjyqh"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partnershipschools.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tinyurl.com/Promising-Practices" TargetMode="External"/><Relationship Id="rId5" Type="http://schemas.openxmlformats.org/officeDocument/2006/relationships/hyperlink" Target="https://eric.ed.gov/?id=ED523994" TargetMode="External"/><Relationship Id="rId4" Type="http://schemas.openxmlformats.org/officeDocument/2006/relationships/hyperlink" Target="https://tinyurl.com/Policies-and-Practice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kjenkins@pattan.net"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 Id="rId5" Type="http://schemas.openxmlformats.org/officeDocument/2006/relationships/hyperlink" Target="mailto:jgeibel@pattan.net" TargetMode="External"/><Relationship Id="rId4" Type="http://schemas.openxmlformats.org/officeDocument/2006/relationships/hyperlink" Target="mailto:ecampion@pattan.ne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file:///C:\Users\lcartwright\OneDrive%20-%20PaTTAN\Desktop\Family%20Engagement\Modules\Module%20Reviews%202019-20\ESSA%20Parent%20Guide%20%20%2011.8.18.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E03B16-F97E-46D2-B07D-5DB55806CC36}"/>
              </a:ext>
            </a:extLst>
          </p:cNvPr>
          <p:cNvSpPr>
            <a:spLocks noGrp="1"/>
          </p:cNvSpPr>
          <p:nvPr>
            <p:ph type="ctrTitle"/>
          </p:nvPr>
        </p:nvSpPr>
        <p:spPr>
          <a:xfrm>
            <a:off x="661144" y="4474233"/>
            <a:ext cx="7752659" cy="1541254"/>
          </a:xfrm>
        </p:spPr>
        <p:txBody>
          <a:bodyPr>
            <a:normAutofit fontScale="90000"/>
          </a:bodyPr>
          <a:lstStyle/>
          <a:p>
            <a:r>
              <a:rPr lang="en-US" sz="4000" dirty="0">
                <a:solidFill>
                  <a:schemeClr val="accent1">
                    <a:lumMod val="20000"/>
                    <a:lumOff val="80000"/>
                  </a:schemeClr>
                </a:solidFill>
              </a:rPr>
              <a:t>Enhancing Family Engagement Module 1</a:t>
            </a:r>
            <a:br>
              <a:rPr lang="en-US" sz="4000" dirty="0">
                <a:solidFill>
                  <a:schemeClr val="accent1">
                    <a:lumMod val="20000"/>
                    <a:lumOff val="80000"/>
                  </a:schemeClr>
                </a:solidFill>
              </a:rPr>
            </a:br>
            <a:endParaRPr lang="en-US" sz="4000" dirty="0">
              <a:solidFill>
                <a:schemeClr val="accent1">
                  <a:lumMod val="20000"/>
                  <a:lumOff val="80000"/>
                </a:schemeClr>
              </a:solidFill>
            </a:endParaRPr>
          </a:p>
        </p:txBody>
      </p:sp>
      <p:sp>
        <p:nvSpPr>
          <p:cNvPr id="6" name="Subtitle 5">
            <a:extLst>
              <a:ext uri="{FF2B5EF4-FFF2-40B4-BE49-F238E27FC236}">
                <a16:creationId xmlns:a16="http://schemas.microsoft.com/office/drawing/2014/main" id="{F185C62E-75A0-420F-9189-A0CA12F9E022}"/>
              </a:ext>
            </a:extLst>
          </p:cNvPr>
          <p:cNvSpPr>
            <a:spLocks noGrp="1"/>
          </p:cNvSpPr>
          <p:nvPr>
            <p:ph type="subTitle" idx="1"/>
          </p:nvPr>
        </p:nvSpPr>
        <p:spPr>
          <a:xfrm>
            <a:off x="666894" y="1696527"/>
            <a:ext cx="7782826" cy="2518914"/>
          </a:xfrm>
          <a:ln w="38100">
            <a:solidFill>
              <a:schemeClr val="accent4">
                <a:lumMod val="40000"/>
                <a:lumOff val="60000"/>
              </a:schemeClr>
            </a:solidFill>
          </a:ln>
        </p:spPr>
        <p:txBody>
          <a:bodyPr>
            <a:noAutofit/>
          </a:bodyPr>
          <a:lstStyle/>
          <a:p>
            <a:endParaRPr lang="en-US" sz="4000" b="1" dirty="0">
              <a:solidFill>
                <a:schemeClr val="bg1"/>
              </a:solidFill>
            </a:endParaRPr>
          </a:p>
          <a:p>
            <a:r>
              <a:rPr lang="en-US" sz="4000" b="1" dirty="0">
                <a:solidFill>
                  <a:schemeClr val="bg1"/>
                </a:solidFill>
                <a:latin typeface="+mj-lt"/>
              </a:rPr>
              <a:t>Welcoming</a:t>
            </a:r>
            <a:r>
              <a:rPr lang="en-US" sz="4000" b="1" dirty="0">
                <a:solidFill>
                  <a:schemeClr val="bg1"/>
                </a:solidFill>
              </a:rPr>
              <a:t> All Families into the School Community</a:t>
            </a:r>
          </a:p>
          <a:p>
            <a:endParaRPr lang="en-US" sz="4000" b="1" dirty="0">
              <a:solidFill>
                <a:schemeClr val="bg1"/>
              </a:solidFill>
            </a:endParaRPr>
          </a:p>
          <a:p>
            <a:endParaRPr lang="en-US" sz="4400" b="1" dirty="0">
              <a:solidFill>
                <a:schemeClr val="bg1"/>
              </a:solidFill>
            </a:endParaRPr>
          </a:p>
        </p:txBody>
      </p:sp>
      <p:pic>
        <p:nvPicPr>
          <p:cNvPr id="4" name="Picture 3" descr="PaTTAN's Family Engagement Logo">
            <a:extLst>
              <a:ext uri="{FF2B5EF4-FFF2-40B4-BE49-F238E27FC236}">
                <a16:creationId xmlns:a16="http://schemas.microsoft.com/office/drawing/2014/main" id="{F41E8E69-AF36-4B18-B0FF-13B80812DB95}"/>
              </a:ext>
            </a:extLst>
          </p:cNvPr>
          <p:cNvPicPr>
            <a:picLocks noChangeAspect="1"/>
          </p:cNvPicPr>
          <p:nvPr/>
        </p:nvPicPr>
        <p:blipFill>
          <a:blip r:embed="rId3"/>
          <a:stretch>
            <a:fillRect/>
          </a:stretch>
        </p:blipFill>
        <p:spPr>
          <a:xfrm>
            <a:off x="10049298" y="2405962"/>
            <a:ext cx="1526895" cy="1779912"/>
          </a:xfrm>
          <a:prstGeom prst="rect">
            <a:avLst/>
          </a:prstGeom>
        </p:spPr>
      </p:pic>
    </p:spTree>
    <p:extLst>
      <p:ext uri="{BB962C8B-B14F-4D97-AF65-F5344CB8AC3E}">
        <p14:creationId xmlns:p14="http://schemas.microsoft.com/office/powerpoint/2010/main" val="2742783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0C7FA9-B829-47ED-9E5D-E53DBED0D0FF}"/>
              </a:ext>
            </a:extLst>
          </p:cNvPr>
          <p:cNvSpPr>
            <a:spLocks noGrp="1"/>
          </p:cNvSpPr>
          <p:nvPr>
            <p:ph type="title"/>
          </p:nvPr>
        </p:nvSpPr>
        <p:spPr>
          <a:xfrm>
            <a:off x="252919" y="2043953"/>
            <a:ext cx="3124024" cy="3681067"/>
          </a:xfrm>
        </p:spPr>
        <p:txBody>
          <a:bodyPr>
            <a:normAutofit/>
          </a:bodyPr>
          <a:lstStyle/>
          <a:p>
            <a:r>
              <a:rPr lang="en-US" sz="3600" kern="0" dirty="0">
                <a:solidFill>
                  <a:schemeClr val="bg1"/>
                </a:solidFill>
                <a:ea typeface="ＭＳ Ｐゴシック"/>
                <a:cs typeface="Calibri" panose="020F0502020204030204" pitchFamily="34" charset="0"/>
              </a:rPr>
              <a:t>Family Engagement Data</a:t>
            </a:r>
            <a:br>
              <a:rPr lang="en-US" sz="3600" kern="0" dirty="0">
                <a:solidFill>
                  <a:srgbClr val="004976"/>
                </a:solidFill>
                <a:ea typeface="ＭＳ Ｐゴシック"/>
                <a:cs typeface="Calibri" panose="020F0502020204030204" pitchFamily="34" charset="0"/>
              </a:rPr>
            </a:br>
            <a:endParaRPr lang="en-US" sz="3600" dirty="0"/>
          </a:p>
        </p:txBody>
      </p:sp>
      <p:sp>
        <p:nvSpPr>
          <p:cNvPr id="100355" name="Content Placeholder 2">
            <a:extLst>
              <a:ext uri="{FF2B5EF4-FFF2-40B4-BE49-F238E27FC236}">
                <a16:creationId xmlns:a16="http://schemas.microsoft.com/office/drawing/2014/main" id="{62300945-298F-4941-8D8F-527EB7681DAD}"/>
              </a:ext>
            </a:extLst>
          </p:cNvPr>
          <p:cNvSpPr>
            <a:spLocks noGrp="1" noChangeArrowheads="1"/>
          </p:cNvSpPr>
          <p:nvPr>
            <p:ph idx="1"/>
          </p:nvPr>
        </p:nvSpPr>
        <p:spPr>
          <a:solidFill>
            <a:srgbClr val="007681"/>
          </a:solidFill>
        </p:spPr>
        <p:txBody>
          <a:bodyPr>
            <a:normAutofit/>
          </a:bodyPr>
          <a:lstStyle/>
          <a:p>
            <a:pPr marL="0" indent="0">
              <a:buNone/>
            </a:pPr>
            <a:endParaRPr lang="en-US" altLang="en-US" sz="3200" dirty="0">
              <a:ea typeface="ＭＳ Ｐゴシック" panose="020B0600070205080204" pitchFamily="34" charset="-128"/>
            </a:endParaRPr>
          </a:p>
          <a:p>
            <a:pPr marL="0" indent="0">
              <a:buNone/>
            </a:pPr>
            <a:r>
              <a:rPr lang="en-US" altLang="en-US" sz="3600" dirty="0">
                <a:ea typeface="ＭＳ Ｐゴシック" panose="020B0600070205080204" pitchFamily="34" charset="-128"/>
              </a:rPr>
              <a:t>“District family engagement staff recognize that data about family engagement are a lever for change…”</a:t>
            </a:r>
          </a:p>
          <a:p>
            <a:pPr marL="502920" lvl="1" indent="0" eaLnBrk="1" hangingPunct="1">
              <a:buNone/>
            </a:pPr>
            <a:endParaRPr lang="en-US" altLang="en-US" sz="3200" dirty="0">
              <a:ea typeface="ＭＳ Ｐゴシック" panose="020B0600070205080204" pitchFamily="34" charset="-128"/>
            </a:endParaRPr>
          </a:p>
        </p:txBody>
      </p:sp>
      <p:sp>
        <p:nvSpPr>
          <p:cNvPr id="4" name="TextBox 3">
            <a:extLst>
              <a:ext uri="{FF2B5EF4-FFF2-40B4-BE49-F238E27FC236}">
                <a16:creationId xmlns:a16="http://schemas.microsoft.com/office/drawing/2014/main" id="{5A6E45BC-B132-4FDF-A9B3-7BB6631644FE}"/>
              </a:ext>
            </a:extLst>
          </p:cNvPr>
          <p:cNvSpPr txBox="1"/>
          <p:nvPr/>
        </p:nvSpPr>
        <p:spPr>
          <a:xfrm>
            <a:off x="8100581" y="6147187"/>
            <a:ext cx="3815194" cy="261610"/>
          </a:xfrm>
          <a:prstGeom prst="rect">
            <a:avLst/>
          </a:prstGeom>
          <a:noFill/>
        </p:spPr>
        <p:txBody>
          <a:bodyPr wrap="square" rtlCol="0">
            <a:spAutoFit/>
          </a:bodyPr>
          <a:lstStyle/>
          <a:p>
            <a:r>
              <a:rPr lang="en-US" sz="1100" dirty="0"/>
              <a:t>Westmoreland, Rosenberg, Lopez and Weiss (2009) </a:t>
            </a:r>
          </a:p>
        </p:txBody>
      </p:sp>
      <p:sp>
        <p:nvSpPr>
          <p:cNvPr id="6" name="Shape 492">
            <a:extLst>
              <a:ext uri="{FF2B5EF4-FFF2-40B4-BE49-F238E27FC236}">
                <a16:creationId xmlns:a16="http://schemas.microsoft.com/office/drawing/2014/main" id="{6C89B67C-1848-4EC3-A4D8-DE9FCD11592A}"/>
              </a:ext>
              <a:ext uri="{C183D7F6-B498-43B3-948B-1728B52AA6E4}">
                <adec:decorative xmlns:adec="http://schemas.microsoft.com/office/drawing/2017/decorative" val="1"/>
              </a:ext>
            </a:extLst>
          </p:cNvPr>
          <p:cNvSpPr>
            <a:spLocks noChangeArrowheads="1"/>
          </p:cNvSpPr>
          <p:nvPr/>
        </p:nvSpPr>
        <p:spPr bwMode="auto">
          <a:xfrm>
            <a:off x="0" y="329013"/>
            <a:ext cx="3262929" cy="1298575"/>
          </a:xfrm>
          <a:prstGeom prst="wave">
            <a:avLst>
              <a:gd name="adj1" fmla="val 12500"/>
              <a:gd name="adj2" fmla="val 0"/>
            </a:avLst>
          </a:prstGeom>
          <a:solidFill>
            <a:srgbClr val="DAEEF3"/>
          </a:solidFill>
          <a:ln w="9525">
            <a:solidFill>
              <a:srgbClr val="000000"/>
            </a:solidFill>
            <a:miter lim="800000"/>
            <a:headEnd/>
            <a:tailEnd/>
          </a:ln>
        </p:spPr>
        <p:txBody>
          <a:bodyPr lIns="91425" tIns="45700" rIns="91425" bIns="45700"/>
          <a:lstStyle>
            <a:lvl1pPr>
              <a:spcBef>
                <a:spcPct val="20000"/>
              </a:spcBef>
              <a:buChar char="•"/>
              <a:defRPr sz="3200">
                <a:solidFill>
                  <a:schemeClr val="accent2"/>
                </a:solidFill>
                <a:latin typeface="Arial Narrow" panose="020B0606020202030204" pitchFamily="34" charset="0"/>
                <a:ea typeface="ＭＳ Ｐゴシック" panose="020B0600070205080204" pitchFamily="34" charset="-128"/>
              </a:defRPr>
            </a:lvl1pPr>
            <a:lvl2pPr marL="742950" indent="-285750">
              <a:spcBef>
                <a:spcPct val="20000"/>
              </a:spcBef>
              <a:buChar char="–"/>
              <a:defRPr sz="2800">
                <a:solidFill>
                  <a:schemeClr val="accent2"/>
                </a:solidFill>
                <a:latin typeface="Arial Narrow" panose="020B0606020202030204" pitchFamily="34" charset="0"/>
                <a:ea typeface="ＭＳ Ｐゴシック" panose="020B0600070205080204" pitchFamily="34" charset="-128"/>
              </a:defRPr>
            </a:lvl2pPr>
            <a:lvl3pPr marL="1143000" indent="-228600">
              <a:spcBef>
                <a:spcPct val="20000"/>
              </a:spcBef>
              <a:buChar char="•"/>
              <a:defRPr sz="2400">
                <a:solidFill>
                  <a:schemeClr val="accent2"/>
                </a:solidFill>
                <a:latin typeface="Arial Narrow" panose="020B0606020202030204" pitchFamily="34" charset="0"/>
                <a:ea typeface="ＭＳ Ｐゴシック" panose="020B0600070205080204" pitchFamily="34" charset="-128"/>
              </a:defRPr>
            </a:lvl3pPr>
            <a:lvl4pPr marL="1600200" indent="-228600">
              <a:spcBef>
                <a:spcPct val="20000"/>
              </a:spcBef>
              <a:buChar char="–"/>
              <a:defRPr sz="2000">
                <a:solidFill>
                  <a:schemeClr val="accent2"/>
                </a:solidFill>
                <a:latin typeface="Arial Narrow" panose="020B0606020202030204" pitchFamily="34" charset="0"/>
                <a:ea typeface="ＭＳ Ｐゴシック" panose="020B0600070205080204" pitchFamily="34" charset="-128"/>
              </a:defRPr>
            </a:lvl4pPr>
            <a:lvl5pPr marL="2057400" indent="-228600">
              <a:spcBef>
                <a:spcPct val="20000"/>
              </a:spcBef>
              <a:buChar char="»"/>
              <a:defRPr sz="2000">
                <a:solidFill>
                  <a:schemeClr val="accent2"/>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accent2"/>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accent2"/>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accent2"/>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accent2"/>
                </a:solidFill>
                <a:latin typeface="Arial Narrow" panose="020B0606020202030204" pitchFamily="34" charset="0"/>
                <a:ea typeface="ＭＳ Ｐゴシック" panose="020B0600070205080204" pitchFamily="34" charset="-128"/>
              </a:defRPr>
            </a:lvl9pPr>
          </a:lstStyle>
          <a:p>
            <a:pPr algn="ctr">
              <a:spcBef>
                <a:spcPct val="0"/>
              </a:spcBef>
              <a:buClr>
                <a:srgbClr val="548DD4"/>
              </a:buClr>
              <a:buSzPct val="25000"/>
              <a:buFont typeface="Calibri" panose="020F0502020204030204" pitchFamily="34" charset="0"/>
              <a:buNone/>
            </a:pPr>
            <a:r>
              <a:rPr lang="en-US" altLang="en-US" sz="2000" dirty="0">
                <a:latin typeface="Gill Sans MT" panose="020B0502020104020203" pitchFamily="34" charset="0"/>
                <a:sym typeface="Calibri" panose="020F0502020204030204" pitchFamily="34" charset="0"/>
              </a:rPr>
              <a:t>Activity 1.1   </a:t>
            </a:r>
            <a:r>
              <a:rPr lang="en-US" altLang="en-US" sz="2000" b="1" dirty="0">
                <a:latin typeface="+mj-lt"/>
                <a:sym typeface="Calibri" panose="020F0502020204030204" pitchFamily="34" charset="0"/>
              </a:rPr>
              <a:t>Survey </a:t>
            </a:r>
          </a:p>
          <a:p>
            <a:pPr algn="ctr">
              <a:spcBef>
                <a:spcPct val="0"/>
              </a:spcBef>
              <a:buClr>
                <a:srgbClr val="548DD4"/>
              </a:buClr>
              <a:buSzPct val="25000"/>
              <a:buFont typeface="Calibri" panose="020F0502020204030204" pitchFamily="34" charset="0"/>
              <a:buNone/>
            </a:pPr>
            <a:r>
              <a:rPr lang="en-US" altLang="en-US" sz="2000" b="1" dirty="0">
                <a:latin typeface="+mj-lt"/>
                <a:sym typeface="Calibri" panose="020F0502020204030204" pitchFamily="34" charset="0"/>
              </a:rPr>
              <a:t>School Environment</a:t>
            </a:r>
            <a:endParaRPr lang="en-US" altLang="en-US" sz="2000" b="1" dirty="0">
              <a:latin typeface="Gill Sans MT" panose="020B0502020104020203" pitchFamily="34" charset="0"/>
              <a:sym typeface="Calibri" panose="020F0502020204030204" pitchFamily="34" charset="0"/>
            </a:endParaRPr>
          </a:p>
          <a:p>
            <a:pPr>
              <a:spcBef>
                <a:spcPct val="0"/>
              </a:spcBef>
              <a:buClr>
                <a:srgbClr val="0033CC"/>
              </a:buClr>
              <a:buSzPct val="25000"/>
              <a:buFont typeface="Calibri" panose="020F0502020204030204" pitchFamily="34" charset="0"/>
              <a:buNone/>
            </a:pPr>
            <a:r>
              <a:rPr lang="en-US" altLang="en-US" sz="1800" b="1" dirty="0">
                <a:latin typeface="Gill Sans MT" panose="020B0502020104020203" pitchFamily="34" charset="0"/>
                <a:sym typeface="Calibri" panose="020F0502020204030204" pitchFamily="34" charset="0"/>
              </a:rPr>
              <a:t>                          </a:t>
            </a:r>
          </a:p>
        </p:txBody>
      </p:sp>
    </p:spTree>
    <p:extLst>
      <p:ext uri="{BB962C8B-B14F-4D97-AF65-F5344CB8AC3E}">
        <p14:creationId xmlns:p14="http://schemas.microsoft.com/office/powerpoint/2010/main" val="49756224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4600-FE0B-4687-98CC-97F37A0EC64E}"/>
              </a:ext>
            </a:extLst>
          </p:cNvPr>
          <p:cNvSpPr>
            <a:spLocks noGrp="1"/>
          </p:cNvSpPr>
          <p:nvPr>
            <p:ph type="title"/>
          </p:nvPr>
        </p:nvSpPr>
        <p:spPr/>
        <p:txBody>
          <a:bodyPr/>
          <a:lstStyle/>
          <a:p>
            <a:r>
              <a:rPr lang="en-US" sz="4000" dirty="0">
                <a:cs typeface="Calibri" panose="020F0502020204030204" pitchFamily="34" charset="0"/>
              </a:rPr>
              <a:t>School Culture vs. Climate:</a:t>
            </a:r>
            <a:br>
              <a:rPr lang="en-US" sz="4000" dirty="0">
                <a:cs typeface="Calibri" panose="020F0502020204030204" pitchFamily="34" charset="0"/>
              </a:rPr>
            </a:br>
            <a:br>
              <a:rPr lang="en-US" dirty="0">
                <a:cs typeface="Calibri" panose="020F0502020204030204" pitchFamily="34" charset="0"/>
              </a:rPr>
            </a:br>
            <a:r>
              <a:rPr lang="en-US" sz="3600" i="1" dirty="0">
                <a:cs typeface="Calibri" panose="020F0502020204030204" pitchFamily="34" charset="0"/>
              </a:rPr>
              <a:t>What’s the Difference?</a:t>
            </a:r>
            <a:endParaRPr lang="en-US" i="1" dirty="0">
              <a:cs typeface="Calibri" panose="020F0502020204030204" pitchFamily="34" charset="0"/>
            </a:endParaRPr>
          </a:p>
        </p:txBody>
      </p:sp>
      <p:sp>
        <p:nvSpPr>
          <p:cNvPr id="3" name="Content Placeholder 2">
            <a:extLst>
              <a:ext uri="{FF2B5EF4-FFF2-40B4-BE49-F238E27FC236}">
                <a16:creationId xmlns:a16="http://schemas.microsoft.com/office/drawing/2014/main" id="{CD09E835-3DCD-4B7C-8506-51CD4A0A895D}"/>
              </a:ext>
            </a:extLst>
          </p:cNvPr>
          <p:cNvSpPr>
            <a:spLocks noGrp="1"/>
          </p:cNvSpPr>
          <p:nvPr>
            <p:ph idx="1"/>
          </p:nvPr>
        </p:nvSpPr>
        <p:spPr>
          <a:xfrm>
            <a:off x="3942038" y="826527"/>
            <a:ext cx="7657613" cy="5211964"/>
          </a:xfrm>
        </p:spPr>
        <p:txBody>
          <a:bodyPr>
            <a:normAutofit/>
          </a:bodyPr>
          <a:lstStyle/>
          <a:p>
            <a:pPr fontAlgn="base"/>
            <a:r>
              <a:rPr lang="en-US" b="1" i="1" dirty="0">
                <a:cs typeface="Calibri" panose="020F0502020204030204" pitchFamily="34" charset="0"/>
              </a:rPr>
              <a:t>School </a:t>
            </a:r>
            <a:r>
              <a:rPr lang="en-US" b="1" i="1" dirty="0">
                <a:solidFill>
                  <a:schemeClr val="accent3">
                    <a:lumMod val="20000"/>
                    <a:lumOff val="80000"/>
                  </a:schemeClr>
                </a:solidFill>
                <a:cs typeface="Calibri" panose="020F0502020204030204" pitchFamily="34" charset="0"/>
              </a:rPr>
              <a:t>climate</a:t>
            </a:r>
            <a:r>
              <a:rPr lang="en-US" b="1" dirty="0">
                <a:cs typeface="Calibri" panose="020F0502020204030204" pitchFamily="34" charset="0"/>
              </a:rPr>
              <a:t> refers to the school's effects on students, including teaching practices; diversity; and the relationships among administrators, teachers, parents, and students.</a:t>
            </a:r>
          </a:p>
          <a:p>
            <a:pPr marL="0" indent="0" fontAlgn="base">
              <a:buNone/>
            </a:pPr>
            <a:endParaRPr lang="en-US" sz="500" dirty="0">
              <a:cs typeface="Calibri" panose="020F0502020204030204" pitchFamily="34" charset="0"/>
            </a:endParaRPr>
          </a:p>
          <a:p>
            <a:pPr fontAlgn="base"/>
            <a:r>
              <a:rPr lang="en-US" b="1" i="1" dirty="0">
                <a:cs typeface="Calibri" panose="020F0502020204030204" pitchFamily="34" charset="0"/>
              </a:rPr>
              <a:t>School </a:t>
            </a:r>
            <a:r>
              <a:rPr lang="en-US" b="1" i="1" dirty="0">
                <a:solidFill>
                  <a:schemeClr val="accent3">
                    <a:lumMod val="20000"/>
                    <a:lumOff val="80000"/>
                  </a:schemeClr>
                </a:solidFill>
                <a:cs typeface="Calibri" panose="020F0502020204030204" pitchFamily="34" charset="0"/>
              </a:rPr>
              <a:t>culture</a:t>
            </a:r>
            <a:r>
              <a:rPr lang="en-US" b="1" dirty="0">
                <a:cs typeface="Calibri" panose="020F0502020204030204" pitchFamily="34" charset="0"/>
              </a:rPr>
              <a:t> refers to the way teachers and other staff members work together and the set of beliefs, values, and assumptions they share. A positive school climate and school culture promote students' ability to learn.</a:t>
            </a:r>
            <a:r>
              <a:rPr lang="en-US" sz="2400" dirty="0">
                <a:cs typeface="Calibri" panose="020F0502020204030204" pitchFamily="34" charset="0"/>
              </a:rPr>
              <a:t>									</a:t>
            </a:r>
            <a:endParaRPr lang="en-US" dirty="0">
              <a:cs typeface="Calibri" panose="020F0502020204030204" pitchFamily="34" charset="0"/>
            </a:endParaRPr>
          </a:p>
        </p:txBody>
      </p:sp>
      <p:sp>
        <p:nvSpPr>
          <p:cNvPr id="4" name="TextBox 3">
            <a:extLst>
              <a:ext uri="{FF2B5EF4-FFF2-40B4-BE49-F238E27FC236}">
                <a16:creationId xmlns:a16="http://schemas.microsoft.com/office/drawing/2014/main" id="{E050760C-AE6F-4767-9E29-F1457FF0991A}"/>
              </a:ext>
            </a:extLst>
          </p:cNvPr>
          <p:cNvSpPr txBox="1"/>
          <p:nvPr/>
        </p:nvSpPr>
        <p:spPr>
          <a:xfrm>
            <a:off x="6885709" y="6211669"/>
            <a:ext cx="5015345" cy="577081"/>
          </a:xfrm>
          <a:prstGeom prst="rect">
            <a:avLst/>
          </a:prstGeom>
          <a:noFill/>
        </p:spPr>
        <p:txBody>
          <a:bodyPr wrap="square" rtlCol="0">
            <a:spAutoFit/>
          </a:bodyPr>
          <a:lstStyle/>
          <a:p>
            <a:r>
              <a:rPr lang="en-US" sz="1050" dirty="0"/>
              <a:t>School Culture and Climate. </a:t>
            </a:r>
            <a:r>
              <a:rPr lang="en-US" sz="1050" dirty="0">
                <a:hlinkClick r:id="rId3">
                  <a:extLst>
                    <a:ext uri="{A12FA001-AC4F-418D-AE19-62706E023703}">
                      <ahyp:hlinkClr xmlns:ahyp="http://schemas.microsoft.com/office/drawing/2018/hyperlinkcolor" val="tx"/>
                    </a:ext>
                  </a:extLst>
                </a:hlinkClick>
              </a:rPr>
              <a:t>http://www.ascd.org/research-a-topic/school-culture-and-climate-resources.aspx</a:t>
            </a:r>
            <a:r>
              <a:rPr lang="en-US" sz="1050" dirty="0"/>
              <a:t> </a:t>
            </a:r>
          </a:p>
          <a:p>
            <a:r>
              <a:rPr lang="en-US" sz="1050" dirty="0">
                <a:latin typeface="Calibri" panose="020F0502020204030204" pitchFamily="34" charset="0"/>
                <a:ea typeface="Calibri" panose="020F0502020204030204" pitchFamily="34" charset="0"/>
              </a:rPr>
              <a:t>(© 2015 by ASCD. All rights reserved.)</a:t>
            </a:r>
            <a:endParaRPr lang="en-US" sz="1050" dirty="0"/>
          </a:p>
        </p:txBody>
      </p:sp>
    </p:spTree>
    <p:extLst>
      <p:ext uri="{BB962C8B-B14F-4D97-AF65-F5344CB8AC3E}">
        <p14:creationId xmlns:p14="http://schemas.microsoft.com/office/powerpoint/2010/main" val="2019081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189E-7EC0-420F-8065-28DC2102CB57}"/>
              </a:ext>
            </a:extLst>
          </p:cNvPr>
          <p:cNvSpPr>
            <a:spLocks noGrp="1"/>
          </p:cNvSpPr>
          <p:nvPr>
            <p:ph type="title"/>
          </p:nvPr>
        </p:nvSpPr>
        <p:spPr>
          <a:xfrm>
            <a:off x="243682" y="1604129"/>
            <a:ext cx="2947482" cy="3053052"/>
          </a:xfrm>
        </p:spPr>
        <p:txBody>
          <a:bodyPr>
            <a:normAutofit/>
          </a:bodyPr>
          <a:lstStyle/>
          <a:p>
            <a:r>
              <a:rPr lang="en-US" sz="4000" dirty="0">
                <a:cs typeface="Calibri" panose="020F0502020204030204" pitchFamily="34" charset="0"/>
              </a:rPr>
              <a:t>School Climate vs. Culture</a:t>
            </a:r>
          </a:p>
        </p:txBody>
      </p:sp>
      <p:sp>
        <p:nvSpPr>
          <p:cNvPr id="3" name="Content Placeholder 2">
            <a:extLst>
              <a:ext uri="{FF2B5EF4-FFF2-40B4-BE49-F238E27FC236}">
                <a16:creationId xmlns:a16="http://schemas.microsoft.com/office/drawing/2014/main" id="{10B41AED-65D9-4FDB-BFF4-E25542D7E502}"/>
              </a:ext>
            </a:extLst>
          </p:cNvPr>
          <p:cNvSpPr>
            <a:spLocks noGrp="1"/>
          </p:cNvSpPr>
          <p:nvPr>
            <p:ph idx="1"/>
          </p:nvPr>
        </p:nvSpPr>
        <p:spPr>
          <a:xfrm>
            <a:off x="3933127" y="805132"/>
            <a:ext cx="7560732" cy="2472906"/>
          </a:xfrm>
        </p:spPr>
        <p:txBody>
          <a:bodyPr/>
          <a:lstStyle/>
          <a:p>
            <a:pPr marL="0" indent="0">
              <a:buNone/>
            </a:pPr>
            <a:r>
              <a:rPr lang="en-US" sz="3600" dirty="0">
                <a:latin typeface="Calibri" panose="020F0502020204030204" pitchFamily="34" charset="0"/>
                <a:cs typeface="Calibri" panose="020F0502020204030204" pitchFamily="34" charset="0"/>
              </a:rPr>
              <a:t>Climate – “the weather </a:t>
            </a:r>
            <a:r>
              <a:rPr lang="en-US" sz="3600" i="1" dirty="0">
                <a:latin typeface="Calibri" panose="020F0502020204030204" pitchFamily="34" charset="0"/>
                <a:cs typeface="Calibri" panose="020F0502020204030204" pitchFamily="34" charset="0"/>
              </a:rPr>
              <a:t>today”</a:t>
            </a:r>
            <a:endParaRPr lang="en-US" sz="3600" dirty="0">
              <a:latin typeface="Calibri" panose="020F0502020204030204" pitchFamily="34" charset="0"/>
              <a:cs typeface="Calibri" panose="020F0502020204030204" pitchFamily="34" charset="0"/>
            </a:endParaRPr>
          </a:p>
          <a:p>
            <a:pPr marL="2170113" indent="-2170113">
              <a:buNone/>
            </a:pPr>
            <a:r>
              <a:rPr lang="en-US" sz="3600" dirty="0">
                <a:latin typeface="Calibri" panose="020F0502020204030204" pitchFamily="34" charset="0"/>
                <a:cs typeface="Calibri" panose="020F0502020204030204" pitchFamily="34" charset="0"/>
              </a:rPr>
              <a:t>Culture  – “what the weather is like over a period of time”</a:t>
            </a:r>
            <a:endParaRPr lang="en-US" dirty="0">
              <a:latin typeface="Calibri" panose="020F0502020204030204" pitchFamily="34" charset="0"/>
              <a:cs typeface="Calibri" panose="020F0502020204030204" pitchFamily="34" charset="0"/>
            </a:endParaRPr>
          </a:p>
        </p:txBody>
      </p:sp>
      <p:pic>
        <p:nvPicPr>
          <p:cNvPr id="5" name="Picture 4" descr="Picture of Todd Whitaker, ASCD Author; picture is hyperlinked to his video clip.">
            <a:hlinkClick r:id="rId3"/>
            <a:extLst>
              <a:ext uri="{FF2B5EF4-FFF2-40B4-BE49-F238E27FC236}">
                <a16:creationId xmlns:a16="http://schemas.microsoft.com/office/drawing/2014/main" id="{AF983F68-6AD1-430B-B3D9-A72700496EBB}"/>
              </a:ext>
            </a:extLst>
          </p:cNvPr>
          <p:cNvPicPr>
            <a:picLocks noChangeAspect="1"/>
          </p:cNvPicPr>
          <p:nvPr/>
        </p:nvPicPr>
        <p:blipFill rotWithShape="1">
          <a:blip r:embed="rId4"/>
          <a:srcRect t="5273"/>
          <a:stretch/>
        </p:blipFill>
        <p:spPr>
          <a:xfrm>
            <a:off x="6834070" y="3273138"/>
            <a:ext cx="4350925" cy="2472906"/>
          </a:xfrm>
          <a:prstGeom prst="rect">
            <a:avLst/>
          </a:prstGeom>
        </p:spPr>
      </p:pic>
      <p:sp>
        <p:nvSpPr>
          <p:cNvPr id="8" name="Rectangle 7">
            <a:extLst>
              <a:ext uri="{FF2B5EF4-FFF2-40B4-BE49-F238E27FC236}">
                <a16:creationId xmlns:a16="http://schemas.microsoft.com/office/drawing/2014/main" id="{9EF9468F-A06C-4905-AC2B-182606479ED5}"/>
              </a:ext>
            </a:extLst>
          </p:cNvPr>
          <p:cNvSpPr/>
          <p:nvPr/>
        </p:nvSpPr>
        <p:spPr>
          <a:xfrm>
            <a:off x="7433254" y="6197701"/>
            <a:ext cx="4328996" cy="630942"/>
          </a:xfrm>
          <a:prstGeom prst="rect">
            <a:avLst/>
          </a:prstGeom>
        </p:spPr>
        <p:txBody>
          <a:bodyPr wrap="square">
            <a:spAutoFit/>
          </a:bodyPr>
          <a:lstStyle/>
          <a:p>
            <a:pPr algn="ctr"/>
            <a:r>
              <a:rPr lang="en-US" sz="1050" dirty="0"/>
              <a:t>School Culture and Climate. </a:t>
            </a:r>
            <a:r>
              <a:rPr lang="en-US" sz="1400" u="sng"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https://ascd.wistia.com/medias/efzdded84z</a:t>
            </a:r>
            <a:r>
              <a:rPr lang="en-US" sz="900" dirty="0"/>
              <a:t> </a:t>
            </a:r>
            <a:endParaRPr lang="en-US" sz="1050" dirty="0"/>
          </a:p>
          <a:p>
            <a:pPr algn="ctr"/>
            <a:r>
              <a:rPr lang="en-US" sz="1050" dirty="0">
                <a:latin typeface="Calibri" panose="020F0502020204030204" pitchFamily="34" charset="0"/>
                <a:ea typeface="Calibri" panose="020F0502020204030204" pitchFamily="34" charset="0"/>
              </a:rPr>
              <a:t>(© 2015 by ASCD. All rights reserved.)</a:t>
            </a:r>
            <a:endParaRPr lang="en-US" sz="1050" dirty="0"/>
          </a:p>
        </p:txBody>
      </p:sp>
    </p:spTree>
    <p:extLst>
      <p:ext uri="{BB962C8B-B14F-4D97-AF65-F5344CB8AC3E}">
        <p14:creationId xmlns:p14="http://schemas.microsoft.com/office/powerpoint/2010/main" val="2649777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AE20C7-03D8-4C1F-B9B8-20CCCF2267EB}"/>
              </a:ext>
            </a:extLst>
          </p:cNvPr>
          <p:cNvSpPr>
            <a:spLocks noGrp="1"/>
          </p:cNvSpPr>
          <p:nvPr>
            <p:ph type="title"/>
          </p:nvPr>
        </p:nvSpPr>
        <p:spPr/>
        <p:txBody>
          <a:bodyPr/>
          <a:lstStyle/>
          <a:p>
            <a:r>
              <a:rPr lang="en-US" sz="4000" dirty="0">
                <a:cs typeface="Calibri" panose="020F0502020204030204" pitchFamily="34" charset="0"/>
              </a:rPr>
              <a:t>School Climate</a:t>
            </a:r>
            <a:br>
              <a:rPr lang="en-US" sz="4000" dirty="0">
                <a:cs typeface="Calibri" panose="020F0502020204030204" pitchFamily="34" charset="0"/>
              </a:rPr>
            </a:br>
            <a:br>
              <a:rPr lang="en-US" sz="4000" b="1" dirty="0">
                <a:cs typeface="Calibri" panose="020F0502020204030204" pitchFamily="34" charset="0"/>
              </a:rPr>
            </a:br>
            <a:r>
              <a:rPr lang="en-US" sz="3600" i="1" dirty="0">
                <a:solidFill>
                  <a:srgbClr val="BAE8E8"/>
                </a:solidFill>
                <a:cs typeface="Calibri" panose="020F0502020204030204" pitchFamily="34" charset="0"/>
              </a:rPr>
              <a:t>Consider This…</a:t>
            </a:r>
            <a:endParaRPr lang="en-US" i="1" dirty="0">
              <a:solidFill>
                <a:srgbClr val="BAE8E8"/>
              </a:solidFill>
              <a:cs typeface="Calibri" panose="020F0502020204030204" pitchFamily="34" charset="0"/>
            </a:endParaRPr>
          </a:p>
        </p:txBody>
      </p:sp>
      <p:sp>
        <p:nvSpPr>
          <p:cNvPr id="2" name="Content Placeholder 1">
            <a:extLst>
              <a:ext uri="{FF2B5EF4-FFF2-40B4-BE49-F238E27FC236}">
                <a16:creationId xmlns:a16="http://schemas.microsoft.com/office/drawing/2014/main" id="{46B3AE53-F695-4DCC-83B4-EAD883596E21}"/>
              </a:ext>
            </a:extLst>
          </p:cNvPr>
          <p:cNvSpPr>
            <a:spLocks noGrp="1"/>
          </p:cNvSpPr>
          <p:nvPr>
            <p:ph idx="1"/>
          </p:nvPr>
        </p:nvSpPr>
        <p:spPr>
          <a:xfrm>
            <a:off x="3670965" y="736121"/>
            <a:ext cx="7841662" cy="5135870"/>
          </a:xfrm>
        </p:spPr>
        <p:txBody>
          <a:bodyPr/>
          <a:lstStyle/>
          <a:p>
            <a:pPr marL="0" indent="0">
              <a:buNone/>
            </a:pPr>
            <a:r>
              <a:rPr lang="en-US" sz="3200" b="1" dirty="0">
                <a:cs typeface="Calibri" panose="020F0502020204030204" pitchFamily="34" charset="0"/>
              </a:rPr>
              <a:t>Think about places in which you have felt welcome.</a:t>
            </a:r>
          </a:p>
          <a:p>
            <a:pPr marL="342900" indent="-342900">
              <a:buFont typeface="Arial" panose="020B0604020202020204" pitchFamily="34" charset="0"/>
              <a:buChar char="•"/>
            </a:pPr>
            <a:r>
              <a:rPr lang="en-US" dirty="0">
                <a:cs typeface="Calibri" panose="020F0502020204030204" pitchFamily="34" charset="0"/>
              </a:rPr>
              <a:t>Community and commercial-based locations</a:t>
            </a:r>
          </a:p>
          <a:p>
            <a:pPr marL="342900" indent="-342900">
              <a:buFont typeface="Arial" panose="020B0604020202020204" pitchFamily="34" charset="0"/>
              <a:buChar char="•"/>
              <a:tabLst>
                <a:tab pos="4968875" algn="l"/>
                <a:tab pos="6003925" algn="l"/>
                <a:tab pos="6227763" algn="l"/>
              </a:tabLst>
            </a:pPr>
            <a:r>
              <a:rPr lang="en-US" dirty="0">
                <a:cs typeface="Calibri" panose="020F0502020204030204" pitchFamily="34" charset="0"/>
              </a:rPr>
              <a:t>Feeling or tone of that environment</a:t>
            </a:r>
          </a:p>
          <a:p>
            <a:pPr marL="342900" indent="-342900">
              <a:buFont typeface="Arial" panose="020B0604020202020204" pitchFamily="34" charset="0"/>
              <a:buChar char="•"/>
              <a:tabLst>
                <a:tab pos="4968875" algn="l"/>
                <a:tab pos="6003925" algn="l"/>
                <a:tab pos="6227763" algn="l"/>
              </a:tabLst>
            </a:pPr>
            <a:r>
              <a:rPr lang="en-US" dirty="0">
                <a:cs typeface="Calibri" panose="020F0502020204030204" pitchFamily="34" charset="0"/>
              </a:rPr>
              <a:t>Physical arrangement</a:t>
            </a:r>
          </a:p>
          <a:p>
            <a:pPr marL="0" indent="0">
              <a:buNone/>
              <a:tabLst>
                <a:tab pos="4968875" algn="l"/>
                <a:tab pos="6003925" algn="l"/>
                <a:tab pos="6227763" algn="l"/>
              </a:tabLst>
            </a:pPr>
            <a:endParaRPr lang="en-US" sz="1400" dirty="0">
              <a:cs typeface="Calibri" panose="020F0502020204030204" pitchFamily="34" charset="0"/>
            </a:endParaRPr>
          </a:p>
          <a:p>
            <a:pPr marL="342900" indent="-342900">
              <a:spcBef>
                <a:spcPts val="0"/>
              </a:spcBef>
              <a:buFont typeface="Arial" panose="020B0604020202020204" pitchFamily="34" charset="0"/>
              <a:buChar char="•"/>
            </a:pPr>
            <a:r>
              <a:rPr lang="en-US" b="1" dirty="0">
                <a:solidFill>
                  <a:srgbClr val="BAE8E8"/>
                </a:solidFill>
                <a:cs typeface="Calibri" panose="020F0502020204030204" pitchFamily="34" charset="0"/>
              </a:rPr>
              <a:t>What attributes are </a:t>
            </a:r>
          </a:p>
          <a:p>
            <a:pPr marL="0" indent="341313">
              <a:spcBef>
                <a:spcPts val="0"/>
              </a:spcBef>
              <a:buNone/>
            </a:pPr>
            <a:r>
              <a:rPr lang="en-US" b="1" dirty="0">
                <a:solidFill>
                  <a:srgbClr val="BAE8E8"/>
                </a:solidFill>
                <a:cs typeface="Calibri" panose="020F0502020204030204" pitchFamily="34" charset="0"/>
              </a:rPr>
              <a:t>consistent across these</a:t>
            </a:r>
          </a:p>
          <a:p>
            <a:pPr marL="0" indent="341313">
              <a:spcBef>
                <a:spcPts val="0"/>
              </a:spcBef>
              <a:buNone/>
            </a:pPr>
            <a:r>
              <a:rPr lang="en-US" b="1" dirty="0">
                <a:solidFill>
                  <a:srgbClr val="BAE8E8"/>
                </a:solidFill>
                <a:cs typeface="Calibri" panose="020F0502020204030204" pitchFamily="34" charset="0"/>
              </a:rPr>
              <a:t>venues?</a:t>
            </a:r>
          </a:p>
        </p:txBody>
      </p:sp>
      <p:pic>
        <p:nvPicPr>
          <p:cNvPr id="3" name="Picture 2">
            <a:extLst>
              <a:ext uri="{FF2B5EF4-FFF2-40B4-BE49-F238E27FC236}">
                <a16:creationId xmlns:a16="http://schemas.microsoft.com/office/drawing/2014/main" id="{1DC8BE34-FEAC-48A2-9325-B4C7D032AC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63463" y="4198446"/>
            <a:ext cx="2883658" cy="1920406"/>
          </a:xfrm>
          <a:prstGeom prst="rect">
            <a:avLst/>
          </a:prstGeom>
        </p:spPr>
      </p:pic>
    </p:spTree>
    <p:extLst>
      <p:ext uri="{BB962C8B-B14F-4D97-AF65-F5344CB8AC3E}">
        <p14:creationId xmlns:p14="http://schemas.microsoft.com/office/powerpoint/2010/main" val="3064302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4">
            <a:extLst>
              <a:ext uri="{FF2B5EF4-FFF2-40B4-BE49-F238E27FC236}">
                <a16:creationId xmlns:a16="http://schemas.microsoft.com/office/drawing/2014/main" id="{BFCEA062-1FBB-431E-915E-4CFE60CF9C8B}"/>
              </a:ext>
            </a:extLst>
          </p:cNvPr>
          <p:cNvSpPr>
            <a:spLocks noGrp="1" noChangeArrowheads="1"/>
          </p:cNvSpPr>
          <p:nvPr>
            <p:ph type="title"/>
          </p:nvPr>
        </p:nvSpPr>
        <p:spPr>
          <a:xfrm>
            <a:off x="225011" y="2196946"/>
            <a:ext cx="3030023" cy="2304288"/>
          </a:xfrm>
        </p:spPr>
        <p:txBody>
          <a:bodyPr>
            <a:normAutofit fontScale="90000"/>
          </a:bodyPr>
          <a:lstStyle/>
          <a:p>
            <a:r>
              <a:rPr lang="en-US" altLang="en-US" sz="4400" dirty="0">
                <a:solidFill>
                  <a:schemeClr val="bg1"/>
                </a:solidFill>
                <a:ea typeface="ＭＳ Ｐゴシック" panose="020B0600070205080204" pitchFamily="34" charset="-128"/>
                <a:cs typeface="Calibri" panose="020F0502020204030204" pitchFamily="34" charset="0"/>
              </a:rPr>
              <a:t>Signs of a Welcoming School Climate</a:t>
            </a:r>
          </a:p>
        </p:txBody>
      </p:sp>
      <p:graphicFrame>
        <p:nvGraphicFramePr>
          <p:cNvPr id="9" name="Diagram 8" descr="Directional signs are visible inside and outside of school and written in easy to understand terms.&#10;Standards of welcoming behavior have been taught and apply to ALL school staff.&#10;Staff members are approachable and initiate assistance and guidance.&#10;A specific area is available for families to meet and obtain resources.">
            <a:extLst>
              <a:ext uri="{FF2B5EF4-FFF2-40B4-BE49-F238E27FC236}">
                <a16:creationId xmlns:a16="http://schemas.microsoft.com/office/drawing/2014/main" id="{FF0EB0DB-6822-466F-9683-EBF735C20BF6}"/>
              </a:ext>
            </a:extLst>
          </p:cNvPr>
          <p:cNvGraphicFramePr/>
          <p:nvPr>
            <p:extLst>
              <p:ext uri="{D42A27DB-BD31-4B8C-83A1-F6EECF244321}">
                <p14:modId xmlns:p14="http://schemas.microsoft.com/office/powerpoint/2010/main" val="2626018783"/>
              </p:ext>
            </p:extLst>
          </p:nvPr>
        </p:nvGraphicFramePr>
        <p:xfrm>
          <a:off x="3694176" y="1034473"/>
          <a:ext cx="7772400" cy="4790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6DA1EF2-49DD-49D9-A3B2-913C8943D9F5}"/>
              </a:ext>
            </a:extLst>
          </p:cNvPr>
          <p:cNvSpPr>
            <a:spLocks noGrp="1"/>
          </p:cNvSpPr>
          <p:nvPr>
            <p:ph type="title"/>
          </p:nvPr>
        </p:nvSpPr>
        <p:spPr>
          <a:xfrm>
            <a:off x="259449" y="1156495"/>
            <a:ext cx="2947482" cy="4601183"/>
          </a:xfrm>
        </p:spPr>
        <p:txBody>
          <a:bodyPr/>
          <a:lstStyle/>
          <a:p>
            <a:r>
              <a:rPr lang="en-US" dirty="0">
                <a:solidFill>
                  <a:schemeClr val="accent2"/>
                </a:solidFill>
              </a:rPr>
              <a:t>Connecting with Families</a:t>
            </a:r>
          </a:p>
        </p:txBody>
      </p:sp>
      <p:sp>
        <p:nvSpPr>
          <p:cNvPr id="13" name="Title 2">
            <a:extLst>
              <a:ext uri="{FF2B5EF4-FFF2-40B4-BE49-F238E27FC236}">
                <a16:creationId xmlns:a16="http://schemas.microsoft.com/office/drawing/2014/main" id="{00469BB6-E8E0-4C2B-8F18-E451A54F0E42}"/>
              </a:ext>
            </a:extLst>
          </p:cNvPr>
          <p:cNvSpPr txBox="1">
            <a:spLocks/>
          </p:cNvSpPr>
          <p:nvPr/>
        </p:nvSpPr>
        <p:spPr>
          <a:xfrm>
            <a:off x="259454" y="862149"/>
            <a:ext cx="2947482" cy="5098003"/>
          </a:xfrm>
          <a:prstGeom prst="rect">
            <a:avLst/>
          </a:prstGeom>
          <a:ln>
            <a:solidFill>
              <a:srgbClr val="BAE8E8"/>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2200" b="1" i="0" u="none" strike="noStrike" kern="1200" cap="none" spc="-60" normalizeH="0" baseline="0" noProof="0" dirty="0">
                <a:ln>
                  <a:noFill/>
                </a:ln>
                <a:solidFill>
                  <a:srgbClr val="FFFFFF"/>
                </a:solidFill>
                <a:effectLst/>
                <a:uLnTx/>
                <a:uFillTx/>
                <a:latin typeface="+mn-lt"/>
                <a:ea typeface="+mj-ea"/>
                <a:cs typeface="Calibri" panose="020F0502020204030204" pitchFamily="34" charset="0"/>
              </a:rPr>
            </a:br>
            <a:br>
              <a:rPr kumimoji="0" lang="en-US" sz="2200" b="1" i="0" u="none" strike="noStrike" kern="1200" cap="none" spc="-60" normalizeH="0" baseline="0" noProof="0" dirty="0">
                <a:ln>
                  <a:noFill/>
                </a:ln>
                <a:solidFill>
                  <a:srgbClr val="FFFFFF"/>
                </a:solidFill>
                <a:effectLst/>
                <a:uLnTx/>
                <a:uFillTx/>
                <a:latin typeface="+mn-lt"/>
                <a:ea typeface="+mj-ea"/>
                <a:cs typeface="Calibri" panose="020F0502020204030204" pitchFamily="34" charset="0"/>
              </a:rPr>
            </a:br>
            <a:br>
              <a:rPr kumimoji="0" lang="en-US" sz="2200" b="1" i="0" u="none" strike="noStrike" kern="1200" cap="none" spc="-60" normalizeH="0" baseline="0" noProof="0" dirty="0">
                <a:ln>
                  <a:noFill/>
                </a:ln>
                <a:solidFill>
                  <a:srgbClr val="FFFFFF"/>
                </a:solidFill>
                <a:effectLst/>
                <a:uLnTx/>
                <a:uFillTx/>
                <a:latin typeface="+mn-lt"/>
                <a:ea typeface="+mj-ea"/>
                <a:cs typeface="Calibri" panose="020F0502020204030204" pitchFamily="34" charset="0"/>
              </a:rPr>
            </a:br>
            <a:br>
              <a:rPr kumimoji="0" lang="en-US" sz="2200" b="1" i="0" u="none" strike="noStrike" kern="1200" cap="none" spc="-60" normalizeH="0" baseline="0" noProof="0" dirty="0">
                <a:ln>
                  <a:noFill/>
                </a:ln>
                <a:solidFill>
                  <a:srgbClr val="FFFFFF"/>
                </a:solidFill>
                <a:effectLst/>
                <a:uLnTx/>
                <a:uFillTx/>
                <a:latin typeface="+mn-lt"/>
                <a:ea typeface="+mj-ea"/>
                <a:cs typeface="Calibri" panose="020F0502020204030204" pitchFamily="34" charset="0"/>
              </a:rPr>
            </a:br>
            <a:r>
              <a:rPr kumimoji="0" lang="en-US" sz="2800" b="1" i="0" u="none" strike="noStrike" kern="1200" cap="none" spc="-60" normalizeH="0" baseline="0" noProof="0" dirty="0">
                <a:ln>
                  <a:noFill/>
                </a:ln>
                <a:solidFill>
                  <a:srgbClr val="007A3E">
                    <a:lumMod val="20000"/>
                    <a:lumOff val="80000"/>
                  </a:srgbClr>
                </a:solidFill>
                <a:effectLst/>
                <a:uLnTx/>
                <a:uFillTx/>
                <a:ea typeface="+mj-ea"/>
                <a:cs typeface="Calibri" panose="020F0502020204030204" pitchFamily="34" charset="0"/>
              </a:rPr>
              <a:t>Welcome Phone Call</a:t>
            </a:r>
            <a:br>
              <a:rPr kumimoji="0" lang="en-US" sz="2800" b="1" i="0" u="none" strike="noStrike" kern="1200" cap="none" spc="-60" normalizeH="0" baseline="0" noProof="0" dirty="0">
                <a:ln>
                  <a:noFill/>
                </a:ln>
                <a:solidFill>
                  <a:srgbClr val="007A3E">
                    <a:lumMod val="20000"/>
                    <a:lumOff val="80000"/>
                  </a:srgbClr>
                </a:solidFill>
                <a:effectLst/>
                <a:uLnTx/>
                <a:uFillTx/>
                <a:ea typeface="+mj-ea"/>
                <a:cs typeface="Calibri" panose="020F0502020204030204" pitchFamily="34" charset="0"/>
              </a:rPr>
            </a:br>
            <a:br>
              <a:rPr kumimoji="0" lang="en-US" sz="2800" b="0" i="0" u="none" strike="noStrike" kern="1200" cap="none" spc="-60" normalizeH="0" baseline="0" noProof="0" dirty="0">
                <a:ln>
                  <a:noFill/>
                </a:ln>
                <a:solidFill>
                  <a:srgbClr val="FFFFFF"/>
                </a:solidFill>
                <a:effectLst/>
                <a:uLnTx/>
                <a:uFillTx/>
                <a:ea typeface="+mj-ea"/>
                <a:cs typeface="Calibri" panose="020F0502020204030204" pitchFamily="34" charset="0"/>
              </a:rPr>
            </a:br>
            <a:r>
              <a:rPr kumimoji="0" lang="en-US" sz="2200" b="1" i="0" u="none" strike="noStrike" kern="1200" cap="none" spc="-60" normalizeH="0" baseline="0" noProof="0" dirty="0">
                <a:ln>
                  <a:noFill/>
                </a:ln>
                <a:solidFill>
                  <a:srgbClr val="007A3E">
                    <a:lumMod val="20000"/>
                    <a:lumOff val="80000"/>
                  </a:srgbClr>
                </a:solidFill>
                <a:effectLst/>
                <a:uLnTx/>
                <a:uFillTx/>
                <a:latin typeface="+mn-lt"/>
                <a:ea typeface="+mj-ea"/>
                <a:cs typeface="Calibri" panose="020F0502020204030204" pitchFamily="34" charset="0"/>
              </a:rPr>
              <a:t>Why</a:t>
            </a:r>
            <a:r>
              <a:rPr kumimoji="0" lang="en-US" sz="2200" b="0" i="0" u="none" strike="noStrike" kern="1200" cap="none" spc="-60" normalizeH="0" baseline="0" noProof="0" dirty="0">
                <a:ln>
                  <a:noFill/>
                </a:ln>
                <a:solidFill>
                  <a:srgbClr val="007A3E">
                    <a:lumMod val="20000"/>
                    <a:lumOff val="80000"/>
                  </a:srgbClr>
                </a:solidFill>
                <a:effectLst/>
                <a:uLnTx/>
                <a:uFillTx/>
                <a:latin typeface="+mn-lt"/>
                <a:ea typeface="+mj-ea"/>
                <a:cs typeface="Calibri" panose="020F0502020204030204" pitchFamily="34" charset="0"/>
              </a:rPr>
              <a:t>: </a:t>
            </a:r>
            <a:r>
              <a:rPr kumimoji="0" lang="en-US" sz="2200" b="0" i="0" u="none" strike="noStrike" kern="1200" cap="none" spc="-60" normalizeH="0" baseline="0" noProof="0" dirty="0">
                <a:ln>
                  <a:noFill/>
                </a:ln>
                <a:solidFill>
                  <a:srgbClr val="FFFFFF"/>
                </a:solidFill>
                <a:effectLst/>
                <a:uLnTx/>
                <a:uFillTx/>
                <a:latin typeface="+mn-lt"/>
                <a:ea typeface="+mj-ea"/>
                <a:cs typeface="Calibri" panose="020F0502020204030204" pitchFamily="34" charset="0"/>
              </a:rPr>
              <a:t>Sets a positive tone for communication</a:t>
            </a:r>
            <a:br>
              <a:rPr kumimoji="0" lang="en-US" sz="2200" b="0" i="0" u="none" strike="noStrike" kern="1200" cap="none" spc="-60" normalizeH="0" baseline="0" noProof="0" dirty="0">
                <a:ln>
                  <a:noFill/>
                </a:ln>
                <a:solidFill>
                  <a:srgbClr val="FFFFFF"/>
                </a:solidFill>
                <a:effectLst/>
                <a:uLnTx/>
                <a:uFillTx/>
                <a:latin typeface="+mn-lt"/>
                <a:ea typeface="+mj-ea"/>
                <a:cs typeface="Calibri" panose="020F0502020204030204" pitchFamily="34" charset="0"/>
              </a:rPr>
            </a:br>
            <a:br>
              <a:rPr kumimoji="0" lang="en-US" sz="2200" b="0" i="0" u="none" strike="noStrike" kern="1200" cap="none" spc="-60" normalizeH="0" baseline="0" noProof="0" dirty="0">
                <a:ln>
                  <a:noFill/>
                </a:ln>
                <a:solidFill>
                  <a:srgbClr val="FFFFFF"/>
                </a:solidFill>
                <a:effectLst/>
                <a:uLnTx/>
                <a:uFillTx/>
                <a:latin typeface="+mn-lt"/>
                <a:ea typeface="+mj-ea"/>
                <a:cs typeface="Calibri" panose="020F0502020204030204" pitchFamily="34" charset="0"/>
              </a:rPr>
            </a:br>
            <a:r>
              <a:rPr kumimoji="0" lang="en-US" sz="2200" b="1" i="0" u="none" strike="noStrike" kern="1200" cap="none" spc="-60" normalizeH="0" baseline="0" noProof="0" dirty="0">
                <a:ln>
                  <a:noFill/>
                </a:ln>
                <a:solidFill>
                  <a:srgbClr val="007A3E">
                    <a:lumMod val="20000"/>
                    <a:lumOff val="80000"/>
                  </a:srgbClr>
                </a:solidFill>
                <a:effectLst/>
                <a:uLnTx/>
                <a:uFillTx/>
                <a:latin typeface="+mn-lt"/>
                <a:ea typeface="+mj-ea"/>
                <a:cs typeface="Calibri" panose="020F0502020204030204" pitchFamily="34" charset="0"/>
              </a:rPr>
              <a:t>How</a:t>
            </a:r>
            <a:r>
              <a:rPr kumimoji="0" lang="en-US" sz="2200" b="0" i="0" u="none" strike="noStrike" kern="1200" cap="none" spc="-60" normalizeH="0" baseline="0" noProof="0" dirty="0">
                <a:ln>
                  <a:noFill/>
                </a:ln>
                <a:solidFill>
                  <a:srgbClr val="007A3E">
                    <a:lumMod val="20000"/>
                    <a:lumOff val="80000"/>
                  </a:srgbClr>
                </a:solidFill>
                <a:effectLst/>
                <a:uLnTx/>
                <a:uFillTx/>
                <a:latin typeface="+mn-lt"/>
                <a:ea typeface="+mj-ea"/>
                <a:cs typeface="Calibri" panose="020F0502020204030204" pitchFamily="34" charset="0"/>
              </a:rPr>
              <a:t>: </a:t>
            </a:r>
            <a:r>
              <a:rPr kumimoji="0" lang="en-US" sz="2200" b="0" i="0" u="none" strike="noStrike" kern="1200" cap="none" spc="-60" normalizeH="0" baseline="0" noProof="0" dirty="0">
                <a:ln>
                  <a:noFill/>
                </a:ln>
                <a:solidFill>
                  <a:srgbClr val="FFFFFF"/>
                </a:solidFill>
                <a:effectLst/>
                <a:uLnTx/>
                <a:uFillTx/>
                <a:latin typeface="+mn-lt"/>
                <a:ea typeface="+mj-ea"/>
                <a:cs typeface="Calibri" panose="020F0502020204030204" pitchFamily="34" charset="0"/>
              </a:rPr>
              <a:t>Call families</a:t>
            </a:r>
            <a:br>
              <a:rPr kumimoji="0" lang="en-US" sz="2200" b="0" i="0" u="none" strike="noStrike" kern="1200" cap="none" spc="-60" normalizeH="0" baseline="0" noProof="0" dirty="0">
                <a:ln>
                  <a:noFill/>
                </a:ln>
                <a:solidFill>
                  <a:srgbClr val="FFFFFF"/>
                </a:solidFill>
                <a:effectLst/>
                <a:uLnTx/>
                <a:uFillTx/>
                <a:latin typeface="+mn-lt"/>
                <a:ea typeface="+mj-ea"/>
                <a:cs typeface="Calibri" panose="020F0502020204030204" pitchFamily="34" charset="0"/>
              </a:rPr>
            </a:br>
            <a:r>
              <a:rPr kumimoji="0" lang="en-US" sz="2200" b="0" i="0" u="none" strike="noStrike" kern="1200" cap="none" spc="-60" normalizeH="0" baseline="0" noProof="0" dirty="0">
                <a:ln>
                  <a:noFill/>
                </a:ln>
                <a:solidFill>
                  <a:srgbClr val="FFFFFF"/>
                </a:solidFill>
                <a:effectLst/>
                <a:uLnTx/>
                <a:uFillTx/>
                <a:latin typeface="+mn-lt"/>
                <a:ea typeface="+mj-ea"/>
                <a:cs typeface="Calibri" panose="020F0502020204030204" pitchFamily="34" charset="0"/>
              </a:rPr>
              <a:t>before school starts or within the first few weeks; welcome them; establish a relationship; provide</a:t>
            </a:r>
            <a:br>
              <a:rPr kumimoji="0" lang="en-US" sz="2200" b="0" i="0" u="none" strike="noStrike" kern="1200" cap="none" spc="-60" normalizeH="0" baseline="0" noProof="0" dirty="0">
                <a:ln>
                  <a:noFill/>
                </a:ln>
                <a:solidFill>
                  <a:srgbClr val="FFFFFF"/>
                </a:solidFill>
                <a:effectLst/>
                <a:uLnTx/>
                <a:uFillTx/>
                <a:latin typeface="+mn-lt"/>
                <a:ea typeface="+mj-ea"/>
                <a:cs typeface="Calibri" panose="020F0502020204030204" pitchFamily="34" charset="0"/>
              </a:rPr>
            </a:br>
            <a:r>
              <a:rPr kumimoji="0" lang="en-US" sz="2200" b="0" i="0" u="none" strike="noStrike" kern="1200" cap="none" spc="-60" normalizeH="0" baseline="0" noProof="0" dirty="0">
                <a:ln>
                  <a:noFill/>
                </a:ln>
                <a:solidFill>
                  <a:srgbClr val="FFFFFF"/>
                </a:solidFill>
                <a:effectLst/>
                <a:uLnTx/>
                <a:uFillTx/>
                <a:latin typeface="+mn-lt"/>
                <a:ea typeface="+mj-ea"/>
                <a:cs typeface="Calibri" panose="020F0502020204030204" pitchFamily="34" charset="0"/>
              </a:rPr>
              <a:t>a small amount of information</a:t>
            </a:r>
            <a:br>
              <a:rPr kumimoji="0" lang="en-US" sz="2200" b="0" i="0" u="none" strike="noStrike" kern="1200" cap="none" spc="-60" normalizeH="0" baseline="0" noProof="0" dirty="0">
                <a:ln>
                  <a:noFill/>
                </a:ln>
                <a:solidFill>
                  <a:srgbClr val="FFFFFF"/>
                </a:solidFill>
                <a:effectLst/>
                <a:uLnTx/>
                <a:uFillTx/>
                <a:latin typeface="+mn-lt"/>
                <a:ea typeface="+mj-ea"/>
                <a:cs typeface="Calibri" panose="020F0502020204030204" pitchFamily="34" charset="0"/>
              </a:rPr>
            </a:br>
            <a:br>
              <a:rPr kumimoji="0" lang="en-US" sz="2200" b="0" i="0" u="none" strike="noStrike" kern="1200" cap="none" spc="-60" normalizeH="0" baseline="0" noProof="0" dirty="0">
                <a:ln>
                  <a:noFill/>
                </a:ln>
                <a:solidFill>
                  <a:srgbClr val="FFFFFF"/>
                </a:solidFill>
                <a:effectLst/>
                <a:uLnTx/>
                <a:uFillTx/>
                <a:latin typeface="+mn-lt"/>
                <a:ea typeface="+mj-ea"/>
                <a:cs typeface="Calibri" panose="020F0502020204030204" pitchFamily="34" charset="0"/>
              </a:rPr>
            </a:br>
            <a:br>
              <a:rPr kumimoji="0" lang="en-US" sz="2200" b="0" i="0" u="none" strike="noStrike" kern="1200" cap="none" spc="-60" normalizeH="0" baseline="0" noProof="0" dirty="0">
                <a:ln>
                  <a:noFill/>
                </a:ln>
                <a:solidFill>
                  <a:srgbClr val="FFFFFF"/>
                </a:solidFill>
                <a:effectLst/>
                <a:uLnTx/>
                <a:uFillTx/>
                <a:latin typeface="+mn-lt"/>
                <a:ea typeface="+mj-ea"/>
                <a:cs typeface="+mj-cs"/>
              </a:rPr>
            </a:br>
            <a:br>
              <a:rPr kumimoji="0" lang="en-US" sz="2200" b="0" i="0" u="none" strike="noStrike" kern="1200" cap="none" spc="-60" normalizeH="0" baseline="0" noProof="0" dirty="0">
                <a:ln>
                  <a:noFill/>
                </a:ln>
                <a:solidFill>
                  <a:srgbClr val="FFFFFF"/>
                </a:solidFill>
                <a:effectLst/>
                <a:uLnTx/>
                <a:uFillTx/>
                <a:latin typeface="+mn-lt"/>
                <a:ea typeface="+mj-ea"/>
                <a:cs typeface="+mj-cs"/>
              </a:rPr>
            </a:br>
            <a:endParaRPr kumimoji="0" lang="en-US" sz="2200" b="0" i="0" u="none" strike="noStrike" kern="1200" cap="none" spc="-60" normalizeH="0" baseline="0" noProof="0" dirty="0">
              <a:ln>
                <a:noFill/>
              </a:ln>
              <a:solidFill>
                <a:srgbClr val="FFFFFF"/>
              </a:solidFill>
              <a:effectLst/>
              <a:uLnTx/>
              <a:uFillTx/>
              <a:latin typeface="+mn-lt"/>
              <a:ea typeface="+mj-ea"/>
              <a:cs typeface="+mj-cs"/>
            </a:endParaRPr>
          </a:p>
        </p:txBody>
      </p:sp>
      <p:sp>
        <p:nvSpPr>
          <p:cNvPr id="4" name="Content Placeholder 3">
            <a:extLst>
              <a:ext uri="{FF2B5EF4-FFF2-40B4-BE49-F238E27FC236}">
                <a16:creationId xmlns:a16="http://schemas.microsoft.com/office/drawing/2014/main" id="{0C3F192B-D906-47D6-AB57-EB674FC6148D}"/>
              </a:ext>
            </a:extLst>
          </p:cNvPr>
          <p:cNvSpPr>
            <a:spLocks noGrp="1"/>
          </p:cNvSpPr>
          <p:nvPr>
            <p:ph sz="half" idx="1"/>
          </p:nvPr>
        </p:nvSpPr>
        <p:spPr>
          <a:solidFill>
            <a:schemeClr val="accent2">
              <a:lumMod val="75000"/>
            </a:schemeClr>
          </a:solidFill>
          <a:ln>
            <a:solidFill>
              <a:srgbClr val="BAE8E8"/>
            </a:solidFill>
          </a:ln>
        </p:spPr>
        <p:txBody>
          <a:bodyPr>
            <a:normAutofit/>
          </a:bodyPr>
          <a:lstStyle/>
          <a:p>
            <a:pPr marL="0" indent="0">
              <a:buNone/>
            </a:pPr>
            <a:endParaRPr lang="en-US" sz="3200" b="1" dirty="0">
              <a:solidFill>
                <a:schemeClr val="accent3">
                  <a:lumMod val="20000"/>
                  <a:lumOff val="80000"/>
                </a:schemeClr>
              </a:solidFill>
              <a:cs typeface="Calibri" panose="020F0502020204030204" pitchFamily="34" charset="0"/>
            </a:endParaRPr>
          </a:p>
          <a:p>
            <a:pPr marL="0" indent="0" algn="ctr">
              <a:buNone/>
            </a:pPr>
            <a:r>
              <a:rPr lang="en-US" sz="2800" b="1" dirty="0">
                <a:solidFill>
                  <a:schemeClr val="accent3">
                    <a:lumMod val="20000"/>
                    <a:lumOff val="80000"/>
                  </a:schemeClr>
                </a:solidFill>
                <a:cs typeface="Calibri" panose="020F0502020204030204" pitchFamily="34" charset="0"/>
              </a:rPr>
              <a:t>Home Visit</a:t>
            </a:r>
          </a:p>
          <a:p>
            <a:pPr marL="0" indent="0">
              <a:buNone/>
            </a:pPr>
            <a:endParaRPr lang="en-US" sz="500" b="1" dirty="0">
              <a:solidFill>
                <a:schemeClr val="accent3">
                  <a:lumMod val="20000"/>
                  <a:lumOff val="80000"/>
                </a:schemeClr>
              </a:solidFill>
              <a:cs typeface="Calibri" panose="020F0502020204030204" pitchFamily="34" charset="0"/>
            </a:endParaRPr>
          </a:p>
          <a:p>
            <a:pPr marL="0" lvl="0" indent="0">
              <a:buNone/>
            </a:pPr>
            <a:endParaRPr lang="en-US" sz="300" b="1" dirty="0">
              <a:solidFill>
                <a:schemeClr val="accent3">
                  <a:lumMod val="20000"/>
                  <a:lumOff val="80000"/>
                </a:schemeClr>
              </a:solidFill>
              <a:cs typeface="Calibri" panose="020F0502020204030204" pitchFamily="34" charset="0"/>
            </a:endParaRPr>
          </a:p>
          <a:p>
            <a:pPr marL="0" lvl="0" indent="0">
              <a:buNone/>
            </a:pPr>
            <a:r>
              <a:rPr lang="en-US" sz="2400" b="1" dirty="0">
                <a:solidFill>
                  <a:schemeClr val="accent3">
                    <a:lumMod val="20000"/>
                    <a:lumOff val="80000"/>
                  </a:schemeClr>
                </a:solidFill>
                <a:cs typeface="Calibri" panose="020F0502020204030204" pitchFamily="34" charset="0"/>
              </a:rPr>
              <a:t>Why</a:t>
            </a:r>
            <a:r>
              <a:rPr lang="en-US" sz="2400" dirty="0">
                <a:solidFill>
                  <a:schemeClr val="accent3">
                    <a:lumMod val="20000"/>
                    <a:lumOff val="80000"/>
                  </a:schemeClr>
                </a:solidFill>
                <a:cs typeface="Calibri" panose="020F0502020204030204" pitchFamily="34" charset="0"/>
              </a:rPr>
              <a:t>: </a:t>
            </a:r>
            <a:r>
              <a:rPr lang="en-US" sz="2200" dirty="0">
                <a:cs typeface="Calibri" panose="020F0502020204030204" pitchFamily="34" charset="0"/>
              </a:rPr>
              <a:t>Shows that schools are invested in building home-school relationships</a:t>
            </a:r>
          </a:p>
          <a:p>
            <a:pPr marL="0" lvl="0" indent="0">
              <a:buNone/>
            </a:pPr>
            <a:endParaRPr lang="en-US" sz="2200" dirty="0">
              <a:cs typeface="Calibri" panose="020F0502020204030204" pitchFamily="34" charset="0"/>
            </a:endParaRPr>
          </a:p>
          <a:p>
            <a:pPr marL="0" lvl="0" indent="0">
              <a:buNone/>
            </a:pPr>
            <a:r>
              <a:rPr lang="en-US" sz="2200" b="1" dirty="0">
                <a:solidFill>
                  <a:schemeClr val="accent3">
                    <a:lumMod val="20000"/>
                    <a:lumOff val="80000"/>
                  </a:schemeClr>
                </a:solidFill>
                <a:cs typeface="Calibri" panose="020F0502020204030204" pitchFamily="34" charset="0"/>
              </a:rPr>
              <a:t>How</a:t>
            </a:r>
            <a:r>
              <a:rPr lang="en-US" sz="2200" dirty="0">
                <a:solidFill>
                  <a:schemeClr val="accent3">
                    <a:lumMod val="20000"/>
                    <a:lumOff val="80000"/>
                  </a:schemeClr>
                </a:solidFill>
                <a:cs typeface="Calibri" panose="020F0502020204030204" pitchFamily="34" charset="0"/>
              </a:rPr>
              <a:t>: </a:t>
            </a:r>
            <a:r>
              <a:rPr lang="en-US" sz="2200" dirty="0">
                <a:cs typeface="Calibri" panose="020F0502020204030204" pitchFamily="34" charset="0"/>
              </a:rPr>
              <a:t>Plan home visits that are voluntary, pre-planned, focused on relationship building</a:t>
            </a:r>
          </a:p>
          <a:p>
            <a:pPr marL="0" indent="0">
              <a:buNone/>
            </a:pPr>
            <a:endParaRPr lang="en-US" sz="28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9CE4872D-FF7C-42FC-8F57-13271D1E3301}"/>
              </a:ext>
            </a:extLst>
          </p:cNvPr>
          <p:cNvSpPr>
            <a:spLocks noGrp="1"/>
          </p:cNvSpPr>
          <p:nvPr>
            <p:ph sz="half" idx="2"/>
          </p:nvPr>
        </p:nvSpPr>
        <p:spPr>
          <a:solidFill>
            <a:srgbClr val="007681"/>
          </a:solidFill>
          <a:ln>
            <a:solidFill>
              <a:srgbClr val="BAE8E8"/>
            </a:solidFill>
          </a:ln>
        </p:spPr>
        <p:txBody>
          <a:bodyPr>
            <a:normAutofit/>
          </a:bodyPr>
          <a:lstStyle/>
          <a:p>
            <a:pPr marL="0" indent="0">
              <a:buNone/>
            </a:pPr>
            <a:endParaRPr lang="en-US" sz="100" b="1" dirty="0">
              <a:solidFill>
                <a:schemeClr val="accent3">
                  <a:lumMod val="20000"/>
                  <a:lumOff val="80000"/>
                </a:schemeClr>
              </a:solidFill>
              <a:cs typeface="Calibri" panose="020F0502020204030204" pitchFamily="34" charset="0"/>
            </a:endParaRPr>
          </a:p>
          <a:p>
            <a:pPr marL="0" indent="0">
              <a:buNone/>
            </a:pPr>
            <a:r>
              <a:rPr lang="en-US" sz="2800" b="1" dirty="0">
                <a:solidFill>
                  <a:schemeClr val="accent3">
                    <a:lumMod val="20000"/>
                    <a:lumOff val="80000"/>
                  </a:schemeClr>
                </a:solidFill>
                <a:cs typeface="Calibri" panose="020F0502020204030204" pitchFamily="34" charset="0"/>
              </a:rPr>
              <a:t>Back-to-School Night</a:t>
            </a:r>
          </a:p>
          <a:p>
            <a:pPr marL="0" lvl="0" indent="0">
              <a:buNone/>
            </a:pPr>
            <a:endParaRPr lang="en-US" sz="1200" b="1" dirty="0">
              <a:solidFill>
                <a:schemeClr val="accent3">
                  <a:lumMod val="20000"/>
                  <a:lumOff val="80000"/>
                </a:schemeClr>
              </a:solidFill>
              <a:cs typeface="Calibri" panose="020F0502020204030204" pitchFamily="34" charset="0"/>
            </a:endParaRPr>
          </a:p>
          <a:p>
            <a:pPr marL="0" lvl="0" indent="0">
              <a:buNone/>
            </a:pPr>
            <a:r>
              <a:rPr lang="en-US" sz="2400" b="1" dirty="0">
                <a:solidFill>
                  <a:schemeClr val="accent3">
                    <a:lumMod val="20000"/>
                    <a:lumOff val="80000"/>
                  </a:schemeClr>
                </a:solidFill>
                <a:cs typeface="Calibri" panose="020F0502020204030204" pitchFamily="34" charset="0"/>
              </a:rPr>
              <a:t>Why</a:t>
            </a:r>
            <a:r>
              <a:rPr lang="en-US" sz="2400" dirty="0">
                <a:solidFill>
                  <a:schemeClr val="accent3">
                    <a:lumMod val="20000"/>
                    <a:lumOff val="80000"/>
                  </a:schemeClr>
                </a:solidFill>
                <a:cs typeface="Calibri" panose="020F0502020204030204" pitchFamily="34" charset="0"/>
              </a:rPr>
              <a:t>: </a:t>
            </a:r>
            <a:r>
              <a:rPr lang="en-US" sz="2000" dirty="0">
                <a:cs typeface="Calibri" panose="020F0502020204030204" pitchFamily="34" charset="0"/>
              </a:rPr>
              <a:t>Allows families a glimpse into the classroom</a:t>
            </a:r>
          </a:p>
          <a:p>
            <a:pPr marL="0" lvl="0" indent="0">
              <a:buNone/>
            </a:pPr>
            <a:endParaRPr lang="en-US" sz="1600" dirty="0">
              <a:cs typeface="Calibri" panose="020F0502020204030204" pitchFamily="34" charset="0"/>
            </a:endParaRPr>
          </a:p>
          <a:p>
            <a:pPr marL="0" lvl="0" indent="0">
              <a:buNone/>
            </a:pPr>
            <a:r>
              <a:rPr lang="en-US" sz="2400" b="1" dirty="0">
                <a:solidFill>
                  <a:schemeClr val="accent3">
                    <a:lumMod val="20000"/>
                    <a:lumOff val="80000"/>
                  </a:schemeClr>
                </a:solidFill>
                <a:cs typeface="Calibri" panose="020F0502020204030204" pitchFamily="34" charset="0"/>
              </a:rPr>
              <a:t>How</a:t>
            </a:r>
            <a:r>
              <a:rPr lang="en-US" sz="2400" dirty="0">
                <a:solidFill>
                  <a:schemeClr val="accent3">
                    <a:lumMod val="20000"/>
                    <a:lumOff val="80000"/>
                  </a:schemeClr>
                </a:solidFill>
                <a:cs typeface="Calibri" panose="020F0502020204030204" pitchFamily="34" charset="0"/>
              </a:rPr>
              <a:t>: </a:t>
            </a:r>
            <a:r>
              <a:rPr lang="en-US" sz="2000" dirty="0">
                <a:cs typeface="Calibri" panose="020F0502020204030204" pitchFamily="34" charset="0"/>
              </a:rPr>
              <a:t>Build connections; provide families with time to network with other families and express their views about the classroom environment</a:t>
            </a:r>
          </a:p>
          <a:p>
            <a:pPr marL="0" indent="0">
              <a:buNone/>
            </a:pPr>
            <a:endParaRPr lang="en-US" b="1" dirty="0">
              <a:solidFill>
                <a:schemeClr val="accent3">
                  <a:lumMod val="20000"/>
                  <a:lumOff val="80000"/>
                </a:schemeClr>
              </a:solidFill>
              <a:cs typeface="Calibri" panose="020F0502020204030204" pitchFamily="34" charset="0"/>
            </a:endParaRPr>
          </a:p>
        </p:txBody>
      </p:sp>
      <p:sp>
        <p:nvSpPr>
          <p:cNvPr id="6" name="TextBox 5">
            <a:extLst>
              <a:ext uri="{FF2B5EF4-FFF2-40B4-BE49-F238E27FC236}">
                <a16:creationId xmlns:a16="http://schemas.microsoft.com/office/drawing/2014/main" id="{2C984C6C-1675-4F8F-BA28-0F30559630F7}"/>
              </a:ext>
            </a:extLst>
          </p:cNvPr>
          <p:cNvSpPr txBox="1"/>
          <p:nvPr/>
        </p:nvSpPr>
        <p:spPr>
          <a:xfrm>
            <a:off x="8728586" y="6171144"/>
            <a:ext cx="2920468" cy="430887"/>
          </a:xfrm>
          <a:prstGeom prst="rect">
            <a:avLst/>
          </a:prstGeom>
          <a:noFill/>
        </p:spPr>
        <p:txBody>
          <a:bodyPr wrap="square" rtlCol="0">
            <a:spAutoFit/>
          </a:bodyPr>
          <a:lstStyle/>
          <a:p>
            <a:r>
              <a:rPr lang="en-US" sz="1100" dirty="0"/>
              <a:t>Adapted from Mapp, Carver, &amp; Lander, 2017</a:t>
            </a:r>
          </a:p>
        </p:txBody>
      </p:sp>
      <p:sp>
        <p:nvSpPr>
          <p:cNvPr id="8" name="TextBox 7">
            <a:extLst>
              <a:ext uri="{FF2B5EF4-FFF2-40B4-BE49-F238E27FC236}">
                <a16:creationId xmlns:a16="http://schemas.microsoft.com/office/drawing/2014/main" id="{8A710A0F-395D-487B-B28C-628A21DAD7F5}"/>
              </a:ext>
              <a:ext uri="{C183D7F6-B498-43B3-948B-1728B52AA6E4}">
                <adec:decorative xmlns:adec="http://schemas.microsoft.com/office/drawing/2017/decorative" val="1"/>
              </a:ext>
            </a:extLst>
          </p:cNvPr>
          <p:cNvSpPr txBox="1"/>
          <p:nvPr/>
        </p:nvSpPr>
        <p:spPr>
          <a:xfrm>
            <a:off x="2728214" y="42523"/>
            <a:ext cx="6589696" cy="707886"/>
          </a:xfrm>
          <a:prstGeom prst="rect">
            <a:avLst/>
          </a:prstGeom>
          <a:noFill/>
        </p:spPr>
        <p:txBody>
          <a:bodyPr wrap="square" rtlCol="0">
            <a:spAutoFit/>
          </a:bodyPr>
          <a:lstStyle/>
          <a:p>
            <a:r>
              <a:rPr lang="en-US" sz="4000" b="1" dirty="0">
                <a:solidFill>
                  <a:srgbClr val="004976"/>
                </a:solidFill>
              </a:rPr>
              <a:t>Connecting with Families</a:t>
            </a:r>
          </a:p>
        </p:txBody>
      </p:sp>
    </p:spTree>
    <p:extLst>
      <p:ext uri="{BB962C8B-B14F-4D97-AF65-F5344CB8AC3E}">
        <p14:creationId xmlns:p14="http://schemas.microsoft.com/office/powerpoint/2010/main" val="415888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83932C-7CB5-4C57-B248-AFFDC8785D80}"/>
              </a:ext>
            </a:extLst>
          </p:cNvPr>
          <p:cNvSpPr>
            <a:spLocks noGrp="1"/>
          </p:cNvSpPr>
          <p:nvPr>
            <p:ph type="title"/>
          </p:nvPr>
        </p:nvSpPr>
        <p:spPr>
          <a:xfrm>
            <a:off x="252066" y="1113260"/>
            <a:ext cx="2947482" cy="4601183"/>
          </a:xfrm>
        </p:spPr>
        <p:txBody>
          <a:bodyPr>
            <a:normAutofit/>
          </a:bodyPr>
          <a:lstStyle/>
          <a:p>
            <a:pPr>
              <a:defRPr/>
            </a:pPr>
            <a:r>
              <a:rPr lang="en-US" sz="4000">
                <a:cs typeface="Calibri" panose="020F0502020204030204" pitchFamily="34" charset="0"/>
              </a:rPr>
              <a:t>School Culture</a:t>
            </a:r>
            <a:br>
              <a:rPr lang="en-US" sz="4000">
                <a:cs typeface="Calibri" panose="020F0502020204030204" pitchFamily="34" charset="0"/>
              </a:rPr>
            </a:br>
            <a:br>
              <a:rPr lang="en-US" sz="4000" b="1">
                <a:cs typeface="Calibri" panose="020F0502020204030204" pitchFamily="34" charset="0"/>
              </a:rPr>
            </a:br>
            <a:r>
              <a:rPr lang="en-US" sz="3600" i="1">
                <a:solidFill>
                  <a:srgbClr val="BAE8E8"/>
                </a:solidFill>
                <a:cs typeface="Calibri" panose="020F0502020204030204" pitchFamily="34" charset="0"/>
              </a:rPr>
              <a:t>Consider This…</a:t>
            </a:r>
            <a:endParaRPr lang="en-US" sz="5400" kern="0">
              <a:solidFill>
                <a:schemeClr val="accent3">
                  <a:lumMod val="20000"/>
                  <a:lumOff val="80000"/>
                </a:schemeClr>
              </a:solidFill>
              <a:ea typeface="ＭＳ Ｐゴシック" pitchFamily="34" charset="-128"/>
              <a:cs typeface="ＭＳ Ｐゴシック" charset="-128"/>
            </a:endParaRPr>
          </a:p>
        </p:txBody>
      </p:sp>
      <p:sp>
        <p:nvSpPr>
          <p:cNvPr id="5" name="Content Placeholder 4">
            <a:extLst>
              <a:ext uri="{FF2B5EF4-FFF2-40B4-BE49-F238E27FC236}">
                <a16:creationId xmlns:a16="http://schemas.microsoft.com/office/drawing/2014/main" id="{6DD783F8-C6B2-4C62-8BCE-5733EB3D2616}"/>
              </a:ext>
            </a:extLst>
          </p:cNvPr>
          <p:cNvSpPr>
            <a:spLocks noGrp="1"/>
          </p:cNvSpPr>
          <p:nvPr>
            <p:ph idx="1"/>
          </p:nvPr>
        </p:nvSpPr>
        <p:spPr>
          <a:xfrm>
            <a:off x="3788383" y="980388"/>
            <a:ext cx="7693464" cy="5115844"/>
          </a:xfrm>
        </p:spPr>
        <p:txBody>
          <a:bodyPr>
            <a:normAutofit/>
          </a:bodyPr>
          <a:lstStyle/>
          <a:p>
            <a:endParaRPr lang="en-US" sz="3600">
              <a:ea typeface="ＭＳ Ｐゴシック" pitchFamily="34" charset="-128"/>
              <a:cs typeface="Calibri" panose="020F0502020204030204" pitchFamily="34" charset="0"/>
            </a:endParaRPr>
          </a:p>
          <a:p>
            <a:pPr>
              <a:spcBef>
                <a:spcPts val="0"/>
              </a:spcBef>
            </a:pPr>
            <a:r>
              <a:rPr lang="en-US" sz="3600">
                <a:ea typeface="ＭＳ Ｐゴシック" pitchFamily="34" charset="-128"/>
                <a:cs typeface="Calibri" panose="020F0502020204030204" pitchFamily="34" charset="0"/>
              </a:rPr>
              <a:t>Do families see themselves and their cultures reflected in</a:t>
            </a:r>
          </a:p>
          <a:p>
            <a:pPr marL="0" indent="169863">
              <a:spcBef>
                <a:spcPts val="0"/>
              </a:spcBef>
              <a:buNone/>
            </a:pPr>
            <a:r>
              <a:rPr lang="en-US" sz="3600">
                <a:ea typeface="ＭＳ Ｐゴシック" pitchFamily="34" charset="-128"/>
                <a:cs typeface="Calibri" panose="020F0502020204030204" pitchFamily="34" charset="0"/>
              </a:rPr>
              <a:t>your school</a:t>
            </a:r>
            <a:r>
              <a:rPr lang="en-US" sz="3600">
                <a:latin typeface="Arial" panose="020B0604020202020204" pitchFamily="34" charset="0"/>
                <a:ea typeface="ＭＳ Ｐゴシック" pitchFamily="34" charset="-128"/>
                <a:cs typeface="Arial" panose="020B0604020202020204" pitchFamily="34" charset="0"/>
              </a:rPr>
              <a:t>?</a:t>
            </a:r>
          </a:p>
          <a:p>
            <a:pPr marL="0" indent="0">
              <a:buNone/>
            </a:pPr>
            <a:endParaRPr lang="en-US">
              <a:ea typeface="ＭＳ Ｐゴシック" pitchFamily="34" charset="-128"/>
              <a:cs typeface="Calibri" panose="020F0502020204030204" pitchFamily="34" charset="0"/>
            </a:endParaRPr>
          </a:p>
          <a:p>
            <a:pPr>
              <a:lnSpc>
                <a:spcPct val="100000"/>
              </a:lnSpc>
              <a:spcBef>
                <a:spcPts val="0"/>
              </a:spcBef>
            </a:pPr>
            <a:r>
              <a:rPr lang="en-US" sz="3600">
                <a:ea typeface="ＭＳ Ｐゴシック" pitchFamily="34" charset="-128"/>
                <a:cs typeface="Calibri" panose="020F0502020204030204" pitchFamily="34" charset="0"/>
              </a:rPr>
              <a:t>How does the</a:t>
            </a:r>
          </a:p>
          <a:p>
            <a:pPr marL="173038" indent="0">
              <a:lnSpc>
                <a:spcPct val="100000"/>
              </a:lnSpc>
              <a:spcBef>
                <a:spcPts val="0"/>
              </a:spcBef>
              <a:buNone/>
            </a:pPr>
            <a:r>
              <a:rPr lang="en-US" sz="3600">
                <a:ea typeface="ＭＳ Ｐゴシック" pitchFamily="34" charset="-128"/>
                <a:cs typeface="Calibri" panose="020F0502020204030204" pitchFamily="34" charset="0"/>
              </a:rPr>
              <a:t>school display and</a:t>
            </a:r>
          </a:p>
          <a:p>
            <a:pPr marL="173038" indent="0">
              <a:lnSpc>
                <a:spcPct val="100000"/>
              </a:lnSpc>
              <a:spcBef>
                <a:spcPts val="0"/>
              </a:spcBef>
              <a:buNone/>
            </a:pPr>
            <a:r>
              <a:rPr lang="en-US" sz="3600">
                <a:ea typeface="ＭＳ Ｐゴシック" pitchFamily="34" charset="-128"/>
                <a:cs typeface="Calibri" panose="020F0502020204030204" pitchFamily="34" charset="0"/>
              </a:rPr>
              <a:t>showcase what the</a:t>
            </a:r>
          </a:p>
          <a:p>
            <a:pPr marL="173038" indent="0">
              <a:lnSpc>
                <a:spcPct val="100000"/>
              </a:lnSpc>
              <a:spcBef>
                <a:spcPts val="0"/>
              </a:spcBef>
              <a:buNone/>
            </a:pPr>
            <a:r>
              <a:rPr lang="en-US" sz="3600">
                <a:ea typeface="ＭＳ Ｐゴシック" pitchFamily="34" charset="-128"/>
                <a:cs typeface="Calibri" panose="020F0502020204030204" pitchFamily="34" charset="0"/>
              </a:rPr>
              <a:t>school values</a:t>
            </a:r>
            <a:r>
              <a:rPr lang="en-US" sz="3600">
                <a:latin typeface="Arial" panose="020B0604020202020204" pitchFamily="34" charset="0"/>
                <a:ea typeface="ＭＳ Ｐゴシック" pitchFamily="34" charset="-128"/>
                <a:cs typeface="Arial" panose="020B0604020202020204" pitchFamily="34" charset="0"/>
              </a:rPr>
              <a:t>?</a:t>
            </a:r>
          </a:p>
          <a:p>
            <a:endParaRPr lang="en-US" sz="3600"/>
          </a:p>
          <a:p>
            <a:endParaRPr lang="en-US" sz="3600"/>
          </a:p>
        </p:txBody>
      </p:sp>
      <p:grpSp>
        <p:nvGrpSpPr>
          <p:cNvPr id="2" name="Group 1" descr="Picture of a school and family">
            <a:extLst>
              <a:ext uri="{FF2B5EF4-FFF2-40B4-BE49-F238E27FC236}">
                <a16:creationId xmlns:a16="http://schemas.microsoft.com/office/drawing/2014/main" id="{DA34F211-C6A1-4A79-87E2-15441162F3C5}"/>
              </a:ext>
            </a:extLst>
          </p:cNvPr>
          <p:cNvGrpSpPr/>
          <p:nvPr/>
        </p:nvGrpSpPr>
        <p:grpSpPr>
          <a:xfrm>
            <a:off x="8458021" y="2163890"/>
            <a:ext cx="2938985" cy="3554033"/>
            <a:chOff x="8458021" y="1864838"/>
            <a:chExt cx="2938985" cy="3554033"/>
          </a:xfrm>
        </p:grpSpPr>
        <p:pic>
          <p:nvPicPr>
            <p:cNvPr id="6" name="Picture 5" descr="Photo of the outside of a school with a reflection of a family below it.">
              <a:extLst>
                <a:ext uri="{FF2B5EF4-FFF2-40B4-BE49-F238E27FC236}">
                  <a16:creationId xmlns:a16="http://schemas.microsoft.com/office/drawing/2014/main" id="{34EE11F9-F407-4D6C-82F7-516A2A61884A}"/>
                </a:ext>
              </a:extLst>
            </p:cNvPr>
            <p:cNvPicPr>
              <a:picLocks noChangeAspect="1"/>
            </p:cNvPicPr>
            <p:nvPr/>
          </p:nvPicPr>
          <p:blipFill>
            <a:blip r:embed="rId3"/>
            <a:stretch>
              <a:fillRect/>
            </a:stretch>
          </p:blipFill>
          <p:spPr>
            <a:xfrm>
              <a:off x="8471422" y="1864838"/>
              <a:ext cx="2925584" cy="1840120"/>
            </a:xfrm>
            <a:prstGeom prst="rect">
              <a:avLst/>
            </a:prstGeom>
            <a:effectLst>
              <a:softEdge rad="63500"/>
            </a:effectLst>
          </p:spPr>
        </p:pic>
        <p:pic>
          <p:nvPicPr>
            <p:cNvPr id="7" name="Picture 6" descr="Reflection of a family.">
              <a:extLst>
                <a:ext uri="{FF2B5EF4-FFF2-40B4-BE49-F238E27FC236}">
                  <a16:creationId xmlns:a16="http://schemas.microsoft.com/office/drawing/2014/main" id="{F469E713-AED1-4A22-81F2-8A46931D7776}"/>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426"/>
                      </a14:imgEffect>
                      <a14:imgEffect>
                        <a14:saturation sat="143000"/>
                      </a14:imgEffect>
                      <a14:imgEffect>
                        <a14:brightnessContrast bright="-42000" contrast="27000"/>
                      </a14:imgEffect>
                    </a14:imgLayer>
                  </a14:imgProps>
                </a:ext>
              </a:extLst>
            </a:blip>
            <a:stretch>
              <a:fillRect/>
            </a:stretch>
          </p:blipFill>
          <p:spPr>
            <a:xfrm>
              <a:off x="8458021" y="3593310"/>
              <a:ext cx="2927433" cy="1825561"/>
            </a:xfrm>
            <a:prstGeom prst="rect">
              <a:avLst/>
            </a:prstGeom>
            <a:effectLst>
              <a:softEdge rad="63500"/>
            </a:effectLst>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80F37-A508-44A7-9911-7DE62FCC620E}"/>
              </a:ext>
            </a:extLst>
          </p:cNvPr>
          <p:cNvSpPr>
            <a:spLocks noGrp="1"/>
          </p:cNvSpPr>
          <p:nvPr>
            <p:ph type="title"/>
          </p:nvPr>
        </p:nvSpPr>
        <p:spPr>
          <a:xfrm>
            <a:off x="264421" y="1142695"/>
            <a:ext cx="2947482" cy="2898693"/>
          </a:xfrm>
        </p:spPr>
        <p:txBody>
          <a:bodyPr>
            <a:normAutofit/>
          </a:bodyPr>
          <a:lstStyle/>
          <a:p>
            <a:r>
              <a:rPr lang="en-US" sz="3600" dirty="0"/>
              <a:t>The Role of School Leaders</a:t>
            </a:r>
          </a:p>
        </p:txBody>
      </p:sp>
      <p:pic>
        <p:nvPicPr>
          <p:cNvPr id="6" name="Picture 5" descr="Photo of two men; one is the principal of Oscar Patterson Elementary School">
            <a:extLst>
              <a:ext uri="{FF2B5EF4-FFF2-40B4-BE49-F238E27FC236}">
                <a16:creationId xmlns:a16="http://schemas.microsoft.com/office/drawing/2014/main" id="{FDDC5FDA-D9BA-45D5-B478-66D528333E0A}"/>
              </a:ext>
            </a:extLst>
          </p:cNvPr>
          <p:cNvPicPr>
            <a:picLocks noChangeAspect="1"/>
          </p:cNvPicPr>
          <p:nvPr/>
        </p:nvPicPr>
        <p:blipFill>
          <a:blip r:embed="rId3"/>
          <a:stretch>
            <a:fillRect/>
          </a:stretch>
        </p:blipFill>
        <p:spPr>
          <a:xfrm>
            <a:off x="245469" y="3904305"/>
            <a:ext cx="2908044" cy="2078916"/>
          </a:xfrm>
          <a:prstGeom prst="rect">
            <a:avLst/>
          </a:prstGeom>
        </p:spPr>
      </p:pic>
      <p:sp>
        <p:nvSpPr>
          <p:cNvPr id="4" name="Content Placeholder 3">
            <a:extLst>
              <a:ext uri="{FF2B5EF4-FFF2-40B4-BE49-F238E27FC236}">
                <a16:creationId xmlns:a16="http://schemas.microsoft.com/office/drawing/2014/main" id="{8A231E07-357E-4304-BEF2-ECDCD3272E30}"/>
              </a:ext>
            </a:extLst>
          </p:cNvPr>
          <p:cNvSpPr txBox="1">
            <a:spLocks noGrp="1"/>
          </p:cNvSpPr>
          <p:nvPr>
            <p:ph idx="1"/>
          </p:nvPr>
        </p:nvSpPr>
        <p:spPr>
          <a:xfrm>
            <a:off x="4210405" y="840710"/>
            <a:ext cx="6876981" cy="5212196"/>
          </a:xfrm>
          <a:prstGeom prst="rect">
            <a:avLst/>
          </a:prstGeom>
          <a:noFill/>
        </p:spPr>
        <p:txBody>
          <a:bodyPr wrap="square" rtlCol="0">
            <a:spAutoFit/>
          </a:bodyPr>
          <a:lstStyle/>
          <a:p>
            <a:pPr marL="0" indent="0">
              <a:buNone/>
            </a:pPr>
            <a:r>
              <a:rPr lang="en-US" sz="3200" b="1" dirty="0"/>
              <a:t>School Culture:</a:t>
            </a:r>
          </a:p>
          <a:p>
            <a:pPr marL="0" indent="0">
              <a:buNone/>
            </a:pPr>
            <a:endParaRPr lang="en-US" sz="100" dirty="0"/>
          </a:p>
          <a:p>
            <a:pPr marL="285750" indent="-285750">
              <a:buFont typeface="Arial" panose="020B0604020202020204" pitchFamily="34" charset="0"/>
              <a:buChar char="•"/>
            </a:pPr>
            <a:r>
              <a:rPr lang="en-US" sz="3000" dirty="0"/>
              <a:t>E</a:t>
            </a:r>
            <a:r>
              <a:rPr lang="en-US" sz="3000" dirty="0">
                <a:solidFill>
                  <a:schemeClr val="bg1"/>
                </a:solidFill>
              </a:rPr>
              <a:t>stablish school-community connections</a:t>
            </a:r>
          </a:p>
          <a:p>
            <a:pPr marL="0" indent="0">
              <a:buNone/>
            </a:pPr>
            <a:endParaRPr lang="en-US" sz="1200" dirty="0">
              <a:solidFill>
                <a:schemeClr val="bg1"/>
              </a:solidFill>
            </a:endParaRPr>
          </a:p>
          <a:p>
            <a:pPr marL="285750" indent="-285750">
              <a:buFont typeface="Arial" panose="020B0604020202020204" pitchFamily="34" charset="0"/>
              <a:buChar char="•"/>
            </a:pPr>
            <a:r>
              <a:rPr lang="en-US" sz="3000" dirty="0">
                <a:solidFill>
                  <a:schemeClr val="bg1"/>
                </a:solidFill>
              </a:rPr>
              <a:t>Establish a variety of family engagement activities, in a variety of settings</a:t>
            </a:r>
          </a:p>
          <a:p>
            <a:pPr marL="0" indent="0">
              <a:buNone/>
            </a:pPr>
            <a:endParaRPr lang="en-US" sz="1200" dirty="0">
              <a:solidFill>
                <a:schemeClr val="bg1"/>
              </a:solidFill>
            </a:endParaRPr>
          </a:p>
          <a:p>
            <a:pPr marL="285750" indent="-285750">
              <a:buFont typeface="Arial" panose="020B0604020202020204" pitchFamily="34" charset="0"/>
              <a:buChar char="•"/>
            </a:pPr>
            <a:r>
              <a:rPr lang="en-US" sz="3000" dirty="0">
                <a:solidFill>
                  <a:schemeClr val="bg1"/>
                </a:solidFill>
              </a:rPr>
              <a:t>Shape activities and programs to fit the needs of specific communities		</a:t>
            </a:r>
          </a:p>
        </p:txBody>
      </p:sp>
      <p:sp>
        <p:nvSpPr>
          <p:cNvPr id="5" name="TextBox 4">
            <a:extLst>
              <a:ext uri="{FF2B5EF4-FFF2-40B4-BE49-F238E27FC236}">
                <a16:creationId xmlns:a16="http://schemas.microsoft.com/office/drawing/2014/main" id="{586C4E5D-39D8-4005-AD8E-A9ECF7244DB6}"/>
              </a:ext>
            </a:extLst>
          </p:cNvPr>
          <p:cNvSpPr txBox="1"/>
          <p:nvPr/>
        </p:nvSpPr>
        <p:spPr>
          <a:xfrm>
            <a:off x="9825591" y="6161840"/>
            <a:ext cx="1858297" cy="261610"/>
          </a:xfrm>
          <a:prstGeom prst="rect">
            <a:avLst/>
          </a:prstGeom>
          <a:noFill/>
        </p:spPr>
        <p:txBody>
          <a:bodyPr wrap="square" rtlCol="0">
            <a:spAutoFit/>
          </a:bodyPr>
          <a:lstStyle/>
          <a:p>
            <a:r>
              <a:rPr lang="en-US" sz="1100" dirty="0"/>
              <a:t>Auerbach, 2009</a:t>
            </a:r>
          </a:p>
        </p:txBody>
      </p:sp>
    </p:spTree>
    <p:extLst>
      <p:ext uri="{BB962C8B-B14F-4D97-AF65-F5344CB8AC3E}">
        <p14:creationId xmlns:p14="http://schemas.microsoft.com/office/powerpoint/2010/main" val="2465377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F3467467-51D6-481E-99CE-A08DE92E1530}"/>
              </a:ext>
            </a:extLst>
          </p:cNvPr>
          <p:cNvSpPr>
            <a:spLocks noGrp="1" noChangeArrowheads="1"/>
          </p:cNvSpPr>
          <p:nvPr>
            <p:ph type="title"/>
          </p:nvPr>
        </p:nvSpPr>
        <p:spPr>
          <a:xfrm>
            <a:off x="262063" y="1123837"/>
            <a:ext cx="2947482" cy="4601183"/>
          </a:xfrm>
        </p:spPr>
        <p:txBody>
          <a:bodyPr>
            <a:normAutofit/>
          </a:bodyPr>
          <a:lstStyle/>
          <a:p>
            <a:r>
              <a:rPr lang="en-US" altLang="en-US" sz="4000">
                <a:ea typeface="ＭＳ Ｐゴシック" panose="020B0600070205080204" pitchFamily="34" charset="-128"/>
                <a:cs typeface="Calibri" panose="020F0502020204030204" pitchFamily="34" charset="0"/>
              </a:rPr>
              <a:t>Provide Families…</a:t>
            </a:r>
          </a:p>
        </p:txBody>
      </p:sp>
      <p:sp>
        <p:nvSpPr>
          <p:cNvPr id="2" name="Content Placeholder 1">
            <a:extLst>
              <a:ext uri="{FF2B5EF4-FFF2-40B4-BE49-F238E27FC236}">
                <a16:creationId xmlns:a16="http://schemas.microsoft.com/office/drawing/2014/main" id="{8AF1C39A-EFD2-4A2D-BC8A-A7370220BA4B}"/>
              </a:ext>
            </a:extLst>
          </p:cNvPr>
          <p:cNvSpPr>
            <a:spLocks noGrp="1"/>
          </p:cNvSpPr>
          <p:nvPr>
            <p:ph idx="1"/>
          </p:nvPr>
        </p:nvSpPr>
        <p:spPr>
          <a:xfrm>
            <a:off x="3869268" y="783594"/>
            <a:ext cx="7542444" cy="5326380"/>
          </a:xfrm>
        </p:spPr>
        <p:txBody>
          <a:bodyPr>
            <a:noAutofit/>
          </a:bodyPr>
          <a:lstStyle/>
          <a:p>
            <a:pPr lvl="0" rtl="0"/>
            <a:r>
              <a:rPr lang="en-US" dirty="0">
                <a:cs typeface="Calibri" panose="020F0502020204030204" pitchFamily="34" charset="0"/>
              </a:rPr>
              <a:t>Personal greeting and welcome packet</a:t>
            </a:r>
          </a:p>
          <a:p>
            <a:pPr lvl="0" rtl="0"/>
            <a:r>
              <a:rPr lang="en-US" dirty="0">
                <a:cs typeface="Calibri" panose="020F0502020204030204" pitchFamily="34" charset="0"/>
              </a:rPr>
              <a:t>Open House prior to school opening, where families</a:t>
            </a:r>
          </a:p>
          <a:p>
            <a:pPr lvl="1"/>
            <a:r>
              <a:rPr lang="en-US" sz="2800" dirty="0">
                <a:cs typeface="Calibri" panose="020F0502020204030204" pitchFamily="34" charset="0"/>
              </a:rPr>
              <a:t>meet their children’s teachers</a:t>
            </a:r>
          </a:p>
          <a:p>
            <a:pPr lvl="1"/>
            <a:r>
              <a:rPr lang="en-US" sz="2800" dirty="0">
                <a:cs typeface="Calibri" panose="020F0502020204030204" pitchFamily="34" charset="0"/>
              </a:rPr>
              <a:t>meet other families</a:t>
            </a:r>
          </a:p>
          <a:p>
            <a:pPr lvl="0"/>
            <a:r>
              <a:rPr lang="en-US" dirty="0">
                <a:cs typeface="Calibri" panose="020F0502020204030204" pitchFamily="34" charset="0"/>
              </a:rPr>
              <a:t>Transportation and childcare</a:t>
            </a:r>
          </a:p>
          <a:p>
            <a:pPr lvl="0"/>
            <a:r>
              <a:rPr lang="en-US" dirty="0">
                <a:cs typeface="Calibri" panose="020F0502020204030204" pitchFamily="34" charset="0"/>
              </a:rPr>
              <a:t>Translators to welcome and assist families during school activities</a:t>
            </a:r>
          </a:p>
        </p:txBody>
      </p:sp>
    </p:spTree>
    <p:extLst>
      <p:ext uri="{BB962C8B-B14F-4D97-AF65-F5344CB8AC3E}">
        <p14:creationId xmlns:p14="http://schemas.microsoft.com/office/powerpoint/2010/main" val="2025022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5954-7AA4-43C1-B308-9100804AB982}"/>
              </a:ext>
            </a:extLst>
          </p:cNvPr>
          <p:cNvSpPr>
            <a:spLocks noGrp="1"/>
          </p:cNvSpPr>
          <p:nvPr>
            <p:ph type="title"/>
          </p:nvPr>
        </p:nvSpPr>
        <p:spPr/>
        <p:txBody>
          <a:bodyPr>
            <a:normAutofit/>
          </a:bodyPr>
          <a:lstStyle/>
          <a:p>
            <a:r>
              <a:rPr lang="en-US" sz="3600" b="1" dirty="0">
                <a:solidFill>
                  <a:schemeClr val="bg1"/>
                </a:solidFill>
              </a:rPr>
              <a:t>Building Partnerships</a:t>
            </a:r>
            <a:br>
              <a:rPr lang="en-US" sz="3600" dirty="0">
                <a:solidFill>
                  <a:srgbClr val="004976"/>
                </a:solidFill>
              </a:rPr>
            </a:br>
            <a:endParaRPr lang="en-US" sz="3600" dirty="0"/>
          </a:p>
        </p:txBody>
      </p:sp>
      <p:grpSp>
        <p:nvGrpSpPr>
          <p:cNvPr id="20" name="Group 19">
            <a:extLst>
              <a:ext uri="{FF2B5EF4-FFF2-40B4-BE49-F238E27FC236}">
                <a16:creationId xmlns:a16="http://schemas.microsoft.com/office/drawing/2014/main" id="{DE27D09D-DE01-4A59-9F14-2452A375BEF3}"/>
              </a:ext>
              <a:ext uri="{C183D7F6-B498-43B3-948B-1728B52AA6E4}">
                <adec:decorative xmlns:adec="http://schemas.microsoft.com/office/drawing/2017/decorative" val="1"/>
              </a:ext>
            </a:extLst>
          </p:cNvPr>
          <p:cNvGrpSpPr/>
          <p:nvPr/>
        </p:nvGrpSpPr>
        <p:grpSpPr>
          <a:xfrm>
            <a:off x="3758184" y="804985"/>
            <a:ext cx="7315200" cy="919080"/>
            <a:chOff x="3758184" y="804985"/>
            <a:chExt cx="7315200" cy="919080"/>
          </a:xfrm>
          <a:solidFill>
            <a:srgbClr val="007681"/>
          </a:solidFill>
        </p:grpSpPr>
        <p:sp>
          <p:nvSpPr>
            <p:cNvPr id="10" name="Rectangle 9">
              <a:extLst>
                <a:ext uri="{FF2B5EF4-FFF2-40B4-BE49-F238E27FC236}">
                  <a16:creationId xmlns:a16="http://schemas.microsoft.com/office/drawing/2014/main" id="{D94F4D8E-610E-41B3-9BCF-DD19BDCA17DE}"/>
                </a:ext>
                <a:ext uri="{C183D7F6-B498-43B3-948B-1728B52AA6E4}">
                  <adec:decorative xmlns:adec="http://schemas.microsoft.com/office/drawing/2017/decorative" val="1"/>
                </a:ext>
              </a:extLst>
            </p:cNvPr>
            <p:cNvSpPr/>
            <p:nvPr/>
          </p:nvSpPr>
          <p:spPr>
            <a:xfrm>
              <a:off x="3758184" y="1144465"/>
              <a:ext cx="7315200" cy="5796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Freeform: Shape 10" descr="Providing opportunities for involvement">
              <a:extLst>
                <a:ext uri="{FF2B5EF4-FFF2-40B4-BE49-F238E27FC236}">
                  <a16:creationId xmlns:a16="http://schemas.microsoft.com/office/drawing/2014/main" id="{69C922D9-A04A-44FF-BDC3-E8B9621E1BB9}"/>
                </a:ext>
              </a:extLst>
            </p:cNvPr>
            <p:cNvSpPr/>
            <p:nvPr/>
          </p:nvSpPr>
          <p:spPr>
            <a:xfrm>
              <a:off x="4123944" y="804985"/>
              <a:ext cx="5120640" cy="678960"/>
            </a:xfrm>
            <a:custGeom>
              <a:avLst/>
              <a:gdLst>
                <a:gd name="connsiteX0" fmla="*/ 0 w 5120640"/>
                <a:gd name="connsiteY0" fmla="*/ 113162 h 678960"/>
                <a:gd name="connsiteX1" fmla="*/ 113162 w 5120640"/>
                <a:gd name="connsiteY1" fmla="*/ 0 h 678960"/>
                <a:gd name="connsiteX2" fmla="*/ 5007478 w 5120640"/>
                <a:gd name="connsiteY2" fmla="*/ 0 h 678960"/>
                <a:gd name="connsiteX3" fmla="*/ 5120640 w 5120640"/>
                <a:gd name="connsiteY3" fmla="*/ 113162 h 678960"/>
                <a:gd name="connsiteX4" fmla="*/ 5120640 w 5120640"/>
                <a:gd name="connsiteY4" fmla="*/ 565798 h 678960"/>
                <a:gd name="connsiteX5" fmla="*/ 5007478 w 5120640"/>
                <a:gd name="connsiteY5" fmla="*/ 678960 h 678960"/>
                <a:gd name="connsiteX6" fmla="*/ 113162 w 5120640"/>
                <a:gd name="connsiteY6" fmla="*/ 678960 h 678960"/>
                <a:gd name="connsiteX7" fmla="*/ 0 w 5120640"/>
                <a:gd name="connsiteY7" fmla="*/ 565798 h 678960"/>
                <a:gd name="connsiteX8" fmla="*/ 0 w 5120640"/>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0640" h="678960">
                  <a:moveTo>
                    <a:pt x="0" y="113162"/>
                  </a:moveTo>
                  <a:cubicBezTo>
                    <a:pt x="0" y="50664"/>
                    <a:pt x="50664" y="0"/>
                    <a:pt x="113162" y="0"/>
                  </a:cubicBezTo>
                  <a:lnTo>
                    <a:pt x="5007478" y="0"/>
                  </a:lnTo>
                  <a:cubicBezTo>
                    <a:pt x="5069976" y="0"/>
                    <a:pt x="5120640" y="50664"/>
                    <a:pt x="5120640" y="113162"/>
                  </a:cubicBezTo>
                  <a:lnTo>
                    <a:pt x="5120640" y="565798"/>
                  </a:lnTo>
                  <a:cubicBezTo>
                    <a:pt x="5120640" y="628296"/>
                    <a:pt x="5069976" y="678960"/>
                    <a:pt x="5007478" y="678960"/>
                  </a:cubicBezTo>
                  <a:lnTo>
                    <a:pt x="113162" y="678960"/>
                  </a:lnTo>
                  <a:cubicBezTo>
                    <a:pt x="50664" y="678960"/>
                    <a:pt x="0" y="628296"/>
                    <a:pt x="0" y="565798"/>
                  </a:cubicBezTo>
                  <a:lnTo>
                    <a:pt x="0" y="113162"/>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692" tIns="33144" rIns="226692" bIns="33144" numCol="1" spcCol="1270" anchor="ctr" anchorCtr="0">
              <a:noAutofit/>
            </a:bodyPr>
            <a:lstStyle/>
            <a:p>
              <a:pPr marL="0" lvl="0" indent="0" algn="l" defTabSz="889000">
                <a:lnSpc>
                  <a:spcPct val="90000"/>
                </a:lnSpc>
                <a:spcBef>
                  <a:spcPct val="0"/>
                </a:spcBef>
                <a:spcAft>
                  <a:spcPct val="35000"/>
                </a:spcAft>
                <a:buNone/>
              </a:pPr>
              <a:r>
                <a:rPr lang="en-US" sz="2600" b="0" i="0" kern="1200" dirty="0">
                  <a:cs typeface="Calibri" panose="020F0502020204030204" pitchFamily="34" charset="0"/>
                </a:rPr>
                <a:t>Providing opportunities for involvement</a:t>
              </a:r>
              <a:endParaRPr lang="en-US" sz="2600" kern="1200" dirty="0">
                <a:cs typeface="Calibri" panose="020F0502020204030204" pitchFamily="34" charset="0"/>
              </a:endParaRPr>
            </a:p>
          </p:txBody>
        </p:sp>
      </p:grpSp>
      <p:grpSp>
        <p:nvGrpSpPr>
          <p:cNvPr id="21" name="Group 20">
            <a:extLst>
              <a:ext uri="{FF2B5EF4-FFF2-40B4-BE49-F238E27FC236}">
                <a16:creationId xmlns:a16="http://schemas.microsoft.com/office/drawing/2014/main" id="{B2A3B270-012A-43FC-908D-72E18D46244B}"/>
              </a:ext>
              <a:ext uri="{C183D7F6-B498-43B3-948B-1728B52AA6E4}">
                <adec:decorative xmlns:adec="http://schemas.microsoft.com/office/drawing/2017/decorative" val="1"/>
              </a:ext>
            </a:extLst>
          </p:cNvPr>
          <p:cNvGrpSpPr/>
          <p:nvPr/>
        </p:nvGrpSpPr>
        <p:grpSpPr>
          <a:xfrm>
            <a:off x="3758184" y="1848265"/>
            <a:ext cx="7315200" cy="919080"/>
            <a:chOff x="3758184" y="1848265"/>
            <a:chExt cx="7315200" cy="919080"/>
          </a:xfrm>
          <a:solidFill>
            <a:srgbClr val="007681"/>
          </a:solidFill>
        </p:grpSpPr>
        <p:sp>
          <p:nvSpPr>
            <p:cNvPr id="12" name="Rectangle 11">
              <a:extLst>
                <a:ext uri="{FF2B5EF4-FFF2-40B4-BE49-F238E27FC236}">
                  <a16:creationId xmlns:a16="http://schemas.microsoft.com/office/drawing/2014/main" id="{AD46A4B5-BE9A-46CC-855B-6F89168BBC92}"/>
                </a:ext>
                <a:ext uri="{C183D7F6-B498-43B3-948B-1728B52AA6E4}">
                  <adec:decorative xmlns:adec="http://schemas.microsoft.com/office/drawing/2017/decorative" val="1"/>
                </a:ext>
              </a:extLst>
            </p:cNvPr>
            <p:cNvSpPr/>
            <p:nvPr/>
          </p:nvSpPr>
          <p:spPr>
            <a:xfrm>
              <a:off x="3758184" y="2187745"/>
              <a:ext cx="7315200" cy="5796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Freeform: Shape 12" descr="Improving communication with families">
              <a:extLst>
                <a:ext uri="{FF2B5EF4-FFF2-40B4-BE49-F238E27FC236}">
                  <a16:creationId xmlns:a16="http://schemas.microsoft.com/office/drawing/2014/main" id="{57743D8E-CDE9-481A-A85F-6DBBA9BD771F}"/>
                </a:ext>
              </a:extLst>
            </p:cNvPr>
            <p:cNvSpPr/>
            <p:nvPr/>
          </p:nvSpPr>
          <p:spPr>
            <a:xfrm>
              <a:off x="4123944" y="1848265"/>
              <a:ext cx="5120640" cy="678960"/>
            </a:xfrm>
            <a:custGeom>
              <a:avLst/>
              <a:gdLst>
                <a:gd name="connsiteX0" fmla="*/ 0 w 5120640"/>
                <a:gd name="connsiteY0" fmla="*/ 113162 h 678960"/>
                <a:gd name="connsiteX1" fmla="*/ 113162 w 5120640"/>
                <a:gd name="connsiteY1" fmla="*/ 0 h 678960"/>
                <a:gd name="connsiteX2" fmla="*/ 5007478 w 5120640"/>
                <a:gd name="connsiteY2" fmla="*/ 0 h 678960"/>
                <a:gd name="connsiteX3" fmla="*/ 5120640 w 5120640"/>
                <a:gd name="connsiteY3" fmla="*/ 113162 h 678960"/>
                <a:gd name="connsiteX4" fmla="*/ 5120640 w 5120640"/>
                <a:gd name="connsiteY4" fmla="*/ 565798 h 678960"/>
                <a:gd name="connsiteX5" fmla="*/ 5007478 w 5120640"/>
                <a:gd name="connsiteY5" fmla="*/ 678960 h 678960"/>
                <a:gd name="connsiteX6" fmla="*/ 113162 w 5120640"/>
                <a:gd name="connsiteY6" fmla="*/ 678960 h 678960"/>
                <a:gd name="connsiteX7" fmla="*/ 0 w 5120640"/>
                <a:gd name="connsiteY7" fmla="*/ 565798 h 678960"/>
                <a:gd name="connsiteX8" fmla="*/ 0 w 5120640"/>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0640" h="678960">
                  <a:moveTo>
                    <a:pt x="0" y="113162"/>
                  </a:moveTo>
                  <a:cubicBezTo>
                    <a:pt x="0" y="50664"/>
                    <a:pt x="50664" y="0"/>
                    <a:pt x="113162" y="0"/>
                  </a:cubicBezTo>
                  <a:lnTo>
                    <a:pt x="5007478" y="0"/>
                  </a:lnTo>
                  <a:cubicBezTo>
                    <a:pt x="5069976" y="0"/>
                    <a:pt x="5120640" y="50664"/>
                    <a:pt x="5120640" y="113162"/>
                  </a:cubicBezTo>
                  <a:lnTo>
                    <a:pt x="5120640" y="565798"/>
                  </a:lnTo>
                  <a:cubicBezTo>
                    <a:pt x="5120640" y="628296"/>
                    <a:pt x="5069976" y="678960"/>
                    <a:pt x="5007478" y="678960"/>
                  </a:cubicBezTo>
                  <a:lnTo>
                    <a:pt x="113162" y="678960"/>
                  </a:lnTo>
                  <a:cubicBezTo>
                    <a:pt x="50664" y="678960"/>
                    <a:pt x="0" y="628296"/>
                    <a:pt x="0" y="565798"/>
                  </a:cubicBezTo>
                  <a:lnTo>
                    <a:pt x="0" y="113162"/>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692" tIns="33144" rIns="226692" bIns="33144" numCol="1" spcCol="1270" anchor="ctr" anchorCtr="0">
              <a:noAutofit/>
            </a:bodyPr>
            <a:lstStyle/>
            <a:p>
              <a:pPr marL="0" lvl="0" indent="0" algn="l" defTabSz="889000">
                <a:lnSpc>
                  <a:spcPct val="90000"/>
                </a:lnSpc>
                <a:spcBef>
                  <a:spcPct val="0"/>
                </a:spcBef>
                <a:spcAft>
                  <a:spcPct val="35000"/>
                </a:spcAft>
                <a:buNone/>
              </a:pPr>
              <a:r>
                <a:rPr lang="en-US" sz="2600" b="0" i="0" kern="1200">
                  <a:cs typeface="Calibri" panose="020F0502020204030204" pitchFamily="34" charset="0"/>
                </a:rPr>
                <a:t>Improving communication with families</a:t>
              </a:r>
              <a:endParaRPr lang="en-US" sz="2600" kern="1200">
                <a:cs typeface="Calibri" panose="020F0502020204030204" pitchFamily="34" charset="0"/>
              </a:endParaRPr>
            </a:p>
          </p:txBody>
        </p:sp>
      </p:grpSp>
      <p:grpSp>
        <p:nvGrpSpPr>
          <p:cNvPr id="22" name="Group 21">
            <a:extLst>
              <a:ext uri="{FF2B5EF4-FFF2-40B4-BE49-F238E27FC236}">
                <a16:creationId xmlns:a16="http://schemas.microsoft.com/office/drawing/2014/main" id="{AA4979EC-9EB4-4E9E-8D46-4F6E79431593}"/>
              </a:ext>
              <a:ext uri="{C183D7F6-B498-43B3-948B-1728B52AA6E4}">
                <adec:decorative xmlns:adec="http://schemas.microsoft.com/office/drawing/2017/decorative" val="1"/>
              </a:ext>
            </a:extLst>
          </p:cNvPr>
          <p:cNvGrpSpPr/>
          <p:nvPr/>
        </p:nvGrpSpPr>
        <p:grpSpPr>
          <a:xfrm>
            <a:off x="3758184" y="2891545"/>
            <a:ext cx="7315200" cy="919080"/>
            <a:chOff x="3758184" y="2891545"/>
            <a:chExt cx="7315200" cy="919080"/>
          </a:xfrm>
          <a:solidFill>
            <a:srgbClr val="007681"/>
          </a:solidFill>
        </p:grpSpPr>
        <p:sp>
          <p:nvSpPr>
            <p:cNvPr id="14" name="Rectangle 13">
              <a:extLst>
                <a:ext uri="{FF2B5EF4-FFF2-40B4-BE49-F238E27FC236}">
                  <a16:creationId xmlns:a16="http://schemas.microsoft.com/office/drawing/2014/main" id="{9394A762-2F77-4C82-A831-D25248673E6D}"/>
                </a:ext>
                <a:ext uri="{C183D7F6-B498-43B3-948B-1728B52AA6E4}">
                  <adec:decorative xmlns:adec="http://schemas.microsoft.com/office/drawing/2017/decorative" val="1"/>
                </a:ext>
              </a:extLst>
            </p:cNvPr>
            <p:cNvSpPr/>
            <p:nvPr/>
          </p:nvSpPr>
          <p:spPr>
            <a:xfrm>
              <a:off x="3758184" y="3231025"/>
              <a:ext cx="7315200" cy="5796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Freeform: Shape 14" descr="Welcoming families into the building">
              <a:extLst>
                <a:ext uri="{FF2B5EF4-FFF2-40B4-BE49-F238E27FC236}">
                  <a16:creationId xmlns:a16="http://schemas.microsoft.com/office/drawing/2014/main" id="{5ED6D3AC-1B63-41A8-BF8F-2A44868B8EEE}"/>
                </a:ext>
              </a:extLst>
            </p:cNvPr>
            <p:cNvSpPr/>
            <p:nvPr/>
          </p:nvSpPr>
          <p:spPr>
            <a:xfrm>
              <a:off x="4123944" y="2891545"/>
              <a:ext cx="5120640" cy="678960"/>
            </a:xfrm>
            <a:custGeom>
              <a:avLst/>
              <a:gdLst>
                <a:gd name="connsiteX0" fmla="*/ 0 w 5120640"/>
                <a:gd name="connsiteY0" fmla="*/ 113162 h 678960"/>
                <a:gd name="connsiteX1" fmla="*/ 113162 w 5120640"/>
                <a:gd name="connsiteY1" fmla="*/ 0 h 678960"/>
                <a:gd name="connsiteX2" fmla="*/ 5007478 w 5120640"/>
                <a:gd name="connsiteY2" fmla="*/ 0 h 678960"/>
                <a:gd name="connsiteX3" fmla="*/ 5120640 w 5120640"/>
                <a:gd name="connsiteY3" fmla="*/ 113162 h 678960"/>
                <a:gd name="connsiteX4" fmla="*/ 5120640 w 5120640"/>
                <a:gd name="connsiteY4" fmla="*/ 565798 h 678960"/>
                <a:gd name="connsiteX5" fmla="*/ 5007478 w 5120640"/>
                <a:gd name="connsiteY5" fmla="*/ 678960 h 678960"/>
                <a:gd name="connsiteX6" fmla="*/ 113162 w 5120640"/>
                <a:gd name="connsiteY6" fmla="*/ 678960 h 678960"/>
                <a:gd name="connsiteX7" fmla="*/ 0 w 5120640"/>
                <a:gd name="connsiteY7" fmla="*/ 565798 h 678960"/>
                <a:gd name="connsiteX8" fmla="*/ 0 w 5120640"/>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0640" h="678960">
                  <a:moveTo>
                    <a:pt x="0" y="113162"/>
                  </a:moveTo>
                  <a:cubicBezTo>
                    <a:pt x="0" y="50664"/>
                    <a:pt x="50664" y="0"/>
                    <a:pt x="113162" y="0"/>
                  </a:cubicBezTo>
                  <a:lnTo>
                    <a:pt x="5007478" y="0"/>
                  </a:lnTo>
                  <a:cubicBezTo>
                    <a:pt x="5069976" y="0"/>
                    <a:pt x="5120640" y="50664"/>
                    <a:pt x="5120640" y="113162"/>
                  </a:cubicBezTo>
                  <a:lnTo>
                    <a:pt x="5120640" y="565798"/>
                  </a:lnTo>
                  <a:cubicBezTo>
                    <a:pt x="5120640" y="628296"/>
                    <a:pt x="5069976" y="678960"/>
                    <a:pt x="5007478" y="678960"/>
                  </a:cubicBezTo>
                  <a:lnTo>
                    <a:pt x="113162" y="678960"/>
                  </a:lnTo>
                  <a:cubicBezTo>
                    <a:pt x="50664" y="678960"/>
                    <a:pt x="0" y="628296"/>
                    <a:pt x="0" y="565798"/>
                  </a:cubicBezTo>
                  <a:lnTo>
                    <a:pt x="0" y="113162"/>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692" tIns="33144" rIns="226692" bIns="33144" numCol="1" spcCol="1270" anchor="ctr" anchorCtr="0">
              <a:noAutofit/>
            </a:bodyPr>
            <a:lstStyle/>
            <a:p>
              <a:pPr marL="0" lvl="0" indent="0" algn="l" defTabSz="889000">
                <a:lnSpc>
                  <a:spcPct val="90000"/>
                </a:lnSpc>
                <a:spcBef>
                  <a:spcPct val="0"/>
                </a:spcBef>
                <a:spcAft>
                  <a:spcPct val="35000"/>
                </a:spcAft>
                <a:buNone/>
              </a:pPr>
              <a:r>
                <a:rPr lang="en-US" sz="2600" b="1" i="0" kern="1200" dirty="0">
                  <a:solidFill>
                    <a:schemeClr val="accent3">
                      <a:lumMod val="20000"/>
                      <a:lumOff val="80000"/>
                    </a:schemeClr>
                  </a:solidFill>
                  <a:cs typeface="Calibri" panose="020F0502020204030204" pitchFamily="34" charset="0"/>
                </a:rPr>
                <a:t>Welcoming families into the </a:t>
              </a:r>
              <a:r>
                <a:rPr lang="en-US" sz="2600" b="1" dirty="0">
                  <a:solidFill>
                    <a:schemeClr val="accent3">
                      <a:lumMod val="20000"/>
                      <a:lumOff val="80000"/>
                    </a:schemeClr>
                  </a:solidFill>
                  <a:cs typeface="Calibri" panose="020F0502020204030204" pitchFamily="34" charset="0"/>
                </a:rPr>
                <a:t>school</a:t>
              </a:r>
              <a:endParaRPr lang="en-US" sz="2600" b="1" kern="1200" dirty="0">
                <a:solidFill>
                  <a:schemeClr val="accent3">
                    <a:lumMod val="20000"/>
                    <a:lumOff val="80000"/>
                  </a:schemeClr>
                </a:solidFill>
                <a:cs typeface="Calibri" panose="020F0502020204030204" pitchFamily="34" charset="0"/>
              </a:endParaRPr>
            </a:p>
          </p:txBody>
        </p:sp>
      </p:grpSp>
      <p:grpSp>
        <p:nvGrpSpPr>
          <p:cNvPr id="23" name="Group 22">
            <a:extLst>
              <a:ext uri="{FF2B5EF4-FFF2-40B4-BE49-F238E27FC236}">
                <a16:creationId xmlns:a16="http://schemas.microsoft.com/office/drawing/2014/main" id="{19FB6DB8-470D-45E8-93B8-5C012D3737DA}"/>
              </a:ext>
              <a:ext uri="{C183D7F6-B498-43B3-948B-1728B52AA6E4}">
                <adec:decorative xmlns:adec="http://schemas.microsoft.com/office/drawing/2017/decorative" val="1"/>
              </a:ext>
            </a:extLst>
          </p:cNvPr>
          <p:cNvGrpSpPr/>
          <p:nvPr/>
        </p:nvGrpSpPr>
        <p:grpSpPr>
          <a:xfrm>
            <a:off x="3758184" y="3934825"/>
            <a:ext cx="7315200" cy="919080"/>
            <a:chOff x="3758184" y="3934825"/>
            <a:chExt cx="7315200" cy="919080"/>
          </a:xfrm>
          <a:solidFill>
            <a:srgbClr val="007681"/>
          </a:solidFill>
        </p:grpSpPr>
        <p:sp>
          <p:nvSpPr>
            <p:cNvPr id="16" name="Rectangle 15">
              <a:extLst>
                <a:ext uri="{FF2B5EF4-FFF2-40B4-BE49-F238E27FC236}">
                  <a16:creationId xmlns:a16="http://schemas.microsoft.com/office/drawing/2014/main" id="{CBBD460F-8719-4163-9517-9976B9D36DAB}"/>
                </a:ext>
                <a:ext uri="{C183D7F6-B498-43B3-948B-1728B52AA6E4}">
                  <adec:decorative xmlns:adec="http://schemas.microsoft.com/office/drawing/2017/decorative" val="1"/>
                </a:ext>
              </a:extLst>
            </p:cNvPr>
            <p:cNvSpPr/>
            <p:nvPr/>
          </p:nvSpPr>
          <p:spPr>
            <a:xfrm>
              <a:off x="3758184" y="4274305"/>
              <a:ext cx="7315200" cy="5796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Freeform: Shape 16" descr="Dedicating time for collaboration">
              <a:extLst>
                <a:ext uri="{FF2B5EF4-FFF2-40B4-BE49-F238E27FC236}">
                  <a16:creationId xmlns:a16="http://schemas.microsoft.com/office/drawing/2014/main" id="{1044F1F7-4CAD-4E7E-B36B-725D87414460}"/>
                </a:ext>
              </a:extLst>
            </p:cNvPr>
            <p:cNvSpPr/>
            <p:nvPr/>
          </p:nvSpPr>
          <p:spPr>
            <a:xfrm>
              <a:off x="4123944" y="3934825"/>
              <a:ext cx="5120640" cy="678960"/>
            </a:xfrm>
            <a:custGeom>
              <a:avLst/>
              <a:gdLst>
                <a:gd name="connsiteX0" fmla="*/ 0 w 5120640"/>
                <a:gd name="connsiteY0" fmla="*/ 113162 h 678960"/>
                <a:gd name="connsiteX1" fmla="*/ 113162 w 5120640"/>
                <a:gd name="connsiteY1" fmla="*/ 0 h 678960"/>
                <a:gd name="connsiteX2" fmla="*/ 5007478 w 5120640"/>
                <a:gd name="connsiteY2" fmla="*/ 0 h 678960"/>
                <a:gd name="connsiteX3" fmla="*/ 5120640 w 5120640"/>
                <a:gd name="connsiteY3" fmla="*/ 113162 h 678960"/>
                <a:gd name="connsiteX4" fmla="*/ 5120640 w 5120640"/>
                <a:gd name="connsiteY4" fmla="*/ 565798 h 678960"/>
                <a:gd name="connsiteX5" fmla="*/ 5007478 w 5120640"/>
                <a:gd name="connsiteY5" fmla="*/ 678960 h 678960"/>
                <a:gd name="connsiteX6" fmla="*/ 113162 w 5120640"/>
                <a:gd name="connsiteY6" fmla="*/ 678960 h 678960"/>
                <a:gd name="connsiteX7" fmla="*/ 0 w 5120640"/>
                <a:gd name="connsiteY7" fmla="*/ 565798 h 678960"/>
                <a:gd name="connsiteX8" fmla="*/ 0 w 5120640"/>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0640" h="678960">
                  <a:moveTo>
                    <a:pt x="0" y="113162"/>
                  </a:moveTo>
                  <a:cubicBezTo>
                    <a:pt x="0" y="50664"/>
                    <a:pt x="50664" y="0"/>
                    <a:pt x="113162" y="0"/>
                  </a:cubicBezTo>
                  <a:lnTo>
                    <a:pt x="5007478" y="0"/>
                  </a:lnTo>
                  <a:cubicBezTo>
                    <a:pt x="5069976" y="0"/>
                    <a:pt x="5120640" y="50664"/>
                    <a:pt x="5120640" y="113162"/>
                  </a:cubicBezTo>
                  <a:lnTo>
                    <a:pt x="5120640" y="565798"/>
                  </a:lnTo>
                  <a:cubicBezTo>
                    <a:pt x="5120640" y="628296"/>
                    <a:pt x="5069976" y="678960"/>
                    <a:pt x="5007478" y="678960"/>
                  </a:cubicBezTo>
                  <a:lnTo>
                    <a:pt x="113162" y="678960"/>
                  </a:lnTo>
                  <a:cubicBezTo>
                    <a:pt x="50664" y="678960"/>
                    <a:pt x="0" y="628296"/>
                    <a:pt x="0" y="565798"/>
                  </a:cubicBezTo>
                  <a:lnTo>
                    <a:pt x="0" y="113162"/>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692" tIns="33144" rIns="226692" bIns="33144" numCol="1" spcCol="1270" anchor="ctr" anchorCtr="0">
              <a:noAutofit/>
            </a:bodyPr>
            <a:lstStyle/>
            <a:p>
              <a:pPr marL="0" lvl="0" indent="0" algn="l" defTabSz="889000">
                <a:lnSpc>
                  <a:spcPct val="90000"/>
                </a:lnSpc>
                <a:spcBef>
                  <a:spcPct val="0"/>
                </a:spcBef>
                <a:spcAft>
                  <a:spcPct val="35000"/>
                </a:spcAft>
                <a:buNone/>
              </a:pPr>
              <a:r>
                <a:rPr lang="en-US" sz="2600" b="0" i="0" kern="1200">
                  <a:cs typeface="Calibri" panose="020F0502020204030204" pitchFamily="34" charset="0"/>
                </a:rPr>
                <a:t>Dedicating time for collaboration</a:t>
              </a:r>
              <a:endParaRPr lang="en-US" sz="2600" kern="1200">
                <a:cs typeface="Calibri" panose="020F0502020204030204" pitchFamily="34" charset="0"/>
              </a:endParaRPr>
            </a:p>
          </p:txBody>
        </p:sp>
      </p:grpSp>
      <p:grpSp>
        <p:nvGrpSpPr>
          <p:cNvPr id="24" name="Group 23">
            <a:extLst>
              <a:ext uri="{FF2B5EF4-FFF2-40B4-BE49-F238E27FC236}">
                <a16:creationId xmlns:a16="http://schemas.microsoft.com/office/drawing/2014/main" id="{4DA824BD-D46B-483C-8C47-4B6D45A6E69E}"/>
              </a:ext>
              <a:ext uri="{C183D7F6-B498-43B3-948B-1728B52AA6E4}">
                <adec:decorative xmlns:adec="http://schemas.microsoft.com/office/drawing/2017/decorative" val="1"/>
              </a:ext>
            </a:extLst>
          </p:cNvPr>
          <p:cNvGrpSpPr/>
          <p:nvPr/>
        </p:nvGrpSpPr>
        <p:grpSpPr>
          <a:xfrm>
            <a:off x="3758184" y="4978105"/>
            <a:ext cx="7315200" cy="919080"/>
            <a:chOff x="3758184" y="4978105"/>
            <a:chExt cx="7315200" cy="919080"/>
          </a:xfrm>
          <a:solidFill>
            <a:srgbClr val="007681"/>
          </a:solidFill>
        </p:grpSpPr>
        <p:sp>
          <p:nvSpPr>
            <p:cNvPr id="18" name="Rectangle 17">
              <a:extLst>
                <a:ext uri="{FF2B5EF4-FFF2-40B4-BE49-F238E27FC236}">
                  <a16:creationId xmlns:a16="http://schemas.microsoft.com/office/drawing/2014/main" id="{0605B636-C028-4B5B-94AE-906B447F9800}"/>
                </a:ext>
                <a:ext uri="{C183D7F6-B498-43B3-948B-1728B52AA6E4}">
                  <adec:decorative xmlns:adec="http://schemas.microsoft.com/office/drawing/2017/decorative" val="1"/>
                </a:ext>
              </a:extLst>
            </p:cNvPr>
            <p:cNvSpPr/>
            <p:nvPr/>
          </p:nvSpPr>
          <p:spPr>
            <a:xfrm>
              <a:off x="3758184" y="5317585"/>
              <a:ext cx="7315200" cy="579600"/>
            </a:xfrm>
            <a:prstGeom prst="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Freeform: Shape 18" descr="Moving from involvement to engagement">
              <a:extLst>
                <a:ext uri="{FF2B5EF4-FFF2-40B4-BE49-F238E27FC236}">
                  <a16:creationId xmlns:a16="http://schemas.microsoft.com/office/drawing/2014/main" id="{C0F0EA54-ED28-4D17-A171-E44DF676806E}"/>
                </a:ext>
              </a:extLst>
            </p:cNvPr>
            <p:cNvSpPr/>
            <p:nvPr/>
          </p:nvSpPr>
          <p:spPr>
            <a:xfrm>
              <a:off x="4123944" y="4978105"/>
              <a:ext cx="5120640" cy="678960"/>
            </a:xfrm>
            <a:custGeom>
              <a:avLst/>
              <a:gdLst>
                <a:gd name="connsiteX0" fmla="*/ 0 w 5120640"/>
                <a:gd name="connsiteY0" fmla="*/ 113162 h 678960"/>
                <a:gd name="connsiteX1" fmla="*/ 113162 w 5120640"/>
                <a:gd name="connsiteY1" fmla="*/ 0 h 678960"/>
                <a:gd name="connsiteX2" fmla="*/ 5007478 w 5120640"/>
                <a:gd name="connsiteY2" fmla="*/ 0 h 678960"/>
                <a:gd name="connsiteX3" fmla="*/ 5120640 w 5120640"/>
                <a:gd name="connsiteY3" fmla="*/ 113162 h 678960"/>
                <a:gd name="connsiteX4" fmla="*/ 5120640 w 5120640"/>
                <a:gd name="connsiteY4" fmla="*/ 565798 h 678960"/>
                <a:gd name="connsiteX5" fmla="*/ 5007478 w 5120640"/>
                <a:gd name="connsiteY5" fmla="*/ 678960 h 678960"/>
                <a:gd name="connsiteX6" fmla="*/ 113162 w 5120640"/>
                <a:gd name="connsiteY6" fmla="*/ 678960 h 678960"/>
                <a:gd name="connsiteX7" fmla="*/ 0 w 5120640"/>
                <a:gd name="connsiteY7" fmla="*/ 565798 h 678960"/>
                <a:gd name="connsiteX8" fmla="*/ 0 w 5120640"/>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0640" h="678960">
                  <a:moveTo>
                    <a:pt x="0" y="113162"/>
                  </a:moveTo>
                  <a:cubicBezTo>
                    <a:pt x="0" y="50664"/>
                    <a:pt x="50664" y="0"/>
                    <a:pt x="113162" y="0"/>
                  </a:cubicBezTo>
                  <a:lnTo>
                    <a:pt x="5007478" y="0"/>
                  </a:lnTo>
                  <a:cubicBezTo>
                    <a:pt x="5069976" y="0"/>
                    <a:pt x="5120640" y="50664"/>
                    <a:pt x="5120640" y="113162"/>
                  </a:cubicBezTo>
                  <a:lnTo>
                    <a:pt x="5120640" y="565798"/>
                  </a:lnTo>
                  <a:cubicBezTo>
                    <a:pt x="5120640" y="628296"/>
                    <a:pt x="5069976" y="678960"/>
                    <a:pt x="5007478" y="678960"/>
                  </a:cubicBezTo>
                  <a:lnTo>
                    <a:pt x="113162" y="678960"/>
                  </a:lnTo>
                  <a:cubicBezTo>
                    <a:pt x="50664" y="678960"/>
                    <a:pt x="0" y="628296"/>
                    <a:pt x="0" y="565798"/>
                  </a:cubicBezTo>
                  <a:lnTo>
                    <a:pt x="0" y="113162"/>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692" tIns="33144" rIns="226692" bIns="33144" numCol="1" spcCol="1270" anchor="ctr" anchorCtr="0">
              <a:noAutofit/>
            </a:bodyPr>
            <a:lstStyle/>
            <a:p>
              <a:pPr marL="0" lvl="0" indent="0" algn="l" defTabSz="889000">
                <a:lnSpc>
                  <a:spcPct val="90000"/>
                </a:lnSpc>
                <a:spcBef>
                  <a:spcPct val="0"/>
                </a:spcBef>
                <a:spcAft>
                  <a:spcPct val="35000"/>
                </a:spcAft>
                <a:buNone/>
              </a:pPr>
              <a:r>
                <a:rPr lang="en-US" sz="2600" b="0" i="0" kern="1200">
                  <a:cs typeface="Calibri" panose="020F0502020204030204" pitchFamily="34" charset="0"/>
                </a:rPr>
                <a:t>Moving from involvement to engagement</a:t>
              </a:r>
              <a:endParaRPr lang="en-US" sz="2600" kern="1200">
                <a:cs typeface="Calibri" panose="020F0502020204030204" pitchFamily="34" charset="0"/>
              </a:endParaRPr>
            </a:p>
          </p:txBody>
        </p:sp>
      </p:grpSp>
      <p:sp>
        <p:nvSpPr>
          <p:cNvPr id="5" name="TextBox 4">
            <a:extLst>
              <a:ext uri="{FF2B5EF4-FFF2-40B4-BE49-F238E27FC236}">
                <a16:creationId xmlns:a16="http://schemas.microsoft.com/office/drawing/2014/main" id="{743E80C4-4E41-4E10-8DCF-B66421D76560}"/>
              </a:ext>
            </a:extLst>
          </p:cNvPr>
          <p:cNvSpPr txBox="1"/>
          <p:nvPr/>
        </p:nvSpPr>
        <p:spPr>
          <a:xfrm>
            <a:off x="9182838" y="6168994"/>
            <a:ext cx="2364750" cy="261610"/>
          </a:xfrm>
          <a:prstGeom prst="rect">
            <a:avLst/>
          </a:prstGeom>
          <a:noFill/>
        </p:spPr>
        <p:txBody>
          <a:bodyPr wrap="none" rtlCol="0">
            <a:spAutoFit/>
          </a:bodyPr>
          <a:lstStyle/>
          <a:p>
            <a:r>
              <a:rPr lang="en-US" sz="1100" dirty="0">
                <a:solidFill>
                  <a:srgbClr val="004976"/>
                </a:solidFill>
              </a:rPr>
              <a:t>Baker, Wise, Kelly, &amp; Skiba, 2016</a:t>
            </a:r>
            <a:endParaRPr lang="en-US" sz="1200" dirty="0">
              <a:solidFill>
                <a:srgbClr val="004976"/>
              </a:solidFill>
            </a:endParaRPr>
          </a:p>
        </p:txBody>
      </p:sp>
    </p:spTree>
    <p:extLst>
      <p:ext uri="{BB962C8B-B14F-4D97-AF65-F5344CB8AC3E}">
        <p14:creationId xmlns:p14="http://schemas.microsoft.com/office/powerpoint/2010/main" val="19081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5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1250"/>
                            </p:stCondLst>
                            <p:childTnLst>
                              <p:par>
                                <p:cTn id="11" presetID="53" presetClass="entr" presetSubtype="16" fill="hold" nodeType="afterEffect">
                                  <p:stCondLst>
                                    <p:cond delay="100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2750"/>
                            </p:stCondLst>
                            <p:childTnLst>
                              <p:par>
                                <p:cTn id="17" presetID="53" presetClass="entr" presetSubtype="16" fill="hold" nodeType="afterEffect">
                                  <p:stCondLst>
                                    <p:cond delay="1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Effect transition="in" filter="fade">
                                      <p:cBhvr>
                                        <p:cTn id="21" dur="1000"/>
                                        <p:tgtEl>
                                          <p:spTgt spid="22"/>
                                        </p:tgtEl>
                                      </p:cBhvr>
                                    </p:animEffect>
                                  </p:childTnLst>
                                </p:cTn>
                              </p:par>
                            </p:childTnLst>
                          </p:cTn>
                        </p:par>
                        <p:par>
                          <p:cTn id="22" fill="hold">
                            <p:stCondLst>
                              <p:cond delay="4750"/>
                            </p:stCondLst>
                            <p:childTnLst>
                              <p:par>
                                <p:cTn id="23" presetID="53" presetClass="entr" presetSubtype="16" fill="hold" nodeType="afterEffect">
                                  <p:stCondLst>
                                    <p:cond delay="10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childTnLst>
                          </p:cTn>
                        </p:par>
                        <p:par>
                          <p:cTn id="28" fill="hold">
                            <p:stCondLst>
                              <p:cond delay="6250"/>
                            </p:stCondLst>
                            <p:childTnLst>
                              <p:par>
                                <p:cTn id="29" presetID="53" presetClass="entr" presetSubtype="16" fill="hold" nodeType="afterEffect">
                                  <p:stCondLst>
                                    <p:cond delay="100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670F-94F8-4471-BF96-024168849223}"/>
              </a:ext>
            </a:extLst>
          </p:cNvPr>
          <p:cNvSpPr>
            <a:spLocks noGrp="1"/>
          </p:cNvSpPr>
          <p:nvPr>
            <p:ph type="title"/>
          </p:nvPr>
        </p:nvSpPr>
        <p:spPr>
          <a:xfrm>
            <a:off x="307791" y="2396706"/>
            <a:ext cx="2834640" cy="2377440"/>
          </a:xfrm>
        </p:spPr>
        <p:txBody>
          <a:bodyPr anchor="t">
            <a:normAutofit/>
          </a:bodyPr>
          <a:lstStyle/>
          <a:p>
            <a:br>
              <a:rPr lang="en-US" sz="3600" b="1" dirty="0"/>
            </a:br>
            <a:r>
              <a:rPr lang="en-US" sz="3600" b="1" dirty="0" err="1"/>
              <a:t>PaTTAN’s</a:t>
            </a:r>
            <a:br>
              <a:rPr lang="en-US" sz="3600" b="1" dirty="0"/>
            </a:br>
            <a:r>
              <a:rPr lang="en-US" sz="3600" b="1" dirty="0"/>
              <a:t>Mission</a:t>
            </a:r>
          </a:p>
        </p:txBody>
      </p:sp>
      <p:sp>
        <p:nvSpPr>
          <p:cNvPr id="3" name="Content Placeholder 2">
            <a:extLst>
              <a:ext uri="{FF2B5EF4-FFF2-40B4-BE49-F238E27FC236}">
                <a16:creationId xmlns:a16="http://schemas.microsoft.com/office/drawing/2014/main" id="{D01BE37F-77CD-4AEC-84AB-78C3A3E92BDB}"/>
              </a:ext>
            </a:extLst>
          </p:cNvPr>
          <p:cNvSpPr>
            <a:spLocks noGrp="1"/>
          </p:cNvSpPr>
          <p:nvPr>
            <p:ph idx="1"/>
          </p:nvPr>
        </p:nvSpPr>
        <p:spPr>
          <a:xfrm>
            <a:off x="3778370" y="1044167"/>
            <a:ext cx="7781026" cy="5120640"/>
          </a:xfrm>
        </p:spPr>
        <p:txBody>
          <a:bodyPr anchor="t" anchorCtr="0">
            <a:noAutofit/>
          </a:bodyPr>
          <a:lstStyle/>
          <a:p>
            <a:pPr marL="4763" indent="-4763">
              <a:lnSpc>
                <a:spcPct val="150000"/>
              </a:lnSpc>
              <a:spcBef>
                <a:spcPts val="0"/>
              </a:spcBef>
              <a:buFontTx/>
              <a:buNone/>
            </a:pPr>
            <a:r>
              <a:rPr lang="en-US" altLang="en-US" sz="2800" b="1" dirty="0">
                <a:solidFill>
                  <a:schemeClr val="bg1"/>
                </a:solidFill>
              </a:rPr>
              <a:t>The mission of the Pennsylvania Training and Technical Assistance Network (</a:t>
            </a:r>
            <a:r>
              <a:rPr lang="en-US" altLang="en-US" sz="2800" b="1" dirty="0" err="1">
                <a:solidFill>
                  <a:schemeClr val="bg1"/>
                </a:solidFill>
              </a:rPr>
              <a:t>PaTTAN</a:t>
            </a:r>
            <a:r>
              <a:rPr lang="en-US" altLang="en-US" sz="2800" b="1" dirty="0">
                <a:solidFill>
                  <a:schemeClr val="bg1"/>
                </a:solidFill>
              </a:rPr>
              <a:t>) is to support the efforts and initiatives of the Bureau of Special Education, and to build the capacity of local educational agencies to serve students who receive special education services.</a:t>
            </a:r>
          </a:p>
        </p:txBody>
      </p:sp>
    </p:spTree>
    <p:extLst>
      <p:ext uri="{BB962C8B-B14F-4D97-AF65-F5344CB8AC3E}">
        <p14:creationId xmlns:p14="http://schemas.microsoft.com/office/powerpoint/2010/main" val="570192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4240-1097-42F3-A2E9-9B14DEA25246}"/>
              </a:ext>
            </a:extLst>
          </p:cNvPr>
          <p:cNvSpPr>
            <a:spLocks noGrp="1"/>
          </p:cNvSpPr>
          <p:nvPr>
            <p:ph type="title"/>
          </p:nvPr>
        </p:nvSpPr>
        <p:spPr>
          <a:xfrm>
            <a:off x="214819" y="2168621"/>
            <a:ext cx="2947482" cy="2551016"/>
          </a:xfrm>
        </p:spPr>
        <p:txBody>
          <a:bodyPr>
            <a:normAutofit/>
          </a:bodyPr>
          <a:lstStyle/>
          <a:p>
            <a:pPr algn="ctr"/>
            <a:r>
              <a:rPr lang="en-US" sz="900" dirty="0">
                <a:solidFill>
                  <a:srgbClr val="007681"/>
                </a:solidFill>
              </a:rPr>
              <a:t>Activity 1.3 Respect	</a:t>
            </a:r>
            <a:br>
              <a:rPr lang="en-US" sz="900" dirty="0">
                <a:solidFill>
                  <a:srgbClr val="007681"/>
                </a:solidFill>
              </a:rPr>
            </a:br>
            <a:br>
              <a:rPr lang="en-US" sz="900" dirty="0">
                <a:solidFill>
                  <a:srgbClr val="007681"/>
                </a:solidFill>
              </a:rPr>
            </a:br>
            <a:endParaRPr lang="en-US" sz="900" dirty="0">
              <a:solidFill>
                <a:srgbClr val="007681"/>
              </a:solidFill>
            </a:endParaRPr>
          </a:p>
        </p:txBody>
      </p:sp>
      <p:pic>
        <p:nvPicPr>
          <p:cNvPr id="4" name="Picture 2">
            <a:extLst>
              <a:ext uri="{FF2B5EF4-FFF2-40B4-BE49-F238E27FC236}">
                <a16:creationId xmlns:a16="http://schemas.microsoft.com/office/drawing/2014/main" id="{33BDE473-A9A2-4E60-91EC-C007BDE7887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76" y="2406653"/>
            <a:ext cx="3208517" cy="213901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5" descr="Activity 1.3 Respect Screen Capture">
            <a:extLst>
              <a:ext uri="{FF2B5EF4-FFF2-40B4-BE49-F238E27FC236}">
                <a16:creationId xmlns:a16="http://schemas.microsoft.com/office/drawing/2014/main" id="{2E1ED0A8-93F0-477D-8AB9-538BC87E1328}"/>
              </a:ext>
            </a:extLst>
          </p:cNvPr>
          <p:cNvPicPr>
            <a:picLocks noGrp="1" noChangeAspect="1"/>
          </p:cNvPicPr>
          <p:nvPr>
            <p:ph idx="1"/>
          </p:nvPr>
        </p:nvPicPr>
        <p:blipFill>
          <a:blip r:embed="rId4"/>
          <a:stretch>
            <a:fillRect/>
          </a:stretch>
        </p:blipFill>
        <p:spPr>
          <a:xfrm>
            <a:off x="5339471" y="863600"/>
            <a:ext cx="4373734" cy="5121275"/>
          </a:xfrm>
          <a:prstGeom prst="rect">
            <a:avLst/>
          </a:prstGeom>
        </p:spPr>
      </p:pic>
      <p:sp>
        <p:nvSpPr>
          <p:cNvPr id="6" name="Shape 492">
            <a:extLst>
              <a:ext uri="{FF2B5EF4-FFF2-40B4-BE49-F238E27FC236}">
                <a16:creationId xmlns:a16="http://schemas.microsoft.com/office/drawing/2014/main" id="{DE9C55FE-CE51-4A6B-BC9C-071EAB77846B}"/>
              </a:ext>
              <a:ext uri="{C183D7F6-B498-43B3-948B-1728B52AA6E4}">
                <adec:decorative xmlns:adec="http://schemas.microsoft.com/office/drawing/2017/decorative" val="1"/>
              </a:ext>
            </a:extLst>
          </p:cNvPr>
          <p:cNvSpPr>
            <a:spLocks noChangeArrowheads="1"/>
          </p:cNvSpPr>
          <p:nvPr/>
        </p:nvSpPr>
        <p:spPr bwMode="auto">
          <a:xfrm>
            <a:off x="1588" y="339775"/>
            <a:ext cx="3160713" cy="1298575"/>
          </a:xfrm>
          <a:prstGeom prst="wave">
            <a:avLst>
              <a:gd name="adj1" fmla="val 12500"/>
              <a:gd name="adj2" fmla="val 0"/>
            </a:avLst>
          </a:prstGeom>
          <a:solidFill>
            <a:srgbClr val="DAEEF3"/>
          </a:solidFill>
          <a:ln w="9525">
            <a:solidFill>
              <a:srgbClr val="000000"/>
            </a:solidFill>
            <a:miter lim="800000"/>
            <a:headEnd/>
            <a:tailEnd/>
          </a:ln>
        </p:spPr>
        <p:txBody>
          <a:bodyPr lIns="91425" tIns="45700" rIns="91425" bIns="45700"/>
          <a:lstStyle>
            <a:lvl1pPr>
              <a:spcBef>
                <a:spcPct val="20000"/>
              </a:spcBef>
              <a:buChar char="•"/>
              <a:defRPr sz="3200">
                <a:solidFill>
                  <a:schemeClr val="accent2"/>
                </a:solidFill>
                <a:latin typeface="Arial Narrow" panose="020B0606020202030204" pitchFamily="34" charset="0"/>
                <a:ea typeface="ＭＳ Ｐゴシック" panose="020B0600070205080204" pitchFamily="34" charset="-128"/>
              </a:defRPr>
            </a:lvl1pPr>
            <a:lvl2pPr marL="742950" indent="-285750">
              <a:spcBef>
                <a:spcPct val="20000"/>
              </a:spcBef>
              <a:buChar char="–"/>
              <a:defRPr sz="2800">
                <a:solidFill>
                  <a:schemeClr val="accent2"/>
                </a:solidFill>
                <a:latin typeface="Arial Narrow" panose="020B0606020202030204" pitchFamily="34" charset="0"/>
                <a:ea typeface="ＭＳ Ｐゴシック" panose="020B0600070205080204" pitchFamily="34" charset="-128"/>
              </a:defRPr>
            </a:lvl2pPr>
            <a:lvl3pPr marL="1143000" indent="-228600">
              <a:spcBef>
                <a:spcPct val="20000"/>
              </a:spcBef>
              <a:buChar char="•"/>
              <a:defRPr sz="2400">
                <a:solidFill>
                  <a:schemeClr val="accent2"/>
                </a:solidFill>
                <a:latin typeface="Arial Narrow" panose="020B0606020202030204" pitchFamily="34" charset="0"/>
                <a:ea typeface="ＭＳ Ｐゴシック" panose="020B0600070205080204" pitchFamily="34" charset="-128"/>
              </a:defRPr>
            </a:lvl3pPr>
            <a:lvl4pPr marL="1600200" indent="-228600">
              <a:spcBef>
                <a:spcPct val="20000"/>
              </a:spcBef>
              <a:buChar char="–"/>
              <a:defRPr sz="2000">
                <a:solidFill>
                  <a:schemeClr val="accent2"/>
                </a:solidFill>
                <a:latin typeface="Arial Narrow" panose="020B0606020202030204" pitchFamily="34" charset="0"/>
                <a:ea typeface="ＭＳ Ｐゴシック" panose="020B0600070205080204" pitchFamily="34" charset="-128"/>
              </a:defRPr>
            </a:lvl4pPr>
            <a:lvl5pPr marL="2057400" indent="-228600">
              <a:spcBef>
                <a:spcPct val="20000"/>
              </a:spcBef>
              <a:buChar char="»"/>
              <a:defRPr sz="2000">
                <a:solidFill>
                  <a:schemeClr val="accent2"/>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accent2"/>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accent2"/>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accent2"/>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accent2"/>
                </a:solidFill>
                <a:latin typeface="Arial Narrow" panose="020B0606020202030204" pitchFamily="34" charset="0"/>
                <a:ea typeface="ＭＳ Ｐゴシック" panose="020B0600070205080204" pitchFamily="34" charset="-128"/>
              </a:defRPr>
            </a:lvl9pPr>
          </a:lstStyle>
          <a:p>
            <a:pPr algn="ctr">
              <a:spcBef>
                <a:spcPct val="0"/>
              </a:spcBef>
              <a:buClr>
                <a:srgbClr val="548DD4"/>
              </a:buClr>
              <a:buSzPct val="25000"/>
              <a:buFont typeface="Calibri" panose="020F0502020204030204" pitchFamily="34" charset="0"/>
              <a:buNone/>
            </a:pPr>
            <a:r>
              <a:rPr lang="en-US" altLang="en-US" sz="2000" dirty="0">
                <a:latin typeface="Gill Sans MT" panose="020B0502020104020203" pitchFamily="34" charset="0"/>
                <a:sym typeface="Calibri" panose="020F0502020204030204" pitchFamily="34" charset="0"/>
              </a:rPr>
              <a:t>Activity  1.2</a:t>
            </a:r>
          </a:p>
          <a:p>
            <a:pPr algn="ctr">
              <a:spcBef>
                <a:spcPct val="0"/>
              </a:spcBef>
              <a:buClr>
                <a:srgbClr val="0033CC"/>
              </a:buClr>
              <a:buSzPct val="25000"/>
              <a:buFont typeface="Calibri" panose="020F0502020204030204" pitchFamily="34" charset="0"/>
              <a:buNone/>
            </a:pPr>
            <a:r>
              <a:rPr lang="en-US" altLang="en-US" sz="2000" b="1" dirty="0">
                <a:latin typeface="+mj-lt"/>
                <a:sym typeface="Calibri" panose="020F0502020204030204" pitchFamily="34" charset="0"/>
              </a:rPr>
              <a:t>Respect</a:t>
            </a:r>
            <a:endParaRPr lang="en-US" altLang="en-US" sz="2000" b="1" dirty="0">
              <a:latin typeface="Gill Sans MT" panose="020B0502020104020203" pitchFamily="34" charset="0"/>
              <a:sym typeface="Calibri" panose="020F0502020204030204" pitchFamily="34" charset="0"/>
            </a:endParaRPr>
          </a:p>
          <a:p>
            <a:pPr>
              <a:spcBef>
                <a:spcPct val="0"/>
              </a:spcBef>
              <a:buClr>
                <a:srgbClr val="0033CC"/>
              </a:buClr>
              <a:buSzPct val="25000"/>
              <a:buFont typeface="Calibri" panose="020F0502020204030204" pitchFamily="34" charset="0"/>
              <a:buNone/>
            </a:pPr>
            <a:r>
              <a:rPr lang="en-US" altLang="en-US" sz="1800" b="1" dirty="0">
                <a:latin typeface="Gill Sans MT" panose="020B0502020104020203" pitchFamily="34" charset="0"/>
                <a:sym typeface="Calibri" panose="020F0502020204030204" pitchFamily="34" charset="0"/>
              </a:rPr>
              <a:t>                          </a:t>
            </a:r>
          </a:p>
        </p:txBody>
      </p:sp>
    </p:spTree>
    <p:extLst>
      <p:ext uri="{BB962C8B-B14F-4D97-AF65-F5344CB8AC3E}">
        <p14:creationId xmlns:p14="http://schemas.microsoft.com/office/powerpoint/2010/main" val="2631108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F3467467-51D6-481E-99CE-A08DE92E1530}"/>
              </a:ext>
            </a:extLst>
          </p:cNvPr>
          <p:cNvSpPr>
            <a:spLocks noGrp="1" noChangeArrowheads="1"/>
          </p:cNvSpPr>
          <p:nvPr>
            <p:ph type="title"/>
          </p:nvPr>
        </p:nvSpPr>
        <p:spPr>
          <a:xfrm>
            <a:off x="99101" y="1123837"/>
            <a:ext cx="3277842" cy="4601183"/>
          </a:xfrm>
        </p:spPr>
        <p:txBody>
          <a:bodyPr>
            <a:normAutofit/>
          </a:bodyPr>
          <a:lstStyle/>
          <a:p>
            <a:r>
              <a:rPr lang="en-US" altLang="en-US" sz="4000" dirty="0">
                <a:ea typeface="ＭＳ Ｐゴシック" panose="020B0600070205080204" pitchFamily="34" charset="-128"/>
                <a:cs typeface="Calibri" panose="020F0502020204030204" pitchFamily="34" charset="0"/>
              </a:rPr>
              <a:t>More Suggestions</a:t>
            </a:r>
          </a:p>
        </p:txBody>
      </p:sp>
      <p:sp>
        <p:nvSpPr>
          <p:cNvPr id="2" name="Content Placeholder 1">
            <a:extLst>
              <a:ext uri="{FF2B5EF4-FFF2-40B4-BE49-F238E27FC236}">
                <a16:creationId xmlns:a16="http://schemas.microsoft.com/office/drawing/2014/main" id="{8AF1C39A-EFD2-4A2D-BC8A-A7370220BA4B}"/>
              </a:ext>
            </a:extLst>
          </p:cNvPr>
          <p:cNvSpPr>
            <a:spLocks noGrp="1"/>
          </p:cNvSpPr>
          <p:nvPr>
            <p:ph idx="1"/>
          </p:nvPr>
        </p:nvSpPr>
        <p:spPr>
          <a:xfrm>
            <a:off x="3862607" y="839723"/>
            <a:ext cx="7515478" cy="5343793"/>
          </a:xfrm>
        </p:spPr>
        <p:txBody>
          <a:bodyPr>
            <a:noAutofit/>
          </a:bodyPr>
          <a:lstStyle/>
          <a:p>
            <a:r>
              <a:rPr lang="en-US" sz="3200" dirty="0">
                <a:cs typeface="Calibri" panose="020F0502020204030204" pitchFamily="34" charset="0"/>
              </a:rPr>
              <a:t>Provide family trainings and resources via different modalities</a:t>
            </a:r>
          </a:p>
          <a:p>
            <a:pPr marL="0" indent="0">
              <a:buNone/>
            </a:pPr>
            <a:endParaRPr lang="en-US" sz="1200" dirty="0">
              <a:cs typeface="Calibri" panose="020F0502020204030204" pitchFamily="34" charset="0"/>
            </a:endParaRPr>
          </a:p>
          <a:p>
            <a:pPr lvl="0" rtl="0"/>
            <a:r>
              <a:rPr lang="en-US" sz="3200" dirty="0">
                <a:cs typeface="Calibri" panose="020F0502020204030204" pitchFamily="34" charset="0"/>
              </a:rPr>
              <a:t>Link the home and school environments</a:t>
            </a:r>
          </a:p>
          <a:p>
            <a:pPr marL="0" lvl="0" indent="0" rtl="0">
              <a:buNone/>
            </a:pPr>
            <a:endParaRPr lang="en-US" sz="1200" dirty="0">
              <a:cs typeface="Calibri" panose="020F0502020204030204" pitchFamily="34" charset="0"/>
            </a:endParaRPr>
          </a:p>
          <a:p>
            <a:r>
              <a:rPr lang="en-US" sz="3200" dirty="0">
                <a:cs typeface="Calibri" panose="020F0502020204030204" pitchFamily="34" charset="0"/>
              </a:rPr>
              <a:t>Connect to community agencies</a:t>
            </a:r>
          </a:p>
          <a:p>
            <a:pPr marL="0" indent="0">
              <a:buNone/>
            </a:pPr>
            <a:endParaRPr lang="en-US" sz="1200" dirty="0">
              <a:cs typeface="Calibri" panose="020F0502020204030204" pitchFamily="34" charset="0"/>
            </a:endParaRPr>
          </a:p>
          <a:p>
            <a:r>
              <a:rPr lang="en-US" sz="3200" dirty="0">
                <a:cs typeface="Calibri" panose="020F0502020204030204" pitchFamily="34" charset="0"/>
              </a:rPr>
              <a:t>Provide targeted home visits </a:t>
            </a:r>
          </a:p>
        </p:txBody>
      </p:sp>
    </p:spTree>
    <p:extLst>
      <p:ext uri="{BB962C8B-B14F-4D97-AF65-F5344CB8AC3E}">
        <p14:creationId xmlns:p14="http://schemas.microsoft.com/office/powerpoint/2010/main" val="2402522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9FA0D-CB51-484B-808E-D6EB8360CD2C}"/>
              </a:ext>
            </a:extLst>
          </p:cNvPr>
          <p:cNvSpPr>
            <a:spLocks noGrp="1"/>
          </p:cNvSpPr>
          <p:nvPr>
            <p:ph type="title"/>
          </p:nvPr>
        </p:nvSpPr>
        <p:spPr>
          <a:xfrm>
            <a:off x="169411" y="1147140"/>
            <a:ext cx="2947482" cy="3128124"/>
          </a:xfrm>
        </p:spPr>
        <p:txBody>
          <a:bodyPr>
            <a:normAutofit/>
          </a:bodyPr>
          <a:lstStyle/>
          <a:p>
            <a:r>
              <a:rPr lang="en-US" sz="4000" dirty="0">
                <a:solidFill>
                  <a:schemeClr val="bg1"/>
                </a:solidFill>
                <a:latin typeface="Calibri" panose="020F0502020204030204" pitchFamily="34" charset="0"/>
                <a:cs typeface="Calibri" panose="020F0502020204030204" pitchFamily="34" charset="0"/>
              </a:rPr>
              <a:t>Successful Family Meetings</a:t>
            </a:r>
            <a:endParaRPr lang="en-US" sz="40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81BFEFD4-7BCC-419E-977B-E1A826786343}"/>
              </a:ext>
            </a:extLst>
          </p:cNvPr>
          <p:cNvSpPr>
            <a:spLocks noGrp="1"/>
          </p:cNvSpPr>
          <p:nvPr>
            <p:ph idx="1"/>
          </p:nvPr>
        </p:nvSpPr>
        <p:spPr>
          <a:xfrm>
            <a:off x="3844068" y="834601"/>
            <a:ext cx="7593451" cy="5297370"/>
          </a:xfrm>
        </p:spPr>
        <p:txBody>
          <a:bodyPr>
            <a:noAutofit/>
          </a:bodyPr>
          <a:lstStyle/>
          <a:p>
            <a:pPr marL="285750" indent="-285750">
              <a:buFont typeface="Arial" panose="020B0604020202020204" pitchFamily="34" charset="0"/>
              <a:buChar char="•"/>
            </a:pPr>
            <a:r>
              <a:rPr lang="en-US" sz="3200" dirty="0">
                <a:cs typeface="Calibri" panose="020F0502020204030204" pitchFamily="34" charset="0"/>
              </a:rPr>
              <a:t>Allow for flexible scheduling</a:t>
            </a:r>
          </a:p>
          <a:p>
            <a:pPr marL="285750" indent="-285750">
              <a:buFont typeface="Arial" panose="020B0604020202020204" pitchFamily="34" charset="0"/>
              <a:buChar char="•"/>
            </a:pPr>
            <a:r>
              <a:rPr lang="en-US" sz="3200" dirty="0">
                <a:cs typeface="Calibri" panose="020F0502020204030204" pitchFamily="34" charset="0"/>
              </a:rPr>
              <a:t>Offer alternate means and locations of meetings </a:t>
            </a:r>
          </a:p>
          <a:p>
            <a:pPr marL="285750" indent="-285750">
              <a:buFont typeface="Arial" panose="020B0604020202020204" pitchFamily="34" charset="0"/>
              <a:buChar char="•"/>
            </a:pPr>
            <a:r>
              <a:rPr lang="en-US" sz="3200" dirty="0">
                <a:cs typeface="Calibri" panose="020F0502020204030204" pitchFamily="34" charset="0"/>
              </a:rPr>
              <a:t>Always begin with a positive statement about the child</a:t>
            </a:r>
          </a:p>
          <a:p>
            <a:pPr marL="285750" indent="-285750">
              <a:buFont typeface="Arial" panose="020B0604020202020204" pitchFamily="34" charset="0"/>
              <a:buChar char="•"/>
            </a:pPr>
            <a:r>
              <a:rPr lang="en-US" sz="3200" dirty="0">
                <a:cs typeface="Calibri" panose="020F0502020204030204" pitchFamily="34" charset="0"/>
              </a:rPr>
              <a:t>Provide examples of student academic progress</a:t>
            </a:r>
          </a:p>
          <a:p>
            <a:pPr marL="285750" indent="-285750">
              <a:buFont typeface="Arial" panose="020B0604020202020204" pitchFamily="34" charset="0"/>
              <a:buChar char="•"/>
            </a:pPr>
            <a:r>
              <a:rPr lang="en-US" sz="3200" dirty="0">
                <a:cs typeface="Calibri" panose="020F0502020204030204" pitchFamily="34" charset="0"/>
              </a:rPr>
              <a:t>Utilize shared decision-making</a:t>
            </a:r>
          </a:p>
          <a:p>
            <a:pPr marL="285750" indent="-285750">
              <a:buFont typeface="Arial" panose="020B0604020202020204" pitchFamily="34" charset="0"/>
              <a:buChar char="•"/>
            </a:pPr>
            <a:r>
              <a:rPr lang="en-US" sz="3200" dirty="0">
                <a:cs typeface="Calibri" panose="020F0502020204030204" pitchFamily="34" charset="0"/>
              </a:rPr>
              <a:t>Treat families as equals</a:t>
            </a:r>
            <a:endParaRPr lang="en-US" sz="2400" dirty="0"/>
          </a:p>
        </p:txBody>
      </p:sp>
      <p:pic>
        <p:nvPicPr>
          <p:cNvPr id="13" name="Picture 12">
            <a:extLst>
              <a:ext uri="{FF2B5EF4-FFF2-40B4-BE49-F238E27FC236}">
                <a16:creationId xmlns:a16="http://schemas.microsoft.com/office/drawing/2014/main" id="{22F0E057-39C7-48AF-953E-ABF414C1A0E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71" y="4075018"/>
            <a:ext cx="2453763" cy="1635842"/>
          </a:xfrm>
          <a:prstGeom prst="rect">
            <a:avLst/>
          </a:prstGeom>
          <a:ln w="12700">
            <a:solidFill>
              <a:schemeClr val="tx1"/>
            </a:solidFill>
          </a:ln>
        </p:spPr>
      </p:pic>
    </p:spTree>
    <p:extLst>
      <p:ext uri="{BB962C8B-B14F-4D97-AF65-F5344CB8AC3E}">
        <p14:creationId xmlns:p14="http://schemas.microsoft.com/office/powerpoint/2010/main" val="2185594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86A54C-E25D-4161-ACE1-AFF8198EED7B}"/>
              </a:ext>
            </a:extLst>
          </p:cNvPr>
          <p:cNvSpPr>
            <a:spLocks noGrp="1"/>
          </p:cNvSpPr>
          <p:nvPr>
            <p:ph type="title"/>
          </p:nvPr>
        </p:nvSpPr>
        <p:spPr>
          <a:xfrm>
            <a:off x="0" y="950976"/>
            <a:ext cx="3136819" cy="2005567"/>
          </a:xfrm>
        </p:spPr>
        <p:txBody>
          <a:bodyPr>
            <a:normAutofit/>
          </a:bodyPr>
          <a:lstStyle/>
          <a:p>
            <a:pPr algn="ctr"/>
            <a:r>
              <a:rPr lang="en-US" altLang="en-US" sz="900" b="1" dirty="0">
                <a:solidFill>
                  <a:schemeClr val="accent3"/>
                </a:solidFill>
                <a:ea typeface="ＭＳ Ｐゴシック"/>
                <a:cs typeface="Calibri" panose="020F0502020204030204" pitchFamily="34" charset="0"/>
              </a:rPr>
              <a:t>Cultural Considerations</a:t>
            </a:r>
            <a:endParaRPr lang="en-US" sz="900" dirty="0">
              <a:solidFill>
                <a:schemeClr val="accent3"/>
              </a:solidFill>
              <a:cs typeface="Calibri" panose="020F0502020204030204" pitchFamily="34" charset="0"/>
            </a:endParaRPr>
          </a:p>
        </p:txBody>
      </p:sp>
      <p:pic>
        <p:nvPicPr>
          <p:cNvPr id="2" name="Picture 1">
            <a:extLst>
              <a:ext uri="{FF2B5EF4-FFF2-40B4-BE49-F238E27FC236}">
                <a16:creationId xmlns:a16="http://schemas.microsoft.com/office/drawing/2014/main" id="{E9474EB5-212D-49D0-9E61-324E95F4394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94146" y="2345533"/>
            <a:ext cx="3013830" cy="2005567"/>
          </a:xfrm>
          <a:prstGeom prst="rect">
            <a:avLst/>
          </a:prstGeom>
        </p:spPr>
      </p:pic>
      <p:sp>
        <p:nvSpPr>
          <p:cNvPr id="3" name="TextBox 2">
            <a:extLst>
              <a:ext uri="{FF2B5EF4-FFF2-40B4-BE49-F238E27FC236}">
                <a16:creationId xmlns:a16="http://schemas.microsoft.com/office/drawing/2014/main" id="{B27A92C5-C12F-4228-A19E-6A68CB576BA8}"/>
              </a:ext>
            </a:extLst>
          </p:cNvPr>
          <p:cNvSpPr txBox="1"/>
          <p:nvPr/>
        </p:nvSpPr>
        <p:spPr>
          <a:xfrm>
            <a:off x="4437530" y="2956543"/>
            <a:ext cx="6831106" cy="769441"/>
          </a:xfrm>
          <a:prstGeom prst="rect">
            <a:avLst/>
          </a:prstGeom>
          <a:noFill/>
        </p:spPr>
        <p:txBody>
          <a:bodyPr wrap="square" rtlCol="0">
            <a:spAutoFit/>
          </a:bodyPr>
          <a:lstStyle/>
          <a:p>
            <a:r>
              <a:rPr lang="en-US" sz="4400" b="1" dirty="0">
                <a:solidFill>
                  <a:schemeClr val="bg1"/>
                </a:solidFill>
              </a:rPr>
              <a:t>Cultural Considerations</a:t>
            </a:r>
          </a:p>
        </p:txBody>
      </p:sp>
    </p:spTree>
    <p:extLst>
      <p:ext uri="{BB962C8B-B14F-4D97-AF65-F5344CB8AC3E}">
        <p14:creationId xmlns:p14="http://schemas.microsoft.com/office/powerpoint/2010/main" val="547458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E3005-1A05-4DC8-9EFE-F93DE6104C2F}"/>
              </a:ext>
            </a:extLst>
          </p:cNvPr>
          <p:cNvSpPr>
            <a:spLocks noGrp="1"/>
          </p:cNvSpPr>
          <p:nvPr>
            <p:ph type="title"/>
          </p:nvPr>
        </p:nvSpPr>
        <p:spPr>
          <a:xfrm>
            <a:off x="215774" y="780690"/>
            <a:ext cx="3125523" cy="2474344"/>
          </a:xfrm>
        </p:spPr>
        <p:txBody>
          <a:bodyPr anchor="b">
            <a:normAutofit/>
          </a:bodyPr>
          <a:lstStyle/>
          <a:p>
            <a:r>
              <a:rPr lang="en-US" sz="3600" dirty="0"/>
              <a:t>Cultural Competency</a:t>
            </a:r>
          </a:p>
        </p:txBody>
      </p:sp>
      <p:graphicFrame>
        <p:nvGraphicFramePr>
          <p:cNvPr id="5" name="Content Placeholder 2" descr="Cultural Competency">
            <a:extLst>
              <a:ext uri="{FF2B5EF4-FFF2-40B4-BE49-F238E27FC236}">
                <a16:creationId xmlns:a16="http://schemas.microsoft.com/office/drawing/2014/main" id="{44249797-CCB4-40D2-8176-07E225FCBECA}"/>
              </a:ext>
            </a:extLst>
          </p:cNvPr>
          <p:cNvGraphicFramePr>
            <a:graphicFrameLocks noGrp="1"/>
          </p:cNvGraphicFramePr>
          <p:nvPr>
            <p:ph idx="1"/>
            <p:extLst>
              <p:ext uri="{D42A27DB-BD31-4B8C-83A1-F6EECF244321}">
                <p14:modId xmlns:p14="http://schemas.microsoft.com/office/powerpoint/2010/main" val="3872859842"/>
              </p:ext>
            </p:extLst>
          </p:nvPr>
        </p:nvGraphicFramePr>
        <p:xfrm>
          <a:off x="3867912" y="868680"/>
          <a:ext cx="7501128"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B108C34C-F3B0-4691-A930-BA482E6870D2}"/>
              </a:ext>
              <a:ext uri="{C183D7F6-B498-43B3-948B-1728B52AA6E4}">
                <adec:decorative xmlns:adec="http://schemas.microsoft.com/office/drawing/2017/decorative" val="1"/>
              </a:ext>
            </a:extLst>
          </p:cNvPr>
          <p:cNvPicPr>
            <a:picLocks noChangeAspect="1"/>
          </p:cNvPicPr>
          <p:nvPr/>
        </p:nvPicPr>
        <p:blipFill>
          <a:blip r:embed="rId8">
            <a:alphaModFix amt="70000"/>
          </a:blip>
          <a:stretch>
            <a:fillRect/>
          </a:stretch>
        </p:blipFill>
        <p:spPr>
          <a:xfrm>
            <a:off x="572519" y="3704338"/>
            <a:ext cx="2028194" cy="2047696"/>
          </a:xfrm>
          <a:prstGeom prst="rect">
            <a:avLst/>
          </a:prstGeom>
        </p:spPr>
      </p:pic>
    </p:spTree>
    <p:extLst>
      <p:ext uri="{BB962C8B-B14F-4D97-AF65-F5344CB8AC3E}">
        <p14:creationId xmlns:p14="http://schemas.microsoft.com/office/powerpoint/2010/main" val="4128133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83932C-7CB5-4C57-B248-AFFDC8785D80}"/>
              </a:ext>
            </a:extLst>
          </p:cNvPr>
          <p:cNvSpPr>
            <a:spLocks noGrp="1"/>
          </p:cNvSpPr>
          <p:nvPr>
            <p:ph type="title"/>
          </p:nvPr>
        </p:nvSpPr>
        <p:spPr>
          <a:xfrm>
            <a:off x="252066" y="1113260"/>
            <a:ext cx="2947482" cy="4601183"/>
          </a:xfrm>
        </p:spPr>
        <p:txBody>
          <a:bodyPr>
            <a:normAutofit/>
          </a:bodyPr>
          <a:lstStyle/>
          <a:p>
            <a:pPr>
              <a:defRPr/>
            </a:pPr>
            <a:r>
              <a:rPr lang="en-US" sz="4000" dirty="0">
                <a:cs typeface="Calibri" panose="020F0502020204030204" pitchFamily="34" charset="0"/>
              </a:rPr>
              <a:t>Family Cultures</a:t>
            </a:r>
            <a:br>
              <a:rPr lang="en-US" sz="4000" dirty="0">
                <a:cs typeface="Calibri" panose="020F0502020204030204" pitchFamily="34" charset="0"/>
              </a:rPr>
            </a:br>
            <a:br>
              <a:rPr lang="en-US" sz="4000" b="1" dirty="0">
                <a:cs typeface="Calibri" panose="020F0502020204030204" pitchFamily="34" charset="0"/>
              </a:rPr>
            </a:br>
            <a:r>
              <a:rPr lang="en-US" sz="3600" i="1" dirty="0">
                <a:solidFill>
                  <a:srgbClr val="BAE8E8"/>
                </a:solidFill>
                <a:cs typeface="Calibri" panose="020F0502020204030204" pitchFamily="34" charset="0"/>
              </a:rPr>
              <a:t>Consider This…</a:t>
            </a:r>
            <a:endParaRPr lang="en-US" sz="5400" kern="0" dirty="0">
              <a:solidFill>
                <a:schemeClr val="accent3">
                  <a:lumMod val="20000"/>
                  <a:lumOff val="80000"/>
                </a:schemeClr>
              </a:solidFill>
              <a:ea typeface="ＭＳ Ｐゴシック" pitchFamily="34" charset="-128"/>
              <a:cs typeface="ＭＳ Ｐゴシック" charset="-128"/>
            </a:endParaRPr>
          </a:p>
        </p:txBody>
      </p:sp>
      <p:sp>
        <p:nvSpPr>
          <p:cNvPr id="5" name="Content Placeholder 4">
            <a:extLst>
              <a:ext uri="{FF2B5EF4-FFF2-40B4-BE49-F238E27FC236}">
                <a16:creationId xmlns:a16="http://schemas.microsoft.com/office/drawing/2014/main" id="{6DD783F8-C6B2-4C62-8BCE-5733EB3D2616}"/>
              </a:ext>
            </a:extLst>
          </p:cNvPr>
          <p:cNvSpPr>
            <a:spLocks noGrp="1"/>
          </p:cNvSpPr>
          <p:nvPr>
            <p:ph idx="1"/>
          </p:nvPr>
        </p:nvSpPr>
        <p:spPr>
          <a:xfrm>
            <a:off x="3788383" y="980388"/>
            <a:ext cx="7693464" cy="5115844"/>
          </a:xfrm>
        </p:spPr>
        <p:txBody>
          <a:bodyPr>
            <a:normAutofit/>
          </a:bodyPr>
          <a:lstStyle/>
          <a:p>
            <a:endParaRPr lang="en-US" sz="3600" dirty="0">
              <a:ea typeface="ＭＳ Ｐゴシック" pitchFamily="34" charset="-128"/>
              <a:cs typeface="Calibri" panose="020F0502020204030204" pitchFamily="34" charset="0"/>
            </a:endParaRPr>
          </a:p>
          <a:p>
            <a:pPr>
              <a:spcBef>
                <a:spcPts val="0"/>
              </a:spcBef>
            </a:pPr>
            <a:r>
              <a:rPr lang="en-US" sz="3200" dirty="0">
                <a:ea typeface="ＭＳ Ｐゴシック" pitchFamily="34" charset="-128"/>
                <a:cs typeface="Calibri" panose="020F0502020204030204" pitchFamily="34" charset="0"/>
              </a:rPr>
              <a:t>Do families see themselves and their cultures reflected in</a:t>
            </a:r>
          </a:p>
          <a:p>
            <a:pPr marL="0" indent="169863">
              <a:spcBef>
                <a:spcPts val="0"/>
              </a:spcBef>
              <a:buNone/>
            </a:pPr>
            <a:r>
              <a:rPr lang="en-US" sz="3200" dirty="0">
                <a:ea typeface="ＭＳ Ｐゴシック" pitchFamily="34" charset="-128"/>
                <a:cs typeface="Calibri" panose="020F0502020204030204" pitchFamily="34" charset="0"/>
              </a:rPr>
              <a:t>your schoo</a:t>
            </a:r>
            <a:r>
              <a:rPr lang="en-US" sz="3200" dirty="0">
                <a:latin typeface="Arial" panose="020B0604020202020204" pitchFamily="34" charset="0"/>
                <a:ea typeface="ＭＳ Ｐゴシック" pitchFamily="34" charset="-128"/>
                <a:cs typeface="Arial" panose="020B0604020202020204" pitchFamily="34" charset="0"/>
              </a:rPr>
              <a:t>l?</a:t>
            </a:r>
          </a:p>
          <a:p>
            <a:pPr marL="0" indent="0">
              <a:buNone/>
            </a:pPr>
            <a:endParaRPr lang="en-US" sz="3200" dirty="0">
              <a:ea typeface="ＭＳ Ｐゴシック" pitchFamily="34" charset="-128"/>
              <a:cs typeface="Calibri" panose="020F0502020204030204" pitchFamily="34" charset="0"/>
            </a:endParaRPr>
          </a:p>
          <a:p>
            <a:pPr>
              <a:lnSpc>
                <a:spcPct val="100000"/>
              </a:lnSpc>
              <a:spcBef>
                <a:spcPts val="0"/>
              </a:spcBef>
            </a:pPr>
            <a:r>
              <a:rPr lang="en-US" sz="3200" dirty="0">
                <a:ea typeface="ＭＳ Ｐゴシック" pitchFamily="34" charset="-128"/>
                <a:cs typeface="Calibri" panose="020F0502020204030204" pitchFamily="34" charset="0"/>
              </a:rPr>
              <a:t>How do you engage </a:t>
            </a:r>
          </a:p>
          <a:p>
            <a:pPr marL="234950" indent="0">
              <a:lnSpc>
                <a:spcPct val="100000"/>
              </a:lnSpc>
              <a:spcBef>
                <a:spcPts val="0"/>
              </a:spcBef>
              <a:buNone/>
            </a:pPr>
            <a:r>
              <a:rPr lang="en-US" sz="3200" dirty="0">
                <a:ea typeface="ＭＳ Ｐゴシック" pitchFamily="34" charset="-128"/>
                <a:cs typeface="Calibri" panose="020F0502020204030204" pitchFamily="34" charset="0"/>
              </a:rPr>
              <a:t>with families to learn</a:t>
            </a:r>
          </a:p>
          <a:p>
            <a:pPr marL="234950" indent="0">
              <a:lnSpc>
                <a:spcPct val="100000"/>
              </a:lnSpc>
              <a:spcBef>
                <a:spcPts val="0"/>
              </a:spcBef>
              <a:buNone/>
            </a:pPr>
            <a:r>
              <a:rPr lang="en-US" sz="3200" dirty="0">
                <a:ea typeface="ＭＳ Ｐゴシック" pitchFamily="34" charset="-128"/>
                <a:cs typeface="Calibri" panose="020F0502020204030204" pitchFamily="34" charset="0"/>
              </a:rPr>
              <a:t>about their cultures</a:t>
            </a:r>
            <a:r>
              <a:rPr lang="en-US" sz="3200" dirty="0">
                <a:latin typeface="Arial" panose="020B0604020202020204" pitchFamily="34" charset="0"/>
                <a:ea typeface="ＭＳ Ｐゴシック" pitchFamily="34" charset="-128"/>
                <a:cs typeface="Arial" panose="020B0604020202020204" pitchFamily="34" charset="0"/>
              </a:rPr>
              <a:t>?</a:t>
            </a:r>
          </a:p>
          <a:p>
            <a:endParaRPr lang="en-US" sz="3600" dirty="0"/>
          </a:p>
          <a:p>
            <a:endParaRPr lang="en-US" sz="3600" dirty="0"/>
          </a:p>
        </p:txBody>
      </p:sp>
      <p:grpSp>
        <p:nvGrpSpPr>
          <p:cNvPr id="2" name="Group 1" descr="Picture of a school and family">
            <a:extLst>
              <a:ext uri="{FF2B5EF4-FFF2-40B4-BE49-F238E27FC236}">
                <a16:creationId xmlns:a16="http://schemas.microsoft.com/office/drawing/2014/main" id="{DA34F211-C6A1-4A79-87E2-15441162F3C5}"/>
              </a:ext>
            </a:extLst>
          </p:cNvPr>
          <p:cNvGrpSpPr/>
          <p:nvPr/>
        </p:nvGrpSpPr>
        <p:grpSpPr>
          <a:xfrm>
            <a:off x="8458021" y="2163890"/>
            <a:ext cx="2938985" cy="3554033"/>
            <a:chOff x="8458021" y="1864838"/>
            <a:chExt cx="2938985" cy="3554033"/>
          </a:xfrm>
        </p:grpSpPr>
        <p:pic>
          <p:nvPicPr>
            <p:cNvPr id="6" name="Picture 5" descr="Photo of the outside of a school with a reflection of a family below it.">
              <a:extLst>
                <a:ext uri="{FF2B5EF4-FFF2-40B4-BE49-F238E27FC236}">
                  <a16:creationId xmlns:a16="http://schemas.microsoft.com/office/drawing/2014/main" id="{34EE11F9-F407-4D6C-82F7-516A2A61884A}"/>
                </a:ext>
              </a:extLst>
            </p:cNvPr>
            <p:cNvPicPr>
              <a:picLocks noChangeAspect="1"/>
            </p:cNvPicPr>
            <p:nvPr/>
          </p:nvPicPr>
          <p:blipFill>
            <a:blip r:embed="rId3"/>
            <a:stretch>
              <a:fillRect/>
            </a:stretch>
          </p:blipFill>
          <p:spPr>
            <a:xfrm>
              <a:off x="8471422" y="1864838"/>
              <a:ext cx="2925584" cy="1840120"/>
            </a:xfrm>
            <a:prstGeom prst="rect">
              <a:avLst/>
            </a:prstGeom>
            <a:effectLst>
              <a:softEdge rad="63500"/>
            </a:effectLst>
          </p:spPr>
        </p:pic>
        <p:pic>
          <p:nvPicPr>
            <p:cNvPr id="7" name="Picture 6" descr="Reflection of a family.">
              <a:extLst>
                <a:ext uri="{FF2B5EF4-FFF2-40B4-BE49-F238E27FC236}">
                  <a16:creationId xmlns:a16="http://schemas.microsoft.com/office/drawing/2014/main" id="{F469E713-AED1-4A22-81F2-8A46931D7776}"/>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426"/>
                      </a14:imgEffect>
                      <a14:imgEffect>
                        <a14:saturation sat="143000"/>
                      </a14:imgEffect>
                      <a14:imgEffect>
                        <a14:brightnessContrast bright="-42000" contrast="27000"/>
                      </a14:imgEffect>
                    </a14:imgLayer>
                  </a14:imgProps>
                </a:ext>
              </a:extLst>
            </a:blip>
            <a:stretch>
              <a:fillRect/>
            </a:stretch>
          </p:blipFill>
          <p:spPr>
            <a:xfrm>
              <a:off x="8458021" y="3593310"/>
              <a:ext cx="2927433" cy="1825561"/>
            </a:xfrm>
            <a:prstGeom prst="rect">
              <a:avLst/>
            </a:prstGeom>
            <a:effectLst>
              <a:softEdge rad="63500"/>
            </a:effectLst>
          </p:spPr>
        </p:pic>
      </p:grpSp>
    </p:spTree>
    <p:extLst>
      <p:ext uri="{BB962C8B-B14F-4D97-AF65-F5344CB8AC3E}">
        <p14:creationId xmlns:p14="http://schemas.microsoft.com/office/powerpoint/2010/main" val="12303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FC99D-7963-47C7-9875-2A8067E7C43E}"/>
              </a:ext>
            </a:extLst>
          </p:cNvPr>
          <p:cNvSpPr>
            <a:spLocks noGrp="1"/>
          </p:cNvSpPr>
          <p:nvPr>
            <p:ph type="title"/>
          </p:nvPr>
        </p:nvSpPr>
        <p:spPr>
          <a:xfrm>
            <a:off x="269958" y="1561160"/>
            <a:ext cx="2947482" cy="2397454"/>
          </a:xfrm>
        </p:spPr>
        <p:txBody>
          <a:bodyPr>
            <a:normAutofit/>
          </a:bodyPr>
          <a:lstStyle/>
          <a:p>
            <a:r>
              <a:rPr lang="en-US" sz="4000" dirty="0"/>
              <a:t>Home Culture</a:t>
            </a:r>
          </a:p>
        </p:txBody>
      </p:sp>
      <p:sp>
        <p:nvSpPr>
          <p:cNvPr id="3" name="Content Placeholder 2">
            <a:extLst>
              <a:ext uri="{FF2B5EF4-FFF2-40B4-BE49-F238E27FC236}">
                <a16:creationId xmlns:a16="http://schemas.microsoft.com/office/drawing/2014/main" id="{4E4CB7A0-AACD-4312-98B2-02D3752AE0F4}"/>
              </a:ext>
            </a:extLst>
          </p:cNvPr>
          <p:cNvSpPr>
            <a:spLocks noGrp="1"/>
          </p:cNvSpPr>
          <p:nvPr>
            <p:ph idx="1"/>
          </p:nvPr>
        </p:nvSpPr>
        <p:spPr>
          <a:xfrm>
            <a:off x="3869601" y="1090465"/>
            <a:ext cx="7478379" cy="4643945"/>
          </a:xfrm>
        </p:spPr>
        <p:txBody>
          <a:bodyPr>
            <a:normAutofit lnSpcReduction="10000"/>
          </a:bodyPr>
          <a:lstStyle/>
          <a:p>
            <a:pPr marL="0" indent="0" algn="ctr">
              <a:spcBef>
                <a:spcPts val="0"/>
              </a:spcBef>
              <a:buNone/>
            </a:pPr>
            <a:r>
              <a:rPr lang="en-US" sz="3200" dirty="0"/>
              <a:t>A FAMILY’S PERSPECTIVE</a:t>
            </a:r>
          </a:p>
          <a:p>
            <a:pPr marL="0" indent="0" algn="ctr">
              <a:spcBef>
                <a:spcPts val="0"/>
              </a:spcBef>
              <a:buNone/>
            </a:pPr>
            <a:r>
              <a:rPr lang="en-US" sz="3200" dirty="0"/>
              <a:t>TOWARD EDUCATION</a:t>
            </a:r>
          </a:p>
          <a:p>
            <a:pPr marL="0" indent="0" algn="ctr">
              <a:spcBef>
                <a:spcPts val="0"/>
              </a:spcBef>
              <a:buNone/>
            </a:pPr>
            <a:endParaRPr lang="en-US" sz="1600" dirty="0"/>
          </a:p>
          <a:p>
            <a:pPr marL="0" indent="0" algn="ctr">
              <a:spcBef>
                <a:spcPts val="0"/>
              </a:spcBef>
              <a:buNone/>
            </a:pPr>
            <a:endParaRPr lang="en-US" sz="1000" dirty="0"/>
          </a:p>
          <a:p>
            <a:r>
              <a:rPr lang="en-US" dirty="0"/>
              <a:t>Represents one part of their daily life</a:t>
            </a:r>
          </a:p>
          <a:p>
            <a:r>
              <a:rPr lang="en-US" dirty="0"/>
              <a:t>Splits attention between multiple family members</a:t>
            </a:r>
          </a:p>
          <a:p>
            <a:r>
              <a:rPr lang="en-US" dirty="0"/>
              <a:t>Sees through the lens of their own educational history </a:t>
            </a:r>
          </a:p>
          <a:p>
            <a:r>
              <a:rPr lang="en-US" dirty="0"/>
              <a:t>May consider themselves as ‘outsiders’</a:t>
            </a:r>
          </a:p>
          <a:p>
            <a:r>
              <a:rPr lang="en-US" dirty="0"/>
              <a:t>Views as a lifelong commitment</a:t>
            </a:r>
          </a:p>
        </p:txBody>
      </p:sp>
      <p:pic>
        <p:nvPicPr>
          <p:cNvPr id="4" name="Picture 3">
            <a:extLst>
              <a:ext uri="{FF2B5EF4-FFF2-40B4-BE49-F238E27FC236}">
                <a16:creationId xmlns:a16="http://schemas.microsoft.com/office/drawing/2014/main" id="{F180A82B-9C57-4F20-AEBB-019CD785A6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7141" y="4028433"/>
            <a:ext cx="2604526" cy="1860376"/>
          </a:xfrm>
          <a:prstGeom prst="rect">
            <a:avLst/>
          </a:prstGeom>
        </p:spPr>
      </p:pic>
    </p:spTree>
    <p:extLst>
      <p:ext uri="{BB962C8B-B14F-4D97-AF65-F5344CB8AC3E}">
        <p14:creationId xmlns:p14="http://schemas.microsoft.com/office/powerpoint/2010/main" val="1122222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86A54C-E25D-4161-ACE1-AFF8198EED7B}"/>
              </a:ext>
            </a:extLst>
          </p:cNvPr>
          <p:cNvSpPr>
            <a:spLocks noGrp="1"/>
          </p:cNvSpPr>
          <p:nvPr>
            <p:ph type="title"/>
          </p:nvPr>
        </p:nvSpPr>
        <p:spPr>
          <a:xfrm>
            <a:off x="3904488" y="1773936"/>
            <a:ext cx="7315200" cy="3255264"/>
          </a:xfrm>
        </p:spPr>
        <p:txBody>
          <a:bodyPr>
            <a:normAutofit/>
          </a:bodyPr>
          <a:lstStyle/>
          <a:p>
            <a:pPr algn="ctr"/>
            <a:r>
              <a:rPr lang="en-US" altLang="en-US" sz="4400" b="1" dirty="0">
                <a:ea typeface="ＭＳ Ｐゴシック"/>
                <a:cs typeface="Calibri" panose="020F0502020204030204" pitchFamily="34" charset="0"/>
              </a:rPr>
              <a:t>Equity and Family Engagement</a:t>
            </a:r>
            <a:br>
              <a:rPr lang="en-US" altLang="en-US" sz="4400" b="1" dirty="0">
                <a:ea typeface="ＭＳ Ｐゴシック" panose="020B0600070205080204" pitchFamily="34" charset="-128"/>
                <a:cs typeface="Calibri" panose="020F0502020204030204" pitchFamily="34" charset="0"/>
              </a:rPr>
            </a:br>
            <a:endParaRPr lang="en-US" sz="4400" dirty="0">
              <a:cs typeface="Calibri" panose="020F0502020204030204" pitchFamily="34" charset="0"/>
            </a:endParaRPr>
          </a:p>
        </p:txBody>
      </p:sp>
      <p:pic>
        <p:nvPicPr>
          <p:cNvPr id="1026" name="Picture 2" descr="Picture of a quote: &quot;Equity is about giving every student what he or she needs, not about giving everyone the same thing.&quot;">
            <a:extLst>
              <a:ext uri="{FF2B5EF4-FFF2-40B4-BE49-F238E27FC236}">
                <a16:creationId xmlns:a16="http://schemas.microsoft.com/office/drawing/2014/main" id="{3F59D458-CC2E-46C1-83CB-A3412AC841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170" b="12261"/>
          <a:stretch/>
        </p:blipFill>
        <p:spPr bwMode="auto">
          <a:xfrm>
            <a:off x="262146" y="2682416"/>
            <a:ext cx="2885097" cy="1948048"/>
          </a:xfrm>
          <a:prstGeom prst="rect">
            <a:avLst/>
          </a:prstGeom>
          <a:noFill/>
          <a:scene3d>
            <a:camera prst="orthographicFront"/>
            <a:lightRig rig="threePt" dir="t"/>
          </a:scene3d>
          <a:sp3d>
            <a:bevelB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020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A7568-B426-42DB-B40B-FB67119C3FB0}"/>
              </a:ext>
            </a:extLst>
          </p:cNvPr>
          <p:cNvSpPr>
            <a:spLocks noGrp="1"/>
          </p:cNvSpPr>
          <p:nvPr>
            <p:ph type="title"/>
          </p:nvPr>
        </p:nvSpPr>
        <p:spPr/>
        <p:txBody>
          <a:bodyPr/>
          <a:lstStyle/>
          <a:p>
            <a:r>
              <a:rPr lang="en-US"/>
              <a:t>Equitable Relationships</a:t>
            </a:r>
          </a:p>
        </p:txBody>
      </p:sp>
      <p:sp>
        <p:nvSpPr>
          <p:cNvPr id="3" name="Content Placeholder 2">
            <a:extLst>
              <a:ext uri="{FF2B5EF4-FFF2-40B4-BE49-F238E27FC236}">
                <a16:creationId xmlns:a16="http://schemas.microsoft.com/office/drawing/2014/main" id="{F5C413A3-BA80-466F-BD1B-DAA39AFD3859}"/>
              </a:ext>
            </a:extLst>
          </p:cNvPr>
          <p:cNvSpPr>
            <a:spLocks noGrp="1"/>
          </p:cNvSpPr>
          <p:nvPr>
            <p:ph idx="1"/>
          </p:nvPr>
        </p:nvSpPr>
        <p:spPr>
          <a:xfrm>
            <a:off x="4114800" y="864108"/>
            <a:ext cx="7063730" cy="5120640"/>
          </a:xfrm>
        </p:spPr>
        <p:txBody>
          <a:bodyPr/>
          <a:lstStyle/>
          <a:p>
            <a:pPr marL="0" indent="0">
              <a:buNone/>
            </a:pPr>
            <a:r>
              <a:rPr lang="en-US" dirty="0"/>
              <a:t>"It's vital to understand that promoting educational equity necessitates family engagement. It is when families are authentically engaged and listened to as active partners that our students reach their full potential and graduate college and career ready.”</a:t>
            </a:r>
          </a:p>
          <a:p>
            <a:endParaRPr lang="en-US" dirty="0"/>
          </a:p>
          <a:p>
            <a:pPr lvl="7"/>
            <a:r>
              <a:rPr lang="en-US" dirty="0">
                <a:solidFill>
                  <a:schemeClr val="bg1"/>
                </a:solidFill>
              </a:rPr>
              <a:t>Former Connecticut Education Commissioner Dianna R. </a:t>
            </a:r>
            <a:r>
              <a:rPr lang="en-US" dirty="0" err="1">
                <a:solidFill>
                  <a:schemeClr val="bg1"/>
                </a:solidFill>
              </a:rPr>
              <a:t>Wentzell</a:t>
            </a:r>
            <a:r>
              <a:rPr lang="en-US" dirty="0">
                <a:solidFill>
                  <a:schemeClr val="bg1"/>
                </a:solidFill>
              </a:rPr>
              <a:t> </a:t>
            </a:r>
            <a:endParaRPr lang="en-US" sz="1000" dirty="0">
              <a:solidFill>
                <a:schemeClr val="bg1"/>
              </a:solidFill>
            </a:endParaRPr>
          </a:p>
        </p:txBody>
      </p:sp>
    </p:spTree>
    <p:extLst>
      <p:ext uri="{BB962C8B-B14F-4D97-AF65-F5344CB8AC3E}">
        <p14:creationId xmlns:p14="http://schemas.microsoft.com/office/powerpoint/2010/main" val="2021592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275899B-27AD-401C-A811-750AE95A3D36}"/>
              </a:ext>
            </a:extLst>
          </p:cNvPr>
          <p:cNvSpPr>
            <a:spLocks noGrp="1"/>
          </p:cNvSpPr>
          <p:nvPr>
            <p:ph type="title"/>
          </p:nvPr>
        </p:nvSpPr>
        <p:spPr>
          <a:xfrm>
            <a:off x="256032" y="1143000"/>
            <a:ext cx="2834640" cy="2979420"/>
          </a:xfrm>
        </p:spPr>
        <p:txBody>
          <a:bodyPr>
            <a:normAutofit/>
          </a:bodyPr>
          <a:lstStyle/>
          <a:p>
            <a:br>
              <a:rPr lang="en-US" dirty="0"/>
            </a:br>
            <a:r>
              <a:rPr lang="en-US" dirty="0"/>
              <a:t>Multiple Roles Families Play in Building Learning Pathways</a:t>
            </a:r>
          </a:p>
        </p:txBody>
      </p:sp>
      <p:pic>
        <p:nvPicPr>
          <p:cNvPr id="5" name="Content Placeholder 4" descr="add a description">
            <a:extLst>
              <a:ext uri="{FF2B5EF4-FFF2-40B4-BE49-F238E27FC236}">
                <a16:creationId xmlns:a16="http://schemas.microsoft.com/office/drawing/2014/main" id="{3B5E9114-8E18-4816-A431-CAB790D61794}"/>
              </a:ext>
            </a:extLst>
          </p:cNvPr>
          <p:cNvPicPr>
            <a:picLocks noGrp="1" noChangeAspect="1"/>
          </p:cNvPicPr>
          <p:nvPr>
            <p:ph idx="1"/>
          </p:nvPr>
        </p:nvPicPr>
        <p:blipFill>
          <a:blip r:embed="rId3"/>
          <a:stretch>
            <a:fillRect/>
          </a:stretch>
        </p:blipFill>
        <p:spPr>
          <a:xfrm>
            <a:off x="4328853" y="868680"/>
            <a:ext cx="6671844" cy="5120640"/>
          </a:xfrm>
          <a:noFill/>
        </p:spPr>
      </p:pic>
      <p:sp>
        <p:nvSpPr>
          <p:cNvPr id="2" name="TextBox 1">
            <a:extLst>
              <a:ext uri="{FF2B5EF4-FFF2-40B4-BE49-F238E27FC236}">
                <a16:creationId xmlns:a16="http://schemas.microsoft.com/office/drawing/2014/main" id="{542363A1-03DF-4409-9F04-EFD3BA72114A}"/>
              </a:ext>
            </a:extLst>
          </p:cNvPr>
          <p:cNvSpPr txBox="1"/>
          <p:nvPr/>
        </p:nvSpPr>
        <p:spPr>
          <a:xfrm>
            <a:off x="5600953" y="6145439"/>
            <a:ext cx="6277232" cy="600164"/>
          </a:xfrm>
          <a:prstGeom prst="rect">
            <a:avLst/>
          </a:prstGeom>
          <a:noFill/>
        </p:spPr>
        <p:txBody>
          <a:bodyPr wrap="square" rtlCol="0">
            <a:spAutoFit/>
          </a:bodyPr>
          <a:lstStyle/>
          <a:p>
            <a:r>
              <a:rPr lang="en-US" sz="1050" dirty="0"/>
              <a:t>Global Family Research Project, October 2018 </a:t>
            </a:r>
            <a:r>
              <a:rPr lang="en-US" sz="1050" u="sng" dirty="0">
                <a:solidFill>
                  <a:schemeClr val="tx1">
                    <a:lumMod val="95000"/>
                    <a:lumOff val="5000"/>
                  </a:schemeClr>
                </a:solidFill>
                <a:hlinkClick r:id="rId4">
                  <a:extLst>
                    <a:ext uri="{A12FA001-AC4F-418D-AE19-62706E023703}">
                      <ahyp:hlinkClr xmlns:ahyp="http://schemas.microsoft.com/office/drawing/2018/hyperlinkcolor" val="tx"/>
                    </a:ext>
                  </a:extLst>
                </a:hlinkClick>
              </a:rPr>
              <a:t>https://globalfrp.org/content/download/419/3823/file/GFRP_Family%20Engagement%20Carnegie%20Report.pdf</a:t>
            </a:r>
            <a:r>
              <a:rPr lang="en-US" sz="1050" dirty="0"/>
              <a:t>.</a:t>
            </a:r>
            <a:r>
              <a:rPr lang="en-US" sz="1200" dirty="0"/>
              <a:t> </a:t>
            </a:r>
          </a:p>
        </p:txBody>
      </p:sp>
    </p:spTree>
    <p:extLst>
      <p:ext uri="{BB962C8B-B14F-4D97-AF65-F5344CB8AC3E}">
        <p14:creationId xmlns:p14="http://schemas.microsoft.com/office/powerpoint/2010/main" val="4019984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670F-94F8-4471-BF96-024168849223}"/>
              </a:ext>
            </a:extLst>
          </p:cNvPr>
          <p:cNvSpPr>
            <a:spLocks noGrp="1"/>
          </p:cNvSpPr>
          <p:nvPr>
            <p:ph type="title"/>
          </p:nvPr>
        </p:nvSpPr>
        <p:spPr>
          <a:xfrm>
            <a:off x="158266" y="1850365"/>
            <a:ext cx="3022006" cy="3454880"/>
          </a:xfrm>
        </p:spPr>
        <p:txBody>
          <a:bodyPr anchor="t">
            <a:normAutofit/>
          </a:bodyPr>
          <a:lstStyle/>
          <a:p>
            <a:r>
              <a:rPr lang="en-US" altLang="en-US" sz="3600" b="1" dirty="0"/>
              <a:t>PDE’s Commitment to Least Restrictive Environment (LRE)</a:t>
            </a:r>
            <a:endParaRPr lang="en-US" sz="3600" b="1" dirty="0"/>
          </a:p>
        </p:txBody>
      </p:sp>
      <p:sp>
        <p:nvSpPr>
          <p:cNvPr id="3" name="Content Placeholder 2">
            <a:extLst>
              <a:ext uri="{FF2B5EF4-FFF2-40B4-BE49-F238E27FC236}">
                <a16:creationId xmlns:a16="http://schemas.microsoft.com/office/drawing/2014/main" id="{D01BE37F-77CD-4AEC-84AB-78C3A3E92BDB}"/>
              </a:ext>
            </a:extLst>
          </p:cNvPr>
          <p:cNvSpPr>
            <a:spLocks noGrp="1"/>
          </p:cNvSpPr>
          <p:nvPr>
            <p:ph idx="1"/>
          </p:nvPr>
        </p:nvSpPr>
        <p:spPr>
          <a:xfrm>
            <a:off x="3896667" y="1275423"/>
            <a:ext cx="7315200" cy="4386811"/>
          </a:xfrm>
        </p:spPr>
        <p:txBody>
          <a:bodyPr anchor="t" anchorCtr="0">
            <a:noAutofit/>
          </a:bodyPr>
          <a:lstStyle/>
          <a:p>
            <a:pPr marL="0" indent="0">
              <a:lnSpc>
                <a:spcPct val="150000"/>
              </a:lnSpc>
              <a:spcBef>
                <a:spcPts val="0"/>
              </a:spcBef>
              <a:buNone/>
            </a:pPr>
            <a:r>
              <a:rPr lang="en-US" altLang="en-US" sz="2800" b="1" dirty="0">
                <a:solidFill>
                  <a:schemeClr val="bg1"/>
                </a:solidFill>
              </a:rPr>
              <a:t>Our goal for each child is to ensure Individualized Education Program (IEP) teams begin with the general education setting with the use of Supplementary Aids and Services before considering a more restrictive environment.</a:t>
            </a:r>
          </a:p>
        </p:txBody>
      </p:sp>
    </p:spTree>
    <p:extLst>
      <p:ext uri="{BB962C8B-B14F-4D97-AF65-F5344CB8AC3E}">
        <p14:creationId xmlns:p14="http://schemas.microsoft.com/office/powerpoint/2010/main" val="1812583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CA7A3-5926-4C1F-B555-EBDBFA4A4E8E}"/>
              </a:ext>
            </a:extLst>
          </p:cNvPr>
          <p:cNvSpPr>
            <a:spLocks noGrp="1"/>
          </p:cNvSpPr>
          <p:nvPr>
            <p:ph type="title"/>
          </p:nvPr>
        </p:nvSpPr>
        <p:spPr/>
        <p:txBody>
          <a:bodyPr/>
          <a:lstStyle/>
          <a:p>
            <a:r>
              <a:rPr lang="en-US"/>
              <a:t>Educational Equity</a:t>
            </a:r>
          </a:p>
        </p:txBody>
      </p:sp>
      <p:sp>
        <p:nvSpPr>
          <p:cNvPr id="3" name="Content Placeholder 2">
            <a:extLst>
              <a:ext uri="{FF2B5EF4-FFF2-40B4-BE49-F238E27FC236}">
                <a16:creationId xmlns:a16="http://schemas.microsoft.com/office/drawing/2014/main" id="{4C22284F-9DA8-4C72-9B57-E5A0ED19A0F4}"/>
              </a:ext>
            </a:extLst>
          </p:cNvPr>
          <p:cNvSpPr>
            <a:spLocks noGrp="1"/>
          </p:cNvSpPr>
          <p:nvPr>
            <p:ph idx="1"/>
          </p:nvPr>
        </p:nvSpPr>
        <p:spPr/>
        <p:txBody>
          <a:bodyPr>
            <a:normAutofit lnSpcReduction="10000"/>
          </a:bodyPr>
          <a:lstStyle/>
          <a:p>
            <a:endParaRPr lang="en-US" dirty="0">
              <a:hlinkClick r:id="rId3"/>
            </a:endParaRPr>
          </a:p>
          <a:p>
            <a:endParaRPr lang="en-US" dirty="0">
              <a:hlinkClick r:id="rId3"/>
            </a:endParaRPr>
          </a:p>
          <a:p>
            <a:pPr marL="0" indent="0">
              <a:buNone/>
            </a:pPr>
            <a:endParaRPr lang="en-US" dirty="0">
              <a:hlinkClick r:id="rId3"/>
            </a:endParaRPr>
          </a:p>
          <a:p>
            <a:pPr marL="0" indent="0" algn="ctr">
              <a:buNone/>
            </a:pPr>
            <a:endParaRPr lang="en-US" dirty="0">
              <a:hlinkClick r:id="rId3"/>
            </a:endParaRPr>
          </a:p>
          <a:p>
            <a:pPr marL="0" indent="0" algn="ctr">
              <a:buNone/>
            </a:pPr>
            <a:r>
              <a:rPr lang="en-US" dirty="0">
                <a:hlinkClick r:id="rId3"/>
              </a:rPr>
              <a:t>https://maec.org/</a:t>
            </a:r>
          </a:p>
          <a:p>
            <a:pPr marL="0" indent="0" algn="ctr">
              <a:buNone/>
            </a:pPr>
            <a:endParaRPr lang="en-US" dirty="0">
              <a:hlinkClick r:id="rId3"/>
            </a:endParaRPr>
          </a:p>
          <a:p>
            <a:pPr marL="0" indent="0" algn="ctr">
              <a:buNone/>
            </a:pPr>
            <a:endParaRPr lang="en-US" dirty="0">
              <a:hlinkClick r:id="rId3"/>
            </a:endParaRPr>
          </a:p>
          <a:p>
            <a:pPr marL="0" indent="0" algn="ctr">
              <a:buNone/>
            </a:pPr>
            <a:endParaRPr lang="en-US" dirty="0">
              <a:hlinkClick r:id="rId3"/>
            </a:endParaRPr>
          </a:p>
          <a:p>
            <a:pPr marL="0" indent="0" algn="ctr">
              <a:buNone/>
            </a:pPr>
            <a:endParaRPr lang="en-US" dirty="0">
              <a:hlinkClick r:id="rId3"/>
            </a:endParaRPr>
          </a:p>
          <a:p>
            <a:pPr marL="0" indent="0" algn="ctr">
              <a:buNone/>
            </a:pPr>
            <a:r>
              <a:rPr lang="en-US" dirty="0">
                <a:hlinkClick r:id="rId3"/>
              </a:rPr>
              <a:t>https://cee-maec.org/</a:t>
            </a:r>
            <a:endParaRPr lang="en-US" dirty="0"/>
          </a:p>
          <a:p>
            <a:pPr marL="0" indent="0" algn="ctr">
              <a:buNone/>
            </a:pPr>
            <a:endParaRPr lang="en-US" dirty="0"/>
          </a:p>
          <a:p>
            <a:endParaRPr lang="en-US" dirty="0"/>
          </a:p>
        </p:txBody>
      </p:sp>
      <p:pic>
        <p:nvPicPr>
          <p:cNvPr id="4" name="Picture 3" descr="Center for Ed. Equity">
            <a:extLst>
              <a:ext uri="{FF2B5EF4-FFF2-40B4-BE49-F238E27FC236}">
                <a16:creationId xmlns:a16="http://schemas.microsoft.com/office/drawing/2014/main" id="{BA576EBD-AA23-49C5-9C75-4A589E4FC16B}"/>
              </a:ext>
            </a:extLst>
          </p:cNvPr>
          <p:cNvPicPr>
            <a:picLocks noChangeAspect="1"/>
          </p:cNvPicPr>
          <p:nvPr/>
        </p:nvPicPr>
        <p:blipFill>
          <a:blip r:embed="rId4"/>
          <a:stretch>
            <a:fillRect/>
          </a:stretch>
        </p:blipFill>
        <p:spPr>
          <a:xfrm>
            <a:off x="3869268" y="2990880"/>
            <a:ext cx="6876334" cy="1717225"/>
          </a:xfrm>
          <a:prstGeom prst="rect">
            <a:avLst/>
          </a:prstGeom>
        </p:spPr>
      </p:pic>
      <p:pic>
        <p:nvPicPr>
          <p:cNvPr id="5" name="Picture 4" descr="MAEC Logo">
            <a:extLst>
              <a:ext uri="{FF2B5EF4-FFF2-40B4-BE49-F238E27FC236}">
                <a16:creationId xmlns:a16="http://schemas.microsoft.com/office/drawing/2014/main" id="{5920F326-BB7B-4B67-A03E-1B3CAA551EBD}"/>
              </a:ext>
            </a:extLst>
          </p:cNvPr>
          <p:cNvPicPr>
            <a:picLocks noChangeAspect="1"/>
          </p:cNvPicPr>
          <p:nvPr/>
        </p:nvPicPr>
        <p:blipFill>
          <a:blip r:embed="rId5"/>
          <a:stretch>
            <a:fillRect/>
          </a:stretch>
        </p:blipFill>
        <p:spPr>
          <a:xfrm>
            <a:off x="5683780" y="1123837"/>
            <a:ext cx="3686175" cy="981075"/>
          </a:xfrm>
          <a:prstGeom prst="rect">
            <a:avLst/>
          </a:prstGeom>
        </p:spPr>
      </p:pic>
    </p:spTree>
    <p:extLst>
      <p:ext uri="{BB962C8B-B14F-4D97-AF65-F5344CB8AC3E}">
        <p14:creationId xmlns:p14="http://schemas.microsoft.com/office/powerpoint/2010/main" val="2054315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86A54C-E25D-4161-ACE1-AFF8198EED7B}"/>
              </a:ext>
            </a:extLst>
          </p:cNvPr>
          <p:cNvSpPr>
            <a:spLocks noGrp="1"/>
          </p:cNvSpPr>
          <p:nvPr>
            <p:ph type="title"/>
          </p:nvPr>
        </p:nvSpPr>
        <p:spPr>
          <a:xfrm>
            <a:off x="3931920" y="1472184"/>
            <a:ext cx="7315200" cy="3255264"/>
          </a:xfrm>
        </p:spPr>
        <p:txBody>
          <a:bodyPr/>
          <a:lstStyle/>
          <a:p>
            <a:pPr algn="ctr"/>
            <a:r>
              <a:rPr lang="en-US" altLang="en-US" b="1">
                <a:latin typeface="+mn-lt"/>
                <a:ea typeface="ＭＳ Ｐゴシック"/>
                <a:cs typeface="Calibri" panose="020F0502020204030204" pitchFamily="34" charset="0"/>
              </a:rPr>
              <a:t>Social Media</a:t>
            </a:r>
            <a:br>
              <a:rPr lang="en-US" altLang="en-US" b="1">
                <a:latin typeface="+mn-lt"/>
                <a:ea typeface="ＭＳ Ｐゴシック" panose="020B0600070205080204" pitchFamily="34" charset="-128"/>
                <a:cs typeface="Calibri" panose="020F0502020204030204" pitchFamily="34" charset="0"/>
              </a:rPr>
            </a:br>
            <a:endParaRPr lang="en-US">
              <a:latin typeface="+mn-lt"/>
              <a:cs typeface="Calibri" panose="020F0502020204030204" pitchFamily="34" charset="0"/>
            </a:endParaRPr>
          </a:p>
        </p:txBody>
      </p:sp>
      <p:pic>
        <p:nvPicPr>
          <p:cNvPr id="1026" name="Picture 2" descr="Social Media, Help, Support, Finger, Hand, Structure">
            <a:extLst>
              <a:ext uri="{FF2B5EF4-FFF2-40B4-BE49-F238E27FC236}">
                <a16:creationId xmlns:a16="http://schemas.microsoft.com/office/drawing/2014/main" id="{725877BC-4EB0-467E-A8E4-AE643D0507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99" y="2633104"/>
            <a:ext cx="2983722" cy="2107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272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112673-E00E-478F-B3F7-CAC15CFC5347}"/>
              </a:ext>
            </a:extLst>
          </p:cNvPr>
          <p:cNvSpPr>
            <a:spLocks noGrp="1"/>
          </p:cNvSpPr>
          <p:nvPr>
            <p:ph type="title"/>
          </p:nvPr>
        </p:nvSpPr>
        <p:spPr>
          <a:xfrm>
            <a:off x="252919" y="1123837"/>
            <a:ext cx="2947482" cy="4601183"/>
          </a:xfrm>
        </p:spPr>
        <p:txBody>
          <a:bodyPr anchor="ctr">
            <a:normAutofit/>
          </a:bodyPr>
          <a:lstStyle/>
          <a:p>
            <a:r>
              <a:rPr lang="en-US" sz="3600"/>
              <a:t>Know Your Audience</a:t>
            </a:r>
          </a:p>
        </p:txBody>
      </p:sp>
      <p:sp>
        <p:nvSpPr>
          <p:cNvPr id="6" name="Content Placeholder 5">
            <a:extLst>
              <a:ext uri="{FF2B5EF4-FFF2-40B4-BE49-F238E27FC236}">
                <a16:creationId xmlns:a16="http://schemas.microsoft.com/office/drawing/2014/main" id="{B7C57F35-1CD9-4DAA-A21D-63ECACD6F3A3}"/>
              </a:ext>
            </a:extLst>
          </p:cNvPr>
          <p:cNvSpPr>
            <a:spLocks noGrp="1"/>
          </p:cNvSpPr>
          <p:nvPr>
            <p:ph sz="half" idx="1"/>
          </p:nvPr>
        </p:nvSpPr>
        <p:spPr>
          <a:xfrm>
            <a:off x="3825382" y="864108"/>
            <a:ext cx="3474720" cy="5120640"/>
          </a:xfrm>
        </p:spPr>
        <p:txBody>
          <a:bodyPr anchor="ctr">
            <a:normAutofit/>
          </a:bodyPr>
          <a:lstStyle/>
          <a:p>
            <a:r>
              <a:rPr lang="en-US" sz="3200" dirty="0"/>
              <a:t>Education Staff</a:t>
            </a:r>
          </a:p>
          <a:p>
            <a:r>
              <a:rPr lang="en-US" sz="3200" dirty="0"/>
              <a:t>Families</a:t>
            </a:r>
          </a:p>
          <a:p>
            <a:r>
              <a:rPr lang="en-US" sz="3200" dirty="0"/>
              <a:t>Students</a:t>
            </a:r>
            <a:endParaRPr lang="en-US" sz="2800" dirty="0"/>
          </a:p>
        </p:txBody>
      </p:sp>
      <p:pic>
        <p:nvPicPr>
          <p:cNvPr id="2" name="Picture 1">
            <a:extLst>
              <a:ext uri="{FF2B5EF4-FFF2-40B4-BE49-F238E27FC236}">
                <a16:creationId xmlns:a16="http://schemas.microsoft.com/office/drawing/2014/main" id="{D60900C9-4B5B-4288-BFA4-F28E0A9679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98271" y="2017288"/>
            <a:ext cx="4142555" cy="2682303"/>
          </a:xfrm>
          <a:prstGeom prst="rect">
            <a:avLst/>
          </a:prstGeom>
          <a:noFill/>
        </p:spPr>
      </p:pic>
    </p:spTree>
    <p:extLst>
      <p:ext uri="{BB962C8B-B14F-4D97-AF65-F5344CB8AC3E}">
        <p14:creationId xmlns:p14="http://schemas.microsoft.com/office/powerpoint/2010/main" val="3385620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1E7B-6E02-4C90-A81C-9B99DDEA2F64}"/>
              </a:ext>
            </a:extLst>
          </p:cNvPr>
          <p:cNvSpPr>
            <a:spLocks noGrp="1"/>
          </p:cNvSpPr>
          <p:nvPr>
            <p:ph type="title"/>
          </p:nvPr>
        </p:nvSpPr>
        <p:spPr/>
        <p:txBody>
          <a:bodyPr>
            <a:normAutofit/>
          </a:bodyPr>
          <a:lstStyle/>
          <a:p>
            <a:r>
              <a:rPr lang="en-US" sz="4000" dirty="0">
                <a:cs typeface="Calibri" panose="020F0502020204030204" pitchFamily="34" charset="0"/>
              </a:rPr>
              <a:t>Virtual Means of Engaging Families​</a:t>
            </a:r>
          </a:p>
        </p:txBody>
      </p:sp>
      <p:sp>
        <p:nvSpPr>
          <p:cNvPr id="3" name="Content Placeholder 2">
            <a:extLst>
              <a:ext uri="{FF2B5EF4-FFF2-40B4-BE49-F238E27FC236}">
                <a16:creationId xmlns:a16="http://schemas.microsoft.com/office/drawing/2014/main" id="{78CBA417-A3FD-48AA-ABFC-CA6413AA88D5}"/>
              </a:ext>
            </a:extLst>
          </p:cNvPr>
          <p:cNvSpPr>
            <a:spLocks noGrp="1"/>
          </p:cNvSpPr>
          <p:nvPr>
            <p:ph idx="1"/>
          </p:nvPr>
        </p:nvSpPr>
        <p:spPr>
          <a:xfrm>
            <a:off x="3869267" y="864108"/>
            <a:ext cx="7613895" cy="5120640"/>
          </a:xfrm>
        </p:spPr>
        <p:txBody>
          <a:bodyPr>
            <a:noAutofit/>
          </a:bodyPr>
          <a:lstStyle/>
          <a:p>
            <a:pPr fontAlgn="base"/>
            <a:r>
              <a:rPr lang="en-US" sz="3200" dirty="0"/>
              <a:t>Website and online Apps </a:t>
            </a:r>
          </a:p>
          <a:p>
            <a:pPr fontAlgn="base"/>
            <a:r>
              <a:rPr lang="en-US" sz="3200" dirty="0"/>
              <a:t>Variety of modes for communication </a:t>
            </a:r>
          </a:p>
          <a:p>
            <a:pPr fontAlgn="base"/>
            <a:r>
              <a:rPr lang="en-US" sz="3200" dirty="0"/>
              <a:t>Education portals</a:t>
            </a:r>
          </a:p>
          <a:p>
            <a:pPr fontAlgn="base"/>
            <a:r>
              <a:rPr lang="en-US" sz="3200" dirty="0"/>
              <a:t>Video Demonstrations</a:t>
            </a:r>
          </a:p>
        </p:txBody>
      </p:sp>
    </p:spTree>
    <p:extLst>
      <p:ext uri="{BB962C8B-B14F-4D97-AF65-F5344CB8AC3E}">
        <p14:creationId xmlns:p14="http://schemas.microsoft.com/office/powerpoint/2010/main" val="209871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2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DA33D0-7FFB-4F21-9635-C879C35A5E12}"/>
              </a:ext>
            </a:extLst>
          </p:cNvPr>
          <p:cNvSpPr>
            <a:spLocks noGrp="1"/>
          </p:cNvSpPr>
          <p:nvPr>
            <p:ph type="title"/>
          </p:nvPr>
        </p:nvSpPr>
        <p:spPr>
          <a:xfrm>
            <a:off x="252919" y="1123837"/>
            <a:ext cx="2947482" cy="4949159"/>
          </a:xfrm>
        </p:spPr>
        <p:txBody>
          <a:bodyPr/>
          <a:lstStyle/>
          <a:p>
            <a:r>
              <a:rPr lang="en-US" sz="4000" dirty="0">
                <a:solidFill>
                  <a:schemeClr val="bg1"/>
                </a:solidFill>
                <a:latin typeface="Calibri" panose="020F0502020204030204" pitchFamily="34" charset="0"/>
                <a:cs typeface="Calibri" panose="020F0502020204030204" pitchFamily="34" charset="0"/>
              </a:rPr>
              <a:t>A Welcoming Website</a:t>
            </a:r>
            <a:br>
              <a:rPr lang="en-US" sz="4000" dirty="0">
                <a:solidFill>
                  <a:schemeClr val="bg1"/>
                </a:solidFill>
                <a:latin typeface="Calibri" panose="020F0502020204030204" pitchFamily="34" charset="0"/>
                <a:cs typeface="Calibri" panose="020F0502020204030204" pitchFamily="34" charset="0"/>
              </a:rPr>
            </a:br>
            <a:br>
              <a:rPr lang="en-US" dirty="0">
                <a:solidFill>
                  <a:srgbClr val="004976"/>
                </a:solidFill>
                <a:latin typeface="Calibri" panose="020F0502020204030204" pitchFamily="34" charset="0"/>
                <a:cs typeface="Calibri" panose="020F0502020204030204" pitchFamily="34" charset="0"/>
              </a:rPr>
            </a:br>
            <a:endParaRPr lang="en-US" dirty="0"/>
          </a:p>
        </p:txBody>
      </p:sp>
      <p:sp>
        <p:nvSpPr>
          <p:cNvPr id="16" name="Content Placeholder 15">
            <a:extLst>
              <a:ext uri="{FF2B5EF4-FFF2-40B4-BE49-F238E27FC236}">
                <a16:creationId xmlns:a16="http://schemas.microsoft.com/office/drawing/2014/main" id="{C95846C5-90F9-4DBF-A061-CBB0654534B3}"/>
              </a:ext>
            </a:extLst>
          </p:cNvPr>
          <p:cNvSpPr>
            <a:spLocks noGrp="1"/>
          </p:cNvSpPr>
          <p:nvPr>
            <p:ph sz="half" idx="1"/>
          </p:nvPr>
        </p:nvSpPr>
        <p:spPr>
          <a:xfrm>
            <a:off x="3867912" y="868680"/>
            <a:ext cx="7277416" cy="5120640"/>
          </a:xfrm>
        </p:spPr>
        <p:txBody>
          <a:bodyPr>
            <a:noAutofit/>
          </a:bodyPr>
          <a:lstStyle/>
          <a:p>
            <a:r>
              <a:rPr lang="en-US" sz="3200" dirty="0">
                <a:cs typeface="Calibri" panose="020F0502020204030204" pitchFamily="34" charset="0"/>
              </a:rPr>
              <a:t>Expresses the school’s vision and mission</a:t>
            </a:r>
          </a:p>
          <a:p>
            <a:r>
              <a:rPr lang="en-US" sz="3200" dirty="0">
                <a:cs typeface="Calibri" panose="020F0502020204030204" pitchFamily="34" charset="0"/>
              </a:rPr>
              <a:t>Demonstrates commitment to family engagement</a:t>
            </a:r>
          </a:p>
          <a:p>
            <a:r>
              <a:rPr lang="en-US" sz="3200" dirty="0">
                <a:cs typeface="Calibri" panose="020F0502020204030204" pitchFamily="34" charset="0"/>
              </a:rPr>
              <a:t>Easy to navigate and user-friendly</a:t>
            </a:r>
          </a:p>
        </p:txBody>
      </p:sp>
      <p:sp>
        <p:nvSpPr>
          <p:cNvPr id="6" name="TextBox 5" descr="Citation: Jennings, 2019">
            <a:extLst>
              <a:ext uri="{FF2B5EF4-FFF2-40B4-BE49-F238E27FC236}">
                <a16:creationId xmlns:a16="http://schemas.microsoft.com/office/drawing/2014/main" id="{4AFC3F58-F05F-4240-B103-29EE5870F869}"/>
              </a:ext>
            </a:extLst>
          </p:cNvPr>
          <p:cNvSpPr txBox="1"/>
          <p:nvPr/>
        </p:nvSpPr>
        <p:spPr>
          <a:xfrm>
            <a:off x="10292981" y="6381833"/>
            <a:ext cx="2132049" cy="253916"/>
          </a:xfrm>
          <a:prstGeom prst="rect">
            <a:avLst/>
          </a:prstGeom>
          <a:noFill/>
        </p:spPr>
        <p:txBody>
          <a:bodyPr wrap="square" rtlCol="0">
            <a:spAutoFit/>
          </a:bodyPr>
          <a:lstStyle/>
          <a:p>
            <a:r>
              <a:rPr lang="en-US" sz="1050" dirty="0"/>
              <a:t>(Jennings, 2017)</a:t>
            </a:r>
            <a:endParaRPr lang="en-US" sz="1050" dirty="0">
              <a:latin typeface="Calibri" panose="020F0502020204030204" pitchFamily="34" charset="0"/>
              <a:cs typeface="Calibri" panose="020F0502020204030204" pitchFamily="34" charset="0"/>
            </a:endParaRPr>
          </a:p>
        </p:txBody>
      </p:sp>
      <p:pic>
        <p:nvPicPr>
          <p:cNvPr id="7" name="Content Placeholder 6">
            <a:extLst>
              <a:ext uri="{FF2B5EF4-FFF2-40B4-BE49-F238E27FC236}">
                <a16:creationId xmlns:a16="http://schemas.microsoft.com/office/drawing/2014/main" id="{D018C96D-804C-4CF3-96F9-6135A0ECC844}"/>
              </a:ext>
              <a:ext uri="{C183D7F6-B498-43B3-948B-1728B52AA6E4}">
                <adec:decorative xmlns:adec="http://schemas.microsoft.com/office/drawing/2017/decorative" val="1"/>
              </a:ext>
            </a:extLst>
          </p:cNvPr>
          <p:cNvPicPr>
            <a:picLocks noGrp="1" noChangeAspect="1"/>
          </p:cNvPicPr>
          <p:nvPr>
            <p:ph sz="half" idx="2"/>
          </p:nvPr>
        </p:nvPicPr>
        <p:blipFill>
          <a:blip r:embed="rId3">
            <a:alphaModFix amt="35000"/>
            <a:extLst>
              <a:ext uri="{837473B0-CC2E-450A-ABE3-18F120FF3D39}">
                <a1611:picAttrSrcUrl xmlns:a1611="http://schemas.microsoft.com/office/drawing/2016/11/main" r:id="rId4"/>
              </a:ext>
            </a:extLst>
          </a:blip>
          <a:stretch>
            <a:fillRect/>
          </a:stretch>
        </p:blipFill>
        <p:spPr>
          <a:xfrm rot="20927224">
            <a:off x="534836" y="4009530"/>
            <a:ext cx="2137974" cy="1721069"/>
          </a:xfrm>
        </p:spPr>
      </p:pic>
    </p:spTree>
    <p:extLst>
      <p:ext uri="{BB962C8B-B14F-4D97-AF65-F5344CB8AC3E}">
        <p14:creationId xmlns:p14="http://schemas.microsoft.com/office/powerpoint/2010/main" val="932811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0C7FA9-B829-47ED-9E5D-E53DBED0D0FF}"/>
              </a:ext>
            </a:extLst>
          </p:cNvPr>
          <p:cNvSpPr>
            <a:spLocks noGrp="1"/>
          </p:cNvSpPr>
          <p:nvPr>
            <p:ph type="title"/>
          </p:nvPr>
        </p:nvSpPr>
        <p:spPr>
          <a:xfrm>
            <a:off x="247602" y="2043953"/>
            <a:ext cx="3135995" cy="3681067"/>
          </a:xfrm>
        </p:spPr>
        <p:txBody>
          <a:bodyPr>
            <a:normAutofit/>
          </a:bodyPr>
          <a:lstStyle/>
          <a:p>
            <a:r>
              <a:rPr lang="en-US" sz="3600" kern="0" dirty="0">
                <a:solidFill>
                  <a:schemeClr val="bg1"/>
                </a:solidFill>
                <a:ea typeface="ＭＳ Ｐゴシック"/>
                <a:cs typeface="Calibri" panose="020F0502020204030204" pitchFamily="34" charset="0"/>
              </a:rPr>
              <a:t>Revisiting</a:t>
            </a:r>
            <a:br>
              <a:rPr lang="en-US" sz="3600" kern="0" dirty="0">
                <a:solidFill>
                  <a:schemeClr val="bg1"/>
                </a:solidFill>
                <a:ea typeface="ＭＳ Ｐゴシック"/>
                <a:cs typeface="Calibri" panose="020F0502020204030204" pitchFamily="34" charset="0"/>
              </a:rPr>
            </a:br>
            <a:r>
              <a:rPr lang="en-US" sz="3600" kern="0" dirty="0">
                <a:solidFill>
                  <a:schemeClr val="bg1"/>
                </a:solidFill>
                <a:ea typeface="ＭＳ Ｐゴシック"/>
                <a:cs typeface="Calibri" panose="020F0502020204030204" pitchFamily="34" charset="0"/>
              </a:rPr>
              <a:t>Family Engagement Data</a:t>
            </a:r>
            <a:br>
              <a:rPr lang="en-US" sz="3600" kern="0" dirty="0">
                <a:solidFill>
                  <a:srgbClr val="004976"/>
                </a:solidFill>
                <a:ea typeface="ＭＳ Ｐゴシック"/>
                <a:cs typeface="Calibri" panose="020F0502020204030204" pitchFamily="34" charset="0"/>
              </a:rPr>
            </a:br>
            <a:endParaRPr lang="en-US" sz="3600" dirty="0"/>
          </a:p>
        </p:txBody>
      </p:sp>
      <p:sp>
        <p:nvSpPr>
          <p:cNvPr id="100355" name="Content Placeholder 2">
            <a:extLst>
              <a:ext uri="{FF2B5EF4-FFF2-40B4-BE49-F238E27FC236}">
                <a16:creationId xmlns:a16="http://schemas.microsoft.com/office/drawing/2014/main" id="{62300945-298F-4941-8D8F-527EB7681DAD}"/>
              </a:ext>
            </a:extLst>
          </p:cNvPr>
          <p:cNvSpPr>
            <a:spLocks noGrp="1" noChangeArrowheads="1"/>
          </p:cNvSpPr>
          <p:nvPr>
            <p:ph idx="1"/>
          </p:nvPr>
        </p:nvSpPr>
        <p:spPr>
          <a:xfrm>
            <a:off x="3878793" y="787908"/>
            <a:ext cx="7315200" cy="5120640"/>
          </a:xfrm>
          <a:solidFill>
            <a:srgbClr val="007681"/>
          </a:solidFill>
        </p:spPr>
        <p:txBody>
          <a:bodyPr>
            <a:normAutofit/>
          </a:bodyPr>
          <a:lstStyle/>
          <a:p>
            <a:pPr marL="0" indent="0">
              <a:buNone/>
            </a:pPr>
            <a:endParaRPr lang="en-US" altLang="en-US" sz="3200" dirty="0">
              <a:ea typeface="ＭＳ Ｐゴシック" panose="020B0600070205080204" pitchFamily="34" charset="-128"/>
            </a:endParaRPr>
          </a:p>
          <a:p>
            <a:pPr marL="0" indent="0">
              <a:buNone/>
            </a:pPr>
            <a:r>
              <a:rPr lang="en-US" altLang="en-US" sz="3200" dirty="0">
                <a:ea typeface="ＭＳ Ｐゴシック" panose="020B0600070205080204" pitchFamily="34" charset="-128"/>
              </a:rPr>
              <a:t>“District family engagement staff recognize that data about family engagement are a lever for change…”</a:t>
            </a:r>
          </a:p>
          <a:p>
            <a:pPr marL="502920" lvl="1" indent="0" eaLnBrk="1" hangingPunct="1">
              <a:buNone/>
            </a:pPr>
            <a:endParaRPr lang="en-US" altLang="en-US" sz="3200" dirty="0">
              <a:ea typeface="ＭＳ Ｐゴシック" panose="020B0600070205080204" pitchFamily="34" charset="-128"/>
            </a:endParaRPr>
          </a:p>
        </p:txBody>
      </p:sp>
      <p:sp>
        <p:nvSpPr>
          <p:cNvPr id="4" name="TextBox 3">
            <a:extLst>
              <a:ext uri="{FF2B5EF4-FFF2-40B4-BE49-F238E27FC236}">
                <a16:creationId xmlns:a16="http://schemas.microsoft.com/office/drawing/2014/main" id="{5A6E45BC-B132-4FDF-A9B3-7BB6631644FE}"/>
              </a:ext>
            </a:extLst>
          </p:cNvPr>
          <p:cNvSpPr txBox="1"/>
          <p:nvPr/>
        </p:nvSpPr>
        <p:spPr>
          <a:xfrm>
            <a:off x="8211928" y="6284434"/>
            <a:ext cx="3536414" cy="538609"/>
          </a:xfrm>
          <a:prstGeom prst="rect">
            <a:avLst/>
          </a:prstGeom>
          <a:noFill/>
        </p:spPr>
        <p:txBody>
          <a:bodyPr wrap="square" rtlCol="0">
            <a:spAutoFit/>
          </a:bodyPr>
          <a:lstStyle/>
          <a:p>
            <a:r>
              <a:rPr lang="en-US" altLang="en-US" sz="1100" dirty="0">
                <a:latin typeface="Gill Sans MT" panose="020B0502020104020203" pitchFamily="34" charset="0"/>
                <a:ea typeface="ＭＳ Ｐゴシック" panose="020B0600070205080204" pitchFamily="34" charset="-128"/>
              </a:rPr>
              <a:t>Westmoreland, Rosenberg, Lopez &amp; Weiss 2009</a:t>
            </a:r>
          </a:p>
          <a:p>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D41F-74D9-48FB-A05B-4A7E99FEFC85}"/>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2DD97974-F050-4C4F-9F1A-D8BB64D24514}"/>
              </a:ext>
            </a:extLst>
          </p:cNvPr>
          <p:cNvSpPr>
            <a:spLocks noGrp="1"/>
          </p:cNvSpPr>
          <p:nvPr>
            <p:ph idx="1"/>
          </p:nvPr>
        </p:nvSpPr>
        <p:spPr>
          <a:xfrm>
            <a:off x="3909725" y="1025473"/>
            <a:ext cx="7291101" cy="4797910"/>
          </a:xfrm>
        </p:spPr>
        <p:txBody>
          <a:bodyPr>
            <a:noAutofit/>
          </a:bodyPr>
          <a:lstStyle/>
          <a:p>
            <a:pPr lvl="0"/>
            <a:r>
              <a:rPr lang="en-US" sz="1400" dirty="0"/>
              <a:t>ASCD. (n.d.). Creating a Climate of Respect. Retrieved from </a:t>
            </a:r>
            <a:r>
              <a:rPr lang="en-US" sz="1400" dirty="0">
                <a:hlinkClick r:id="rId3"/>
              </a:rPr>
              <a:t>http://www.ascd.org/publications/educational-leadership/sept11/vol69/num01/Creating-a-Climate-of-Respect.aspx</a:t>
            </a:r>
            <a:endParaRPr lang="en-US" sz="1400" dirty="0"/>
          </a:p>
          <a:p>
            <a:pPr lvl="0"/>
            <a:r>
              <a:rPr lang="en-US" sz="1400" dirty="0"/>
              <a:t>ASCD. (n.d.). School Culture and Climate. Retrieved from </a:t>
            </a:r>
            <a:r>
              <a:rPr lang="en-US" sz="1600" u="sng" dirty="0">
                <a:solidFill>
                  <a:srgbClr val="0563C1"/>
                </a:solidFill>
                <a:effectLst/>
                <a:latin typeface="Calibri" panose="020F0502020204030204" pitchFamily="34" charset="0"/>
                <a:ea typeface="Calibri" panose="020F0502020204030204" pitchFamily="34" charset="0"/>
                <a:hlinkClick r:id="rId4"/>
              </a:rPr>
              <a:t>https://ascd.wistia.com/medias/efzdded84z </a:t>
            </a:r>
            <a:r>
              <a:rPr lang="en-US" sz="1200" dirty="0"/>
              <a:t>(© 2015 by ASCD</a:t>
            </a:r>
            <a:r>
              <a:rPr lang="en-US" sz="1400" dirty="0"/>
              <a:t>. All rights reserved.)</a:t>
            </a:r>
          </a:p>
          <a:p>
            <a:pPr lvl="0"/>
            <a:r>
              <a:rPr lang="en-US" sz="1400" dirty="0"/>
              <a:t>Auerbach, S. (2009). Walking the Walk: Portraits in Leadership for Family ... Retrieved from </a:t>
            </a:r>
            <a:r>
              <a:rPr lang="en-US" sz="1400" u="sng" dirty="0">
                <a:hlinkClick r:id="rId5"/>
              </a:rPr>
              <a:t>https://tinyurl.com/Walking-the-Walk</a:t>
            </a:r>
            <a:r>
              <a:rPr lang="en-US" sz="1400" dirty="0"/>
              <a:t> </a:t>
            </a:r>
          </a:p>
          <a:p>
            <a:pPr lvl="0"/>
            <a:r>
              <a:rPr lang="en-US" sz="1400" dirty="0"/>
              <a:t>Brewster, </a:t>
            </a:r>
            <a:r>
              <a:rPr lang="en-US" sz="1400" dirty="0" err="1"/>
              <a:t>Cori|Railsback</a:t>
            </a:r>
            <a:r>
              <a:rPr lang="en-US" sz="1400" dirty="0"/>
              <a:t>, &amp; Jennifer. (2003, September 31). Building Trusting Relationships for School Improvement: Implications for Principals and Teachers. By Request Series. Retrieved from </a:t>
            </a:r>
            <a:r>
              <a:rPr lang="en-US" sz="1400" dirty="0">
                <a:hlinkClick r:id="rId6"/>
              </a:rPr>
              <a:t>https://eric.ed.gov/?id=ED481987</a:t>
            </a:r>
            <a:endParaRPr lang="en-US" sz="1400" dirty="0"/>
          </a:p>
          <a:p>
            <a:pPr lvl="0"/>
            <a:r>
              <a:rPr lang="en-US" sz="1400" dirty="0"/>
              <a:t>Creating a Welcoming Environment. (2015). Retrieved from </a:t>
            </a:r>
            <a:r>
              <a:rPr lang="en-US" sz="1400" dirty="0">
                <a:hlinkClick r:id="rId7"/>
              </a:rPr>
              <a:t>https://files.eric.ed.gov/fulltext/ED559740.pdf</a:t>
            </a:r>
            <a:r>
              <a:rPr lang="en-US" sz="1400" dirty="0"/>
              <a:t> </a:t>
            </a:r>
          </a:p>
        </p:txBody>
      </p:sp>
    </p:spTree>
    <p:extLst>
      <p:ext uri="{BB962C8B-B14F-4D97-AF65-F5344CB8AC3E}">
        <p14:creationId xmlns:p14="http://schemas.microsoft.com/office/powerpoint/2010/main" val="3866264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D41F-74D9-48FB-A05B-4A7E99FEFC85}"/>
              </a:ext>
            </a:extLst>
          </p:cNvPr>
          <p:cNvSpPr>
            <a:spLocks noGrp="1"/>
          </p:cNvSpPr>
          <p:nvPr>
            <p:ph type="title"/>
          </p:nvPr>
        </p:nvSpPr>
        <p:spPr/>
        <p:txBody>
          <a:bodyPr/>
          <a:lstStyle/>
          <a:p>
            <a:r>
              <a:rPr lang="en-US" dirty="0"/>
              <a:t>References </a:t>
            </a:r>
            <a:br>
              <a:rPr lang="en-US" dirty="0"/>
            </a:br>
            <a:r>
              <a:rPr lang="en-US" sz="2400" dirty="0"/>
              <a:t>(pg. 2 of 3)</a:t>
            </a:r>
            <a:endParaRPr lang="en-US" dirty="0"/>
          </a:p>
        </p:txBody>
      </p:sp>
      <p:sp>
        <p:nvSpPr>
          <p:cNvPr id="3" name="Content Placeholder 2">
            <a:extLst>
              <a:ext uri="{FF2B5EF4-FFF2-40B4-BE49-F238E27FC236}">
                <a16:creationId xmlns:a16="http://schemas.microsoft.com/office/drawing/2014/main" id="{2DD97974-F050-4C4F-9F1A-D8BB64D24514}"/>
              </a:ext>
            </a:extLst>
          </p:cNvPr>
          <p:cNvSpPr>
            <a:spLocks noGrp="1"/>
          </p:cNvSpPr>
          <p:nvPr>
            <p:ph idx="1"/>
          </p:nvPr>
        </p:nvSpPr>
        <p:spPr>
          <a:xfrm>
            <a:off x="3824484" y="786810"/>
            <a:ext cx="7653363" cy="5554574"/>
          </a:xfrm>
        </p:spPr>
        <p:txBody>
          <a:bodyPr>
            <a:noAutofit/>
          </a:bodyPr>
          <a:lstStyle/>
          <a:p>
            <a:r>
              <a:rPr lang="en-US" sz="1400" dirty="0"/>
              <a:t>Does Your School's Atmosphere Shout "Welcome"? (n.d.). Retrieved from </a:t>
            </a:r>
            <a:r>
              <a:rPr lang="en-US" sz="1400" u="sng" dirty="0">
                <a:hlinkClick r:id="rId3">
                  <a:extLst>
                    <a:ext uri="{A12FA001-AC4F-418D-AE19-62706E023703}">
                      <ahyp:hlinkClr xmlns:ahyp="http://schemas.microsoft.com/office/drawing/2018/hyperlinkcolor" val="tx"/>
                    </a:ext>
                  </a:extLst>
                </a:hlinkClick>
              </a:rPr>
              <a:t>https://tinyurl.com/Shout-Welcome</a:t>
            </a:r>
            <a:endParaRPr lang="en-US" sz="1400" dirty="0"/>
          </a:p>
          <a:p>
            <a:pPr lvl="0"/>
            <a:r>
              <a:rPr lang="en-US" sz="1400" dirty="0"/>
              <a:t>FAMILY ENGAGEMENT SURVEYS &amp; CHECKLISTS. (n.d.). Retrieved from </a:t>
            </a:r>
            <a:r>
              <a:rPr lang="en-US" sz="1400" u="sng" dirty="0">
                <a:hlinkClick r:id="rId4"/>
              </a:rPr>
              <a:t>https://tinyurl.com/t8qjyqh</a:t>
            </a:r>
            <a:r>
              <a:rPr lang="en-US" sz="1400" dirty="0"/>
              <a:t> </a:t>
            </a:r>
          </a:p>
          <a:p>
            <a:pPr lvl="0"/>
            <a:r>
              <a:rPr lang="en-US" sz="1400" dirty="0"/>
              <a:t>Henderson, A. T., </a:t>
            </a:r>
            <a:r>
              <a:rPr lang="en-US" sz="1400" dirty="0" err="1"/>
              <a:t>Marburger</a:t>
            </a:r>
            <a:r>
              <a:rPr lang="en-US" sz="1400" dirty="0"/>
              <a:t>, C. L., &amp; </a:t>
            </a:r>
            <a:r>
              <a:rPr lang="en-US" sz="1400" dirty="0" err="1"/>
              <a:t>Ooms</a:t>
            </a:r>
            <a:r>
              <a:rPr lang="en-US" sz="1400" dirty="0"/>
              <a:t>, T. (1986). </a:t>
            </a:r>
            <a:r>
              <a:rPr lang="en-US" sz="1400" i="1" dirty="0"/>
              <a:t>Beyond the bake sale: an educators guide to working with parents</a:t>
            </a:r>
            <a:r>
              <a:rPr lang="en-US" sz="1400" dirty="0"/>
              <a:t>. Columbia, MD: National Committee for Citizens in Education.</a:t>
            </a:r>
          </a:p>
          <a:p>
            <a:pPr lvl="0"/>
            <a:r>
              <a:rPr lang="en-US" sz="1400" dirty="0"/>
              <a:t>Identifying Barriers: Creating Solutions to Improve Family ... (n.d.). Retrieved from </a:t>
            </a:r>
            <a:r>
              <a:rPr lang="en-US" sz="1400" u="sng" dirty="0">
                <a:hlinkClick r:id="rId5"/>
              </a:rPr>
              <a:t>https://tinyurl.com/Identifying-Barriers</a:t>
            </a:r>
            <a:endParaRPr lang="en-US" sz="1400" u="sng" dirty="0"/>
          </a:p>
          <a:p>
            <a:r>
              <a:rPr lang="en-US" sz="1400" dirty="0"/>
              <a:t>Jennings, J. (2017, February 25). 10 School District Websites to Learn From. Retrieved from </a:t>
            </a:r>
            <a:r>
              <a:rPr lang="en-US" sz="1400" u="sng" dirty="0">
                <a:hlinkClick r:id="rId6"/>
              </a:rPr>
              <a:t>https://tinyurl.com/Top-10-Websites</a:t>
            </a:r>
            <a:endParaRPr lang="en-US" sz="1400" dirty="0"/>
          </a:p>
          <a:p>
            <a:pPr lvl="0"/>
            <a:r>
              <a:rPr lang="en-US" sz="1400" dirty="0"/>
              <a:t>Joining Together to Create a Bold Vision for Next ... (2008, October). Retrieved from </a:t>
            </a:r>
            <a:r>
              <a:rPr lang="en-US" sz="1400" dirty="0">
                <a:hlinkClick r:id="rId7"/>
              </a:rPr>
              <a:t>https://globalfrp.org/content/download/419/3823/file/GFRP_Family Engagement Carnegie Report.pdf</a:t>
            </a:r>
            <a:endParaRPr lang="en-US" sz="1400" dirty="0"/>
          </a:p>
        </p:txBody>
      </p:sp>
    </p:spTree>
    <p:extLst>
      <p:ext uri="{BB962C8B-B14F-4D97-AF65-F5344CB8AC3E}">
        <p14:creationId xmlns:p14="http://schemas.microsoft.com/office/powerpoint/2010/main" val="783630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D41F-74D9-48FB-A05B-4A7E99FEFC85}"/>
              </a:ext>
            </a:extLst>
          </p:cNvPr>
          <p:cNvSpPr>
            <a:spLocks noGrp="1"/>
          </p:cNvSpPr>
          <p:nvPr>
            <p:ph type="title"/>
          </p:nvPr>
        </p:nvSpPr>
        <p:spPr/>
        <p:txBody>
          <a:bodyPr/>
          <a:lstStyle/>
          <a:p>
            <a:r>
              <a:rPr lang="en-US" dirty="0"/>
              <a:t>References </a:t>
            </a:r>
            <a:br>
              <a:rPr lang="en-US" dirty="0"/>
            </a:br>
            <a:r>
              <a:rPr lang="en-US" sz="2400" dirty="0"/>
              <a:t>(pg. 3 of 3)</a:t>
            </a:r>
            <a:endParaRPr lang="en-US" dirty="0"/>
          </a:p>
        </p:txBody>
      </p:sp>
      <p:sp>
        <p:nvSpPr>
          <p:cNvPr id="3" name="Content Placeholder 2">
            <a:extLst>
              <a:ext uri="{FF2B5EF4-FFF2-40B4-BE49-F238E27FC236}">
                <a16:creationId xmlns:a16="http://schemas.microsoft.com/office/drawing/2014/main" id="{2DD97974-F050-4C4F-9F1A-D8BB64D24514}"/>
              </a:ext>
            </a:extLst>
          </p:cNvPr>
          <p:cNvSpPr>
            <a:spLocks noGrp="1"/>
          </p:cNvSpPr>
          <p:nvPr>
            <p:ph idx="1"/>
          </p:nvPr>
        </p:nvSpPr>
        <p:spPr>
          <a:xfrm>
            <a:off x="3824484" y="786810"/>
            <a:ext cx="7653363" cy="5554574"/>
          </a:xfrm>
        </p:spPr>
        <p:txBody>
          <a:bodyPr>
            <a:noAutofit/>
          </a:bodyPr>
          <a:lstStyle/>
          <a:p>
            <a:r>
              <a:rPr lang="en-US" sz="1400" dirty="0"/>
              <a:t>Mapp, K. L., Carver, I., &amp; Lander, J. (2017). </a:t>
            </a:r>
            <a:r>
              <a:rPr lang="en-US" sz="1400" i="1" dirty="0"/>
              <a:t>Powerful partnerships: a teachers guide to engaging families for student success</a:t>
            </a:r>
            <a:r>
              <a:rPr lang="en-US" sz="1400" dirty="0"/>
              <a:t>. New York, NY: Scholastic. </a:t>
            </a:r>
          </a:p>
          <a:p>
            <a:pPr lvl="0"/>
            <a:r>
              <a:rPr lang="en-US" sz="1400" dirty="0" err="1"/>
              <a:t>Parallelus</a:t>
            </a:r>
            <a:r>
              <a:rPr lang="en-US" sz="1400" dirty="0"/>
              <a:t>. (n.d.). National Network of Partnership Schools: Johns Hopkins University School of Education. Retrieved from </a:t>
            </a:r>
            <a:r>
              <a:rPr lang="en-US" sz="1400" u="sng" dirty="0">
                <a:hlinkClick r:id="rId3"/>
              </a:rPr>
              <a:t>https://www.partnershipschools.org</a:t>
            </a:r>
            <a:r>
              <a:rPr lang="en-US" sz="1400" dirty="0"/>
              <a:t> </a:t>
            </a:r>
          </a:p>
          <a:p>
            <a:pPr lvl="0"/>
            <a:r>
              <a:rPr lang="en-US" sz="1400" dirty="0"/>
              <a:t>Policies &amp; Practices: Establishing Reciprocal Relationships with Families. (n.d.). Retrieved from </a:t>
            </a:r>
            <a:r>
              <a:rPr lang="en-US" sz="1400" u="sng" dirty="0">
                <a:hlinkClick r:id="rId4"/>
              </a:rPr>
              <a:t>https://tinyurl.com/Policies-and-Practices</a:t>
            </a:r>
            <a:r>
              <a:rPr lang="en-US" sz="1400" dirty="0"/>
              <a:t> </a:t>
            </a:r>
          </a:p>
          <a:p>
            <a:pPr lvl="0"/>
            <a:r>
              <a:rPr lang="en-US" sz="1400" dirty="0"/>
              <a:t>Weiss, </a:t>
            </a:r>
            <a:r>
              <a:rPr lang="en-US" sz="1400" dirty="0" err="1"/>
              <a:t>B.|Bouffard</a:t>
            </a:r>
            <a:r>
              <a:rPr lang="en-US" sz="1400" dirty="0"/>
              <a:t>, H., M.|</a:t>
            </a:r>
            <a:r>
              <a:rPr lang="en-US" sz="1400" dirty="0" err="1"/>
              <a:t>Bridglall</a:t>
            </a:r>
            <a:r>
              <a:rPr lang="en-US" sz="1400" dirty="0"/>
              <a:t>, S., </a:t>
            </a:r>
            <a:r>
              <a:rPr lang="en-US" sz="1400" dirty="0" err="1"/>
              <a:t>L.|Gordon</a:t>
            </a:r>
            <a:r>
              <a:rPr lang="en-US" sz="1400" dirty="0"/>
              <a:t>, B., &amp; W., E. (2009, November 30). Reframing Family Involvement in Education: Supporting Families to Support Educational Equity. Equity Matters. Research Review No. 5. Retrieved from </a:t>
            </a:r>
            <a:r>
              <a:rPr lang="en-US" sz="1400" u="sng" dirty="0">
                <a:hlinkClick r:id="rId5"/>
              </a:rPr>
              <a:t>https://eric.ed.gov/?id=ED523994</a:t>
            </a:r>
            <a:endParaRPr lang="en-US" sz="1400" dirty="0"/>
          </a:p>
          <a:p>
            <a:pPr lvl="0"/>
            <a:r>
              <a:rPr lang="en-US" sz="1400" dirty="0"/>
              <a:t>Westmoreland, </a:t>
            </a:r>
            <a:r>
              <a:rPr lang="en-US" sz="1400" dirty="0" err="1"/>
              <a:t>Helen|Rosenberg</a:t>
            </a:r>
            <a:r>
              <a:rPr lang="en-US" sz="1400" dirty="0"/>
              <a:t>, </a:t>
            </a:r>
            <a:r>
              <a:rPr lang="en-US" sz="1400" dirty="0" err="1"/>
              <a:t>M.|Lopez</a:t>
            </a:r>
            <a:r>
              <a:rPr lang="en-US" sz="1400" dirty="0"/>
              <a:t>, H., </a:t>
            </a:r>
            <a:r>
              <a:rPr lang="en-US" sz="1400" dirty="0" err="1"/>
              <a:t>Elena|Weiss</a:t>
            </a:r>
            <a:r>
              <a:rPr lang="en-US" sz="1400" dirty="0"/>
              <a:t>, M., &amp; Heather. (2009, June 30). Seeing is Believing: Promising Practices for How School Districts Promote Family Engagement. Issue Brief. Retrieved from </a:t>
            </a:r>
            <a:r>
              <a:rPr lang="en-US" sz="1400" u="sng" dirty="0">
                <a:hlinkClick r:id="rId6"/>
              </a:rPr>
              <a:t>https://tinyurl.com/Promising-Practices</a:t>
            </a:r>
            <a:r>
              <a:rPr lang="en-US" sz="1400" dirty="0"/>
              <a:t> </a:t>
            </a:r>
          </a:p>
        </p:txBody>
      </p:sp>
    </p:spTree>
    <p:extLst>
      <p:ext uri="{BB962C8B-B14F-4D97-AF65-F5344CB8AC3E}">
        <p14:creationId xmlns:p14="http://schemas.microsoft.com/office/powerpoint/2010/main" val="1820446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7D96AE-8A9B-4991-BAB0-631B500FB00C}"/>
              </a:ext>
            </a:extLst>
          </p:cNvPr>
          <p:cNvSpPr>
            <a:spLocks noGrp="1"/>
          </p:cNvSpPr>
          <p:nvPr>
            <p:ph type="ctrTitle"/>
          </p:nvPr>
        </p:nvSpPr>
        <p:spPr>
          <a:xfrm>
            <a:off x="517286" y="985839"/>
            <a:ext cx="7315200" cy="5276850"/>
          </a:xfrm>
        </p:spPr>
        <p:txBody>
          <a:bodyPr>
            <a:normAutofit/>
          </a:bodyPr>
          <a:lstStyle/>
          <a:p>
            <a:pPr algn="ctr"/>
            <a:br>
              <a:rPr lang="en-US" sz="2400" dirty="0"/>
            </a:br>
            <a:br>
              <a:rPr lang="en-US" sz="2400" dirty="0"/>
            </a:br>
            <a:r>
              <a:rPr lang="en-US" sz="1800" b="0" dirty="0"/>
              <a:t>PaTTAN – East</a:t>
            </a:r>
            <a:br>
              <a:rPr lang="en-US" sz="1800" b="0" dirty="0"/>
            </a:br>
            <a:r>
              <a:rPr lang="en-US" sz="1800" b="0" dirty="0"/>
              <a:t>1-800-441-3215</a:t>
            </a:r>
            <a:br>
              <a:rPr lang="en-US" sz="1800" b="0" dirty="0"/>
            </a:br>
            <a:r>
              <a:rPr lang="en-US" sz="1800" b="0" dirty="0"/>
              <a:t>Kimberly Jenkins</a:t>
            </a:r>
            <a:br>
              <a:rPr lang="en-US" sz="1800" b="0" dirty="0"/>
            </a:br>
            <a:r>
              <a:rPr lang="en-US" sz="1800" b="0" dirty="0">
                <a:hlinkClick r:id="rId3"/>
              </a:rPr>
              <a:t>kjenkins@pattan.net</a:t>
            </a:r>
            <a:br>
              <a:rPr lang="en-US" sz="1800" b="0" dirty="0"/>
            </a:br>
            <a:br>
              <a:rPr lang="en-US" sz="1800" b="0" dirty="0"/>
            </a:br>
            <a:r>
              <a:rPr lang="en-US" sz="1800" b="0" dirty="0"/>
              <a:t>PaTTAN – Harrisburg</a:t>
            </a:r>
            <a:br>
              <a:rPr lang="en-US" sz="1800" b="0" dirty="0"/>
            </a:br>
            <a:r>
              <a:rPr lang="en-US" sz="1800" b="0" dirty="0"/>
              <a:t>1-800-360-7282</a:t>
            </a:r>
            <a:br>
              <a:rPr lang="en-US" sz="1800" b="0" dirty="0"/>
            </a:br>
            <a:r>
              <a:rPr lang="en-US" sz="1800" b="0" dirty="0"/>
              <a:t>Erin Campion</a:t>
            </a:r>
            <a:br>
              <a:rPr lang="en-US" sz="1800" b="0" dirty="0"/>
            </a:br>
            <a:r>
              <a:rPr lang="en-US" sz="1800" b="0" dirty="0">
                <a:hlinkClick r:id="rId4"/>
              </a:rPr>
              <a:t>ecampion@pattan.net</a:t>
            </a:r>
            <a:br>
              <a:rPr lang="en-US" sz="1800" b="0" dirty="0"/>
            </a:br>
            <a:br>
              <a:rPr lang="en-US" sz="1800" b="0" dirty="0"/>
            </a:br>
            <a:r>
              <a:rPr lang="en-US" sz="1800" b="0" dirty="0"/>
              <a:t>PaTTAN – Pittsburgh</a:t>
            </a:r>
            <a:br>
              <a:rPr lang="en-US" sz="1800" b="0" dirty="0"/>
            </a:br>
            <a:r>
              <a:rPr lang="en-US" sz="1800" b="0" dirty="0"/>
              <a:t>1-800-446-5607</a:t>
            </a:r>
            <a:br>
              <a:rPr lang="en-US" sz="1800" b="0" dirty="0"/>
            </a:br>
            <a:r>
              <a:rPr lang="en-US" sz="1800" b="0" dirty="0"/>
              <a:t>Jennifer Geibel</a:t>
            </a:r>
            <a:br>
              <a:rPr lang="en-US" sz="1800" b="0" dirty="0"/>
            </a:br>
            <a:r>
              <a:rPr lang="en-US" sz="1800" b="0" dirty="0">
                <a:hlinkClick r:id="rId5"/>
              </a:rPr>
              <a:t>jgeibel@pattan.net</a:t>
            </a:r>
            <a:br>
              <a:rPr lang="en-US" sz="1800" b="0" dirty="0"/>
            </a:br>
            <a:br>
              <a:rPr lang="en-US" sz="1800" b="0" dirty="0"/>
            </a:br>
            <a:endParaRPr lang="en-US" sz="2200" b="0" dirty="0"/>
          </a:p>
        </p:txBody>
      </p:sp>
    </p:spTree>
    <p:extLst>
      <p:ext uri="{BB962C8B-B14F-4D97-AF65-F5344CB8AC3E}">
        <p14:creationId xmlns:p14="http://schemas.microsoft.com/office/powerpoint/2010/main" val="1820510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44348-2AA1-4414-BFCD-678CC4A76074}"/>
              </a:ext>
            </a:extLst>
          </p:cNvPr>
          <p:cNvSpPr>
            <a:spLocks noGrp="1"/>
          </p:cNvSpPr>
          <p:nvPr>
            <p:ph type="title"/>
          </p:nvPr>
        </p:nvSpPr>
        <p:spPr/>
        <p:txBody>
          <a:bodyPr>
            <a:normAutofit/>
          </a:bodyPr>
          <a:lstStyle/>
          <a:p>
            <a:r>
              <a:rPr lang="en-US" sz="3600" dirty="0"/>
              <a:t>Module 1 Goals</a:t>
            </a:r>
          </a:p>
        </p:txBody>
      </p:sp>
      <p:sp>
        <p:nvSpPr>
          <p:cNvPr id="3" name="Content Placeholder 2">
            <a:extLst>
              <a:ext uri="{FF2B5EF4-FFF2-40B4-BE49-F238E27FC236}">
                <a16:creationId xmlns:a16="http://schemas.microsoft.com/office/drawing/2014/main" id="{3E6B465D-E5BD-4E6C-A6ED-A05907E5A932}"/>
              </a:ext>
            </a:extLst>
          </p:cNvPr>
          <p:cNvSpPr>
            <a:spLocks noGrp="1"/>
          </p:cNvSpPr>
          <p:nvPr>
            <p:ph idx="1"/>
          </p:nvPr>
        </p:nvSpPr>
        <p:spPr>
          <a:xfrm>
            <a:off x="3851161" y="860079"/>
            <a:ext cx="7315200" cy="5387220"/>
          </a:xfrm>
        </p:spPr>
        <p:txBody>
          <a:bodyPr/>
          <a:lstStyle/>
          <a:p>
            <a:pPr marL="0" indent="0">
              <a:buNone/>
            </a:pPr>
            <a:r>
              <a:rPr lang="en-US" dirty="0"/>
              <a:t>Participants will:</a:t>
            </a:r>
          </a:p>
          <a:p>
            <a:r>
              <a:rPr lang="en-US" dirty="0"/>
              <a:t>Gain knowledge of the research and legislative mandates regarding family-school partnerships</a:t>
            </a:r>
          </a:p>
          <a:p>
            <a:r>
              <a:rPr lang="en-US" dirty="0"/>
              <a:t>Identify strategies to ensure welcoming and accessible educational environments</a:t>
            </a:r>
          </a:p>
          <a:p>
            <a:r>
              <a:rPr lang="en-US" dirty="0"/>
              <a:t>Develop action steps to ensure an inclusive, supportive, and accepting school climate and culture</a:t>
            </a:r>
          </a:p>
        </p:txBody>
      </p:sp>
    </p:spTree>
    <p:extLst>
      <p:ext uri="{BB962C8B-B14F-4D97-AF65-F5344CB8AC3E}">
        <p14:creationId xmlns:p14="http://schemas.microsoft.com/office/powerpoint/2010/main" val="1711010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4653-77CE-4099-8C3D-D8F41384A3A1}"/>
              </a:ext>
            </a:extLst>
          </p:cNvPr>
          <p:cNvSpPr>
            <a:spLocks noGrp="1"/>
          </p:cNvSpPr>
          <p:nvPr>
            <p:ph type="title"/>
          </p:nvPr>
        </p:nvSpPr>
        <p:spPr>
          <a:xfrm>
            <a:off x="252918" y="1123837"/>
            <a:ext cx="3088379" cy="4601183"/>
          </a:xfrm>
        </p:spPr>
        <p:txBody>
          <a:bodyPr/>
          <a:lstStyle/>
          <a:p>
            <a:r>
              <a:rPr lang="en-US" sz="3600" b="1" dirty="0"/>
              <a:t>Family</a:t>
            </a:r>
            <a:br>
              <a:rPr lang="en-US" sz="3600" b="1" dirty="0"/>
            </a:br>
            <a:r>
              <a:rPr lang="en-US" sz="3600" b="1" dirty="0"/>
              <a:t>Engagement</a:t>
            </a:r>
            <a:br>
              <a:rPr lang="en-US" b="1" dirty="0"/>
            </a:br>
            <a:br>
              <a:rPr lang="en-US" b="1" dirty="0"/>
            </a:br>
            <a:br>
              <a:rPr lang="en-US" b="1" dirty="0"/>
            </a:br>
            <a:br>
              <a:rPr lang="en-US" b="1" dirty="0"/>
            </a:br>
            <a:br>
              <a:rPr lang="en-US" b="1" dirty="0"/>
            </a:br>
            <a:endParaRPr lang="en-US" dirty="0"/>
          </a:p>
        </p:txBody>
      </p:sp>
      <p:sp>
        <p:nvSpPr>
          <p:cNvPr id="3" name="Content Placeholder 2">
            <a:extLst>
              <a:ext uri="{FF2B5EF4-FFF2-40B4-BE49-F238E27FC236}">
                <a16:creationId xmlns:a16="http://schemas.microsoft.com/office/drawing/2014/main" id="{0CA4AFB9-3BA9-4E2A-89BC-206F6A94DCA8}"/>
              </a:ext>
            </a:extLst>
          </p:cNvPr>
          <p:cNvSpPr>
            <a:spLocks noGrp="1"/>
          </p:cNvSpPr>
          <p:nvPr>
            <p:ph idx="1"/>
          </p:nvPr>
        </p:nvSpPr>
        <p:spPr>
          <a:xfrm>
            <a:off x="3871468" y="796033"/>
            <a:ext cx="7315200" cy="5120640"/>
          </a:xfrm>
        </p:spPr>
        <p:txBody>
          <a:bodyPr/>
          <a:lstStyle/>
          <a:p>
            <a:pPr marL="0" indent="0" algn="ctr">
              <a:buClr>
                <a:schemeClr val="accent4">
                  <a:lumMod val="20000"/>
                  <a:lumOff val="80000"/>
                </a:schemeClr>
              </a:buClr>
              <a:buNone/>
            </a:pPr>
            <a:r>
              <a:rPr lang="en-US" sz="3200"/>
              <a:t>Family Engagement promotes equitable partnerships among schools, families and communities to actively promote student achievement through shared commitment, decision-making and responsibility.</a:t>
            </a:r>
          </a:p>
          <a:p>
            <a:pPr marL="0" indent="0" algn="ctr">
              <a:buClr>
                <a:schemeClr val="accent4">
                  <a:lumMod val="20000"/>
                  <a:lumOff val="80000"/>
                </a:schemeClr>
              </a:buClr>
              <a:buNone/>
            </a:pPr>
            <a:endParaRPr lang="en-US"/>
          </a:p>
          <a:p>
            <a:pPr marL="0" indent="0" algn="ctr">
              <a:buClr>
                <a:schemeClr val="accent4">
                  <a:lumMod val="20000"/>
                  <a:lumOff val="80000"/>
                </a:schemeClr>
              </a:buClr>
              <a:buNone/>
            </a:pPr>
            <a:r>
              <a:rPr lang="en-US" b="1"/>
              <a:t>#</a:t>
            </a:r>
            <a:r>
              <a:rPr lang="en-US" b="1" err="1"/>
              <a:t>PAFamilyEngagement</a:t>
            </a:r>
            <a:endParaRPr lang="en-US"/>
          </a:p>
        </p:txBody>
      </p:sp>
      <p:pic>
        <p:nvPicPr>
          <p:cNvPr id="6" name="Picture 5">
            <a:extLst>
              <a:ext uri="{FF2B5EF4-FFF2-40B4-BE49-F238E27FC236}">
                <a16:creationId xmlns:a16="http://schemas.microsoft.com/office/drawing/2014/main" id="{6E586DC0-ED76-47AF-8C22-44BA5AC0B7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30534" y="3331864"/>
            <a:ext cx="1526895" cy="1779912"/>
          </a:xfrm>
          <a:prstGeom prst="rect">
            <a:avLst/>
          </a:prstGeom>
        </p:spPr>
      </p:pic>
    </p:spTree>
    <p:extLst>
      <p:ext uri="{BB962C8B-B14F-4D97-AF65-F5344CB8AC3E}">
        <p14:creationId xmlns:p14="http://schemas.microsoft.com/office/powerpoint/2010/main" val="124986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B352-0A1D-4FA9-9A84-195BD6B79C13}"/>
              </a:ext>
            </a:extLst>
          </p:cNvPr>
          <p:cNvSpPr>
            <a:spLocks noGrp="1"/>
          </p:cNvSpPr>
          <p:nvPr>
            <p:ph type="title"/>
          </p:nvPr>
        </p:nvSpPr>
        <p:spPr>
          <a:xfrm>
            <a:off x="309339" y="1423182"/>
            <a:ext cx="2834640" cy="2979420"/>
          </a:xfrm>
          <a:prstGeom prst="rect">
            <a:avLst/>
          </a:prstGeom>
        </p:spPr>
        <p:txBody>
          <a:bodyPr anchor="b">
            <a:normAutofit fontScale="90000"/>
          </a:bodyPr>
          <a:lstStyle/>
          <a:p>
            <a:br>
              <a:rPr lang="en-US" sz="2500" dirty="0"/>
            </a:br>
            <a:br>
              <a:rPr lang="en-US" sz="2500" dirty="0"/>
            </a:br>
            <a:br>
              <a:rPr lang="en-US" sz="2500" dirty="0"/>
            </a:br>
            <a:r>
              <a:rPr lang="en-US" sz="2700" dirty="0"/>
              <a:t>Regulations and Implications for Practice</a:t>
            </a:r>
            <a:br>
              <a:rPr lang="en-US" sz="2700" dirty="0"/>
            </a:br>
            <a:br>
              <a:rPr lang="en-US" sz="2500" dirty="0"/>
            </a:br>
            <a:br>
              <a:rPr lang="en-US" sz="2500" dirty="0"/>
            </a:br>
            <a:br>
              <a:rPr lang="en-US" sz="2500" dirty="0"/>
            </a:br>
            <a:endParaRPr lang="en-US" sz="2500" dirty="0"/>
          </a:p>
        </p:txBody>
      </p:sp>
      <p:graphicFrame>
        <p:nvGraphicFramePr>
          <p:cNvPr id="9" name="Content Placeholder 2" descr="IDEA, ESSA, PA State Performance Plan (SSP Indicator 8;) Danielson Framework, Component 4C-Communicating with Families; PA System for Principal Effectiveness, Component 4A-Maximizes Parent and Community Involvement and Outreach">
            <a:extLst>
              <a:ext uri="{FF2B5EF4-FFF2-40B4-BE49-F238E27FC236}">
                <a16:creationId xmlns:a16="http://schemas.microsoft.com/office/drawing/2014/main" id="{5F48D382-83B3-4EB2-A562-D19A35C3D21B}"/>
              </a:ext>
            </a:extLst>
          </p:cNvPr>
          <p:cNvGraphicFramePr>
            <a:graphicFrameLocks noGrp="1"/>
          </p:cNvGraphicFramePr>
          <p:nvPr>
            <p:ph idx="1"/>
            <p:extLst>
              <p:ext uri="{D42A27DB-BD31-4B8C-83A1-F6EECF244321}">
                <p14:modId xmlns:p14="http://schemas.microsoft.com/office/powerpoint/2010/main" val="3349307800"/>
              </p:ext>
            </p:extLst>
          </p:nvPr>
        </p:nvGraphicFramePr>
        <p:xfrm>
          <a:off x="3867912" y="868680"/>
          <a:ext cx="7501128"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18">
            <a:extLst>
              <a:ext uri="{FF2B5EF4-FFF2-40B4-BE49-F238E27FC236}">
                <a16:creationId xmlns:a16="http://schemas.microsoft.com/office/drawing/2014/main" id="{8824FB3D-D350-4B2B-97FE-33DA2E903DB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22960" y="3888464"/>
            <a:ext cx="1526895" cy="1779912"/>
          </a:xfrm>
          <a:prstGeom prst="rect">
            <a:avLst/>
          </a:prstGeom>
        </p:spPr>
      </p:pic>
    </p:spTree>
    <p:extLst>
      <p:ext uri="{BB962C8B-B14F-4D97-AF65-F5344CB8AC3E}">
        <p14:creationId xmlns:p14="http://schemas.microsoft.com/office/powerpoint/2010/main" val="346760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0A69E-4468-4380-B674-999AE018713B}"/>
              </a:ext>
            </a:extLst>
          </p:cNvPr>
          <p:cNvSpPr>
            <a:spLocks noGrp="1"/>
          </p:cNvSpPr>
          <p:nvPr>
            <p:ph type="title"/>
          </p:nvPr>
        </p:nvSpPr>
        <p:spPr>
          <a:xfrm>
            <a:off x="238779" y="1528314"/>
            <a:ext cx="2834640" cy="2979420"/>
          </a:xfrm>
        </p:spPr>
        <p:txBody>
          <a:bodyPr anchor="b">
            <a:normAutofit/>
          </a:bodyPr>
          <a:lstStyle/>
          <a:p>
            <a:r>
              <a:rPr lang="en-US" sz="3600" dirty="0"/>
              <a:t>ESSA Parent Guide</a:t>
            </a:r>
          </a:p>
        </p:txBody>
      </p:sp>
      <p:sp>
        <p:nvSpPr>
          <p:cNvPr id="12" name="Text Placeholder 3">
            <a:extLst>
              <a:ext uri="{FF2B5EF4-FFF2-40B4-BE49-F238E27FC236}">
                <a16:creationId xmlns:a16="http://schemas.microsoft.com/office/drawing/2014/main" id="{39240E89-9721-44D2-8A72-F5D60153B5DB}"/>
              </a:ext>
            </a:extLst>
          </p:cNvPr>
          <p:cNvSpPr>
            <a:spLocks noGrp="1"/>
          </p:cNvSpPr>
          <p:nvPr>
            <p:ph type="body" sz="half" idx="2"/>
          </p:nvPr>
        </p:nvSpPr>
        <p:spPr>
          <a:xfrm>
            <a:off x="215775" y="4352458"/>
            <a:ext cx="3160028" cy="1693746"/>
          </a:xfrm>
        </p:spPr>
        <p:txBody>
          <a:bodyPr>
            <a:normAutofit/>
          </a:bodyPr>
          <a:lstStyle/>
          <a:p>
            <a:endParaRPr lang="en-US" sz="2400"/>
          </a:p>
          <a:p>
            <a:r>
              <a:rPr lang="en-US" sz="2400" i="1"/>
              <a:t>Share with Your School Community!</a:t>
            </a:r>
          </a:p>
        </p:txBody>
      </p:sp>
      <p:pic>
        <p:nvPicPr>
          <p:cNvPr id="7" name="Content Placeholder 6" descr="Cover page and hyperlink to the 'Understanding the Every Student Succeeds Act' guide.">
            <a:hlinkClick r:id="rId3" action="ppaction://hlinkfile"/>
            <a:extLst>
              <a:ext uri="{FF2B5EF4-FFF2-40B4-BE49-F238E27FC236}">
                <a16:creationId xmlns:a16="http://schemas.microsoft.com/office/drawing/2014/main" id="{B2911B62-223F-4481-A4CD-251AEB6DEF63}"/>
              </a:ext>
            </a:extLst>
          </p:cNvPr>
          <p:cNvPicPr>
            <a:picLocks noGrp="1" noChangeAspect="1"/>
          </p:cNvPicPr>
          <p:nvPr>
            <p:ph idx="1"/>
          </p:nvPr>
        </p:nvPicPr>
        <p:blipFill rotWithShape="1">
          <a:blip r:embed="rId4"/>
          <a:srcRect r="1" b="11632"/>
          <a:stretch/>
        </p:blipFill>
        <p:spPr>
          <a:xfrm>
            <a:off x="3867912" y="868680"/>
            <a:ext cx="7501128" cy="5120640"/>
          </a:xfrm>
          <a:noFill/>
        </p:spPr>
      </p:pic>
    </p:spTree>
    <p:extLst>
      <p:ext uri="{BB962C8B-B14F-4D97-AF65-F5344CB8AC3E}">
        <p14:creationId xmlns:p14="http://schemas.microsoft.com/office/powerpoint/2010/main" val="758132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EC2D-414B-4C57-BC5C-DB42DC118567}"/>
              </a:ext>
            </a:extLst>
          </p:cNvPr>
          <p:cNvSpPr>
            <a:spLocks noGrp="1"/>
          </p:cNvSpPr>
          <p:nvPr>
            <p:ph type="title"/>
          </p:nvPr>
        </p:nvSpPr>
        <p:spPr>
          <a:xfrm>
            <a:off x="252919" y="1123837"/>
            <a:ext cx="3072172" cy="4601183"/>
          </a:xfrm>
        </p:spPr>
        <p:txBody>
          <a:bodyPr/>
          <a:lstStyle/>
          <a:p>
            <a:r>
              <a:rPr lang="en-US" sz="3600" b="1" dirty="0">
                <a:solidFill>
                  <a:schemeClr val="bg1"/>
                </a:solidFill>
                <a:cs typeface="Calibri" panose="020F0502020204030204" pitchFamily="34" charset="0"/>
              </a:rPr>
              <a:t>Core Beliefs of Family Engagement</a:t>
            </a:r>
            <a:br>
              <a:rPr lang="en-US" b="1" dirty="0">
                <a:solidFill>
                  <a:srgbClr val="004976"/>
                </a:solidFill>
                <a:cs typeface="Calibri" panose="020F0502020204030204" pitchFamily="34" charset="0"/>
              </a:rPr>
            </a:br>
            <a:endParaRPr lang="en-US" dirty="0"/>
          </a:p>
        </p:txBody>
      </p:sp>
      <p:graphicFrame>
        <p:nvGraphicFramePr>
          <p:cNvPr id="4" name="Content Placeholder 3" descr="All families have dreams for their children and want the best for them.&#10;All families have the capacity to support their children’s learning.&#10;Families and school staff are equal partners.&#10;The responsibility for cultivating and sustaining partnerships among school, home, and community rests primarily with school staff, especially school leaders.&#10;">
            <a:extLst>
              <a:ext uri="{FF2B5EF4-FFF2-40B4-BE49-F238E27FC236}">
                <a16:creationId xmlns:a16="http://schemas.microsoft.com/office/drawing/2014/main" id="{28699C66-6F61-474E-98CC-CB3E2E19445F}"/>
              </a:ext>
            </a:extLst>
          </p:cNvPr>
          <p:cNvGraphicFramePr>
            <a:graphicFrameLocks noGrp="1"/>
          </p:cNvGraphicFramePr>
          <p:nvPr>
            <p:ph idx="1"/>
            <p:extLst>
              <p:ext uri="{D42A27DB-BD31-4B8C-83A1-F6EECF244321}">
                <p14:modId xmlns:p14="http://schemas.microsoft.com/office/powerpoint/2010/main" val="352442831"/>
              </p:ext>
            </p:extLst>
          </p:nvPr>
        </p:nvGraphicFramePr>
        <p:xfrm>
          <a:off x="3868737" y="477672"/>
          <a:ext cx="7704563"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B6D97DFC-7984-4F5B-9F0F-6312B863D540}"/>
              </a:ext>
              <a:ext uri="{C183D7F6-B498-43B3-948B-1728B52AA6E4}">
                <adec:decorative xmlns:adec="http://schemas.microsoft.com/office/drawing/2017/decorative" val="1"/>
              </a:ext>
            </a:extLst>
          </p:cNvPr>
          <p:cNvSpPr/>
          <p:nvPr/>
        </p:nvSpPr>
        <p:spPr>
          <a:xfrm>
            <a:off x="7687435" y="6214683"/>
            <a:ext cx="3973188" cy="369332"/>
          </a:xfrm>
          <a:prstGeom prst="rect">
            <a:avLst/>
          </a:prstGeom>
        </p:spPr>
        <p:txBody>
          <a:bodyPr wrap="square">
            <a:spAutoFit/>
          </a:bodyPr>
          <a:lstStyle/>
          <a:p>
            <a:r>
              <a:rPr lang="en-US" dirty="0">
                <a:latin typeface="Times New Roman" panose="02020603050405020304" pitchFamily="18" charset="0"/>
              </a:rPr>
              <a:t> </a:t>
            </a:r>
            <a:endParaRPr lang="en-US" dirty="0"/>
          </a:p>
        </p:txBody>
      </p:sp>
      <p:sp>
        <p:nvSpPr>
          <p:cNvPr id="6" name="TextBox 5">
            <a:extLst>
              <a:ext uri="{FF2B5EF4-FFF2-40B4-BE49-F238E27FC236}">
                <a16:creationId xmlns:a16="http://schemas.microsoft.com/office/drawing/2014/main" id="{59FE53CF-7171-4B7F-85B3-97011D0E3F67}"/>
              </a:ext>
            </a:extLst>
          </p:cNvPr>
          <p:cNvSpPr txBox="1"/>
          <p:nvPr/>
        </p:nvSpPr>
        <p:spPr>
          <a:xfrm>
            <a:off x="9309381" y="6263235"/>
            <a:ext cx="2626371" cy="261610"/>
          </a:xfrm>
          <a:prstGeom prst="rect">
            <a:avLst/>
          </a:prstGeom>
          <a:noFill/>
        </p:spPr>
        <p:txBody>
          <a:bodyPr wrap="square" rtlCol="0">
            <a:spAutoFit/>
          </a:bodyPr>
          <a:lstStyle/>
          <a:p>
            <a:r>
              <a:rPr lang="en-US" sz="1100" dirty="0"/>
              <a:t> Mapp, Carver &amp; Lander, 2017</a:t>
            </a:r>
          </a:p>
        </p:txBody>
      </p:sp>
    </p:spTree>
    <p:extLst>
      <p:ext uri="{BB962C8B-B14F-4D97-AF65-F5344CB8AC3E}">
        <p14:creationId xmlns:p14="http://schemas.microsoft.com/office/powerpoint/2010/main" val="4242291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86A54C-E25D-4161-ACE1-AFF8198EED7B}"/>
              </a:ext>
            </a:extLst>
          </p:cNvPr>
          <p:cNvSpPr>
            <a:spLocks noGrp="1"/>
          </p:cNvSpPr>
          <p:nvPr>
            <p:ph type="title"/>
          </p:nvPr>
        </p:nvSpPr>
        <p:spPr>
          <a:xfrm>
            <a:off x="3904488" y="1773936"/>
            <a:ext cx="7315200" cy="3255264"/>
          </a:xfrm>
        </p:spPr>
        <p:txBody>
          <a:bodyPr/>
          <a:lstStyle/>
          <a:p>
            <a:pPr algn="ctr"/>
            <a:r>
              <a:rPr lang="en-US" altLang="en-US" b="1" dirty="0">
                <a:ea typeface="ＭＳ Ｐゴシック"/>
                <a:cs typeface="Calibri" panose="020F0502020204030204" pitchFamily="34" charset="0"/>
              </a:rPr>
              <a:t>A Welcoming School Culture &amp; Climate</a:t>
            </a:r>
            <a:br>
              <a:rPr lang="en-US" altLang="en-US" b="1" dirty="0">
                <a:ea typeface="ＭＳ Ｐゴシック" panose="020B0600070205080204" pitchFamily="34" charset="-128"/>
                <a:cs typeface="Calibri" panose="020F0502020204030204" pitchFamily="34" charset="0"/>
              </a:rPr>
            </a:br>
            <a:endParaRPr lang="en-US" dirty="0">
              <a:cs typeface="Calibri" panose="020F0502020204030204" pitchFamily="34" charset="0"/>
            </a:endParaRPr>
          </a:p>
        </p:txBody>
      </p:sp>
      <p:sp>
        <p:nvSpPr>
          <p:cNvPr id="3" name="TextBox 2">
            <a:extLst>
              <a:ext uri="{FF2B5EF4-FFF2-40B4-BE49-F238E27FC236}">
                <a16:creationId xmlns:a16="http://schemas.microsoft.com/office/drawing/2014/main" id="{C44FBC57-957C-4298-8D34-A84117C8ED45}"/>
              </a:ext>
            </a:extLst>
          </p:cNvPr>
          <p:cNvSpPr txBox="1"/>
          <p:nvPr/>
        </p:nvSpPr>
        <p:spPr>
          <a:xfrm>
            <a:off x="718457" y="2945674"/>
            <a:ext cx="2331720" cy="430887"/>
          </a:xfrm>
          <a:prstGeom prst="rect">
            <a:avLst/>
          </a:prstGeom>
          <a:noFill/>
        </p:spPr>
        <p:txBody>
          <a:bodyPr wrap="square" rtlCol="0">
            <a:spAutoFit/>
          </a:bodyPr>
          <a:lstStyle/>
          <a:p>
            <a:r>
              <a:rPr lang="en-US" altLang="en-US" sz="1100" b="1" dirty="0">
                <a:solidFill>
                  <a:schemeClr val="accent2"/>
                </a:solidFill>
                <a:ea typeface="ＭＳ Ｐゴシック"/>
                <a:cs typeface="Calibri" panose="020F0502020204030204" pitchFamily="34" charset="0"/>
              </a:rPr>
              <a:t>A Welcoming School Culture &amp; Climate</a:t>
            </a:r>
            <a:endParaRPr lang="en-US" sz="1100" dirty="0">
              <a:solidFill>
                <a:schemeClr val="accent2"/>
              </a:solidFill>
            </a:endParaRPr>
          </a:p>
        </p:txBody>
      </p:sp>
      <p:pic>
        <p:nvPicPr>
          <p:cNvPr id="2" name="Picture 1" descr="Picture of a chalkboard that says &quot;welcome&quot;">
            <a:extLst>
              <a:ext uri="{FF2B5EF4-FFF2-40B4-BE49-F238E27FC236}">
                <a16:creationId xmlns:a16="http://schemas.microsoft.com/office/drawing/2014/main" id="{98841895-1CF4-4529-B0DB-E55587EEA38A}"/>
              </a:ext>
              <a:ext uri="{C183D7F6-B498-43B3-948B-1728B52AA6E4}">
                <adec:decorative xmlns:adec="http://schemas.microsoft.com/office/drawing/2017/decorative" val="0"/>
              </a:ext>
            </a:extLst>
          </p:cNvPr>
          <p:cNvPicPr>
            <a:picLocks noChangeAspect="1"/>
          </p:cNvPicPr>
          <p:nvPr/>
        </p:nvPicPr>
        <p:blipFill rotWithShape="1">
          <a:blip r:embed="rId4"/>
          <a:srcRect b="52149"/>
          <a:stretch/>
        </p:blipFill>
        <p:spPr>
          <a:xfrm>
            <a:off x="349588" y="2310320"/>
            <a:ext cx="2822137" cy="2110296"/>
          </a:xfrm>
          <a:prstGeom prst="rect">
            <a:avLst/>
          </a:prstGeom>
        </p:spPr>
      </p:pic>
    </p:spTree>
  </p:cSld>
  <p:clrMapOvr>
    <a:masterClrMapping/>
  </p:clrMapOvr>
</p:sld>
</file>

<file path=ppt/theme/theme1.xml><?xml version="1.0" encoding="utf-8"?>
<a:theme xmlns:a="http://schemas.openxmlformats.org/drawingml/2006/main" name="Frame">
  <a:themeElements>
    <a:clrScheme name="PaTTAN 2018">
      <a:dk1>
        <a:srgbClr val="000000"/>
      </a:dk1>
      <a:lt1>
        <a:srgbClr val="FFFFFF"/>
      </a:lt1>
      <a:dk2>
        <a:srgbClr val="545454"/>
      </a:dk2>
      <a:lt2>
        <a:srgbClr val="D9D9D6"/>
      </a:lt2>
      <a:accent1>
        <a:srgbClr val="004976"/>
      </a:accent1>
      <a:accent2>
        <a:srgbClr val="007681"/>
      </a:accent2>
      <a:accent3>
        <a:srgbClr val="007A3E"/>
      </a:accent3>
      <a:accent4>
        <a:srgbClr val="897A27"/>
      </a:accent4>
      <a:accent5>
        <a:srgbClr val="7A2F8A"/>
      </a:accent5>
      <a:accent6>
        <a:srgbClr val="AF272F"/>
      </a:accent6>
      <a:hlink>
        <a:srgbClr val="D9D9D6"/>
      </a:hlink>
      <a:folHlink>
        <a:srgbClr val="007681"/>
      </a:folHlink>
    </a:clrScheme>
    <a:fontScheme name="PaTTAN 2018">
      <a:majorFont>
        <a:latin typeface="Century Gothic"/>
        <a:ea typeface=""/>
        <a:cs typeface=""/>
      </a:majorFont>
      <a:minorFont>
        <a:latin typeface="Century Gothic"/>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aTTAN 2018 Widescreen.potx" id="{04CF1AA6-0B4A-49A8-9EDF-46310582768D}" vid="{A85EE171-37B3-42EE-855B-1F0BCC762E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E4AB075148434086621B3A36488AD8" ma:contentTypeVersion="10" ma:contentTypeDescription="Create a new document." ma:contentTypeScope="" ma:versionID="81c25029abbf5bd7be87c41a2e0fc84b">
  <xsd:schema xmlns:xsd="http://www.w3.org/2001/XMLSchema" xmlns:xs="http://www.w3.org/2001/XMLSchema" xmlns:p="http://schemas.microsoft.com/office/2006/metadata/properties" xmlns:ns2="a55fd221-d222-4047-a450-43c7a76d1534" xmlns:ns3="8568c8dc-2ca3-46f3-a801-373a7cb93c02" targetNamespace="http://schemas.microsoft.com/office/2006/metadata/properties" ma:root="true" ma:fieldsID="ecbf6f53c1c25081b470d1db6b186907" ns2:_="" ns3:_="">
    <xsd:import namespace="a55fd221-d222-4047-a450-43c7a76d1534"/>
    <xsd:import namespace="8568c8dc-2ca3-46f3-a801-373a7cb93c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5fd221-d222-4047-a450-43c7a76d15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68c8dc-2ca3-46f3-a801-373a7cb93c0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7C71B6-7C84-44B6-B74F-C62BE039543E}">
  <ds:schemaRefs>
    <ds:schemaRef ds:uri="http://schemas.microsoft.com/office/2006/metadata/properties"/>
    <ds:schemaRef ds:uri="a55fd221-d222-4047-a450-43c7a76d1534"/>
    <ds:schemaRef ds:uri="http://purl.org/dc/terms/"/>
    <ds:schemaRef ds:uri="http://schemas.microsoft.com/office/2006/documentManagement/types"/>
    <ds:schemaRef ds:uri="http://schemas.openxmlformats.org/package/2006/metadata/core-properties"/>
    <ds:schemaRef ds:uri="http://purl.org/dc/elements/1.1/"/>
    <ds:schemaRef ds:uri="http://purl.org/dc/dcmitype/"/>
    <ds:schemaRef ds:uri="http://www.w3.org/XML/1998/namespace"/>
    <ds:schemaRef ds:uri="8568c8dc-2ca3-46f3-a801-373a7cb93c02"/>
    <ds:schemaRef ds:uri="http://schemas.microsoft.com/office/infopath/2007/PartnerControls"/>
  </ds:schemaRefs>
</ds:datastoreItem>
</file>

<file path=customXml/itemProps2.xml><?xml version="1.0" encoding="utf-8"?>
<ds:datastoreItem xmlns:ds="http://schemas.openxmlformats.org/officeDocument/2006/customXml" ds:itemID="{755F8C0F-3324-44A2-A749-69158BDD6A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5fd221-d222-4047-a450-43c7a76d1534"/>
    <ds:schemaRef ds:uri="8568c8dc-2ca3-46f3-a801-373a7cb93c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1D804B-99D6-4828-9F47-9109DB2484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2977</TotalTime>
  <Words>8455</Words>
  <Application>Microsoft Office PowerPoint</Application>
  <PresentationFormat>Widescreen</PresentationFormat>
  <Paragraphs>523</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Century Gothic</vt:lpstr>
      <vt:lpstr>Gill Sans MT</vt:lpstr>
      <vt:lpstr>Times New Roman</vt:lpstr>
      <vt:lpstr>Wingdings 2</vt:lpstr>
      <vt:lpstr>Frame</vt:lpstr>
      <vt:lpstr>Enhancing Family Engagement Module 1 </vt:lpstr>
      <vt:lpstr> PaTTAN’s Mission</vt:lpstr>
      <vt:lpstr>PDE’s Commitment to Least Restrictive Environment (LRE)</vt:lpstr>
      <vt:lpstr>Module 1 Goals</vt:lpstr>
      <vt:lpstr>Family Engagement     </vt:lpstr>
      <vt:lpstr>   Regulations and Implications for Practice    </vt:lpstr>
      <vt:lpstr>ESSA Parent Guide</vt:lpstr>
      <vt:lpstr>Core Beliefs of Family Engagement </vt:lpstr>
      <vt:lpstr>A Welcoming School Culture &amp; Climate </vt:lpstr>
      <vt:lpstr>Family Engagement Data </vt:lpstr>
      <vt:lpstr>School Culture vs. Climate:  What’s the Difference?</vt:lpstr>
      <vt:lpstr>School Climate vs. Culture</vt:lpstr>
      <vt:lpstr>School Climate  Consider This…</vt:lpstr>
      <vt:lpstr>Signs of a Welcoming School Climate</vt:lpstr>
      <vt:lpstr>Connecting with Families</vt:lpstr>
      <vt:lpstr>School Culture  Consider This…</vt:lpstr>
      <vt:lpstr>The Role of School Leaders</vt:lpstr>
      <vt:lpstr>Provide Families…</vt:lpstr>
      <vt:lpstr>Building Partnerships </vt:lpstr>
      <vt:lpstr>Activity 1.3 Respect   </vt:lpstr>
      <vt:lpstr>More Suggestions</vt:lpstr>
      <vt:lpstr>Successful Family Meetings</vt:lpstr>
      <vt:lpstr>Cultural Considerations</vt:lpstr>
      <vt:lpstr>Cultural Competency</vt:lpstr>
      <vt:lpstr>Family Cultures  Consider This…</vt:lpstr>
      <vt:lpstr>Home Culture</vt:lpstr>
      <vt:lpstr>Equity and Family Engagement </vt:lpstr>
      <vt:lpstr>Equitable Relationships</vt:lpstr>
      <vt:lpstr> Multiple Roles Families Play in Building Learning Pathways</vt:lpstr>
      <vt:lpstr>Educational Equity</vt:lpstr>
      <vt:lpstr>Social Media </vt:lpstr>
      <vt:lpstr>Know Your Audience</vt:lpstr>
      <vt:lpstr>Virtual Means of Engaging Families​</vt:lpstr>
      <vt:lpstr>A Welcoming Website  </vt:lpstr>
      <vt:lpstr>Revisiting Family Engagement Data </vt:lpstr>
      <vt:lpstr>References </vt:lpstr>
      <vt:lpstr>References  (pg. 2 of 3)</vt:lpstr>
      <vt:lpstr>References  (pg. 3 of 3)</vt:lpstr>
      <vt:lpstr>  PaTTAN – East 1-800-441-3215 Kimberly Jenkins kjenkins@pattan.net  PaTTAN – Harrisburg 1-800-360-7282 Erin Campion ecampion@pattan.net  PaTTAN – Pittsburgh 1-800-446-5607 Jennifer Geibel jgeibel@pattan.net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Family Engagement Module 1 </dc:title>
  <dc:creator>Linda Cartwright</dc:creator>
  <cp:lastModifiedBy>Andy Rotondo</cp:lastModifiedBy>
  <cp:revision>57</cp:revision>
  <dcterms:created xsi:type="dcterms:W3CDTF">2020-03-25T20:20:48Z</dcterms:created>
  <dcterms:modified xsi:type="dcterms:W3CDTF">2021-07-13T12:54:16Z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0x010100F7E4AB075148434086621B3A36488AD8</vt:lpwstr>
  </property>
  <property fmtid="{D5CDD505-2E9C-101B-9397-08002B2CF9AE}" pid="3" name="_MarkAsFinal">
    <vt:bool>true</vt:bool>
  </property>
</Properties>
</file>