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40" r:id="rId2"/>
    <p:sldId id="342" r:id="rId3"/>
    <p:sldId id="257" r:id="rId4"/>
    <p:sldId id="258" r:id="rId5"/>
    <p:sldId id="260" r:id="rId6"/>
    <p:sldId id="259" r:id="rId7"/>
    <p:sldId id="261" r:id="rId8"/>
    <p:sldId id="262" r:id="rId9"/>
    <p:sldId id="263" r:id="rId10"/>
    <p:sldId id="289" r:id="rId11"/>
    <p:sldId id="267" r:id="rId12"/>
    <p:sldId id="268" r:id="rId13"/>
    <p:sldId id="343" r:id="rId14"/>
    <p:sldId id="270" r:id="rId15"/>
    <p:sldId id="272" r:id="rId16"/>
    <p:sldId id="271" r:id="rId17"/>
    <p:sldId id="274" r:id="rId18"/>
    <p:sldId id="273" r:id="rId19"/>
    <p:sldId id="275" r:id="rId20"/>
    <p:sldId id="276" r:id="rId21"/>
    <p:sldId id="279" r:id="rId22"/>
    <p:sldId id="277" r:id="rId23"/>
    <p:sldId id="280" r:id="rId24"/>
    <p:sldId id="281" r:id="rId25"/>
    <p:sldId id="282" r:id="rId26"/>
    <p:sldId id="283" r:id="rId27"/>
    <p:sldId id="284" r:id="rId28"/>
    <p:sldId id="285" r:id="rId29"/>
    <p:sldId id="286" r:id="rId30"/>
    <p:sldId id="288" r:id="rId31"/>
    <p:sldId id="287" r:id="rId32"/>
    <p:sldId id="290" r:id="rId33"/>
    <p:sldId id="291" r:id="rId34"/>
    <p:sldId id="301" r:id="rId35"/>
    <p:sldId id="292" r:id="rId36"/>
    <p:sldId id="293" r:id="rId37"/>
    <p:sldId id="294" r:id="rId38"/>
    <p:sldId id="295" r:id="rId39"/>
    <p:sldId id="299" r:id="rId40"/>
    <p:sldId id="300" r:id="rId41"/>
    <p:sldId id="302" r:id="rId42"/>
    <p:sldId id="303" r:id="rId43"/>
    <p:sldId id="304" r:id="rId44"/>
    <p:sldId id="305" r:id="rId45"/>
    <p:sldId id="306" r:id="rId46"/>
    <p:sldId id="307" r:id="rId47"/>
    <p:sldId id="310" r:id="rId48"/>
    <p:sldId id="308" r:id="rId49"/>
    <p:sldId id="309" r:id="rId50"/>
    <p:sldId id="311" r:id="rId51"/>
    <p:sldId id="312" r:id="rId52"/>
    <p:sldId id="314" r:id="rId53"/>
    <p:sldId id="313" r:id="rId54"/>
    <p:sldId id="315" r:id="rId55"/>
    <p:sldId id="316" r:id="rId56"/>
    <p:sldId id="317" r:id="rId57"/>
    <p:sldId id="319" r:id="rId58"/>
    <p:sldId id="349" r:id="rId59"/>
    <p:sldId id="351" r:id="rId60"/>
    <p:sldId id="352" r:id="rId61"/>
    <p:sldId id="320" r:id="rId62"/>
    <p:sldId id="348" r:id="rId63"/>
    <p:sldId id="318" r:id="rId64"/>
    <p:sldId id="347" r:id="rId65"/>
    <p:sldId id="321" r:id="rId66"/>
    <p:sldId id="350" r:id="rId67"/>
    <p:sldId id="322" r:id="rId68"/>
    <p:sldId id="346" r:id="rId69"/>
    <p:sldId id="345" r:id="rId70"/>
    <p:sldId id="323" r:id="rId71"/>
    <p:sldId id="326" r:id="rId72"/>
    <p:sldId id="325" r:id="rId73"/>
    <p:sldId id="327" r:id="rId74"/>
    <p:sldId id="324" r:id="rId75"/>
    <p:sldId id="328" r:id="rId76"/>
    <p:sldId id="329" r:id="rId77"/>
    <p:sldId id="330" r:id="rId78"/>
    <p:sldId id="331" r:id="rId79"/>
    <p:sldId id="332" r:id="rId80"/>
    <p:sldId id="333" r:id="rId81"/>
    <p:sldId id="334" r:id="rId82"/>
    <p:sldId id="335" r:id="rId83"/>
    <p:sldId id="336" r:id="rId84"/>
    <p:sldId id="337" r:id="rId85"/>
    <p:sldId id="338" r:id="rId86"/>
    <p:sldId id="341"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43" autoAdjust="0"/>
  </p:normalViewPr>
  <p:slideViewPr>
    <p:cSldViewPr>
      <p:cViewPr varScale="1">
        <p:scale>
          <a:sx n="67" d="100"/>
          <a:sy n="67" d="100"/>
        </p:scale>
        <p:origin x="147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124"/>
    </p:cViewPr>
  </p:sorterViewPr>
  <p:notesViewPr>
    <p:cSldViewPr>
      <p:cViewPr>
        <p:scale>
          <a:sx n="68" d="100"/>
          <a:sy n="68" d="100"/>
        </p:scale>
        <p:origin x="-2490" y="1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3299B2-BC21-48F2-A684-87AC1328B708}" type="doc">
      <dgm:prSet loTypeId="urn:microsoft.com/office/officeart/2005/8/layout/pyramid1" loCatId="pyramid" qsTypeId="urn:microsoft.com/office/officeart/2005/8/quickstyle/simple1" qsCatId="simple" csTypeId="urn:microsoft.com/office/officeart/2005/8/colors/accent1_2" csCatId="accent1" phldr="1"/>
      <dgm:spPr/>
    </dgm:pt>
    <dgm:pt modelId="{47674A09-9520-420F-9F0B-B150E9454BB5}">
      <dgm:prSet phldrT="[Text]"/>
      <dgm:spPr>
        <a:gradFill rotWithShape="0">
          <a:gsLst>
            <a:gs pos="0">
              <a:srgbClr val="CC0000"/>
            </a:gs>
            <a:gs pos="18000">
              <a:srgbClr val="FFFF99"/>
            </a:gs>
            <a:gs pos="50000">
              <a:srgbClr val="66FF33"/>
            </a:gs>
            <a:gs pos="65000">
              <a:srgbClr val="33CC33"/>
            </a:gs>
            <a:gs pos="82000">
              <a:srgbClr val="009900"/>
            </a:gs>
          </a:gsLst>
          <a:lin ang="5400000" scaled="0"/>
        </a:gradFill>
      </dgm:spPr>
      <dgm:t>
        <a:bodyPr/>
        <a:lstStyle/>
        <a:p>
          <a:endParaRPr lang="en-US" dirty="0"/>
        </a:p>
      </dgm:t>
    </dgm:pt>
    <dgm:pt modelId="{17AC5E81-0041-4101-895C-98BE2850C46A}" type="parTrans" cxnId="{68C3F246-9BB9-4D54-B673-B092AFDA64D2}">
      <dgm:prSet/>
      <dgm:spPr/>
      <dgm:t>
        <a:bodyPr/>
        <a:lstStyle/>
        <a:p>
          <a:endParaRPr lang="en-US"/>
        </a:p>
      </dgm:t>
    </dgm:pt>
    <dgm:pt modelId="{69D3A9A9-48BA-4DFA-A1E1-838D09D8D868}" type="sibTrans" cxnId="{68C3F246-9BB9-4D54-B673-B092AFDA64D2}">
      <dgm:prSet/>
      <dgm:spPr/>
      <dgm:t>
        <a:bodyPr/>
        <a:lstStyle/>
        <a:p>
          <a:endParaRPr lang="en-US"/>
        </a:p>
      </dgm:t>
    </dgm:pt>
    <dgm:pt modelId="{860136A2-BC36-4BC2-AC9F-4F15965CAAF2}" type="pres">
      <dgm:prSet presAssocID="{C23299B2-BC21-48F2-A684-87AC1328B708}" presName="Name0" presStyleCnt="0">
        <dgm:presLayoutVars>
          <dgm:dir/>
          <dgm:animLvl val="lvl"/>
          <dgm:resizeHandles val="exact"/>
        </dgm:presLayoutVars>
      </dgm:prSet>
      <dgm:spPr/>
    </dgm:pt>
    <dgm:pt modelId="{5DE2F9FD-84D6-47A0-B0C2-3E100271E551}" type="pres">
      <dgm:prSet presAssocID="{47674A09-9520-420F-9F0B-B150E9454BB5}" presName="Name8" presStyleCnt="0"/>
      <dgm:spPr/>
    </dgm:pt>
    <dgm:pt modelId="{CEF699C1-73B8-4B5E-AE13-87B8A23DED2D}" type="pres">
      <dgm:prSet presAssocID="{47674A09-9520-420F-9F0B-B150E9454BB5}" presName="level" presStyleLbl="node1" presStyleIdx="0" presStyleCnt="1" custLinFactNeighborX="-1250">
        <dgm:presLayoutVars>
          <dgm:chMax val="1"/>
          <dgm:bulletEnabled val="1"/>
        </dgm:presLayoutVars>
      </dgm:prSet>
      <dgm:spPr/>
      <dgm:t>
        <a:bodyPr/>
        <a:lstStyle/>
        <a:p>
          <a:endParaRPr lang="en-US"/>
        </a:p>
      </dgm:t>
    </dgm:pt>
    <dgm:pt modelId="{E56AD7BB-BE5A-4291-A469-A249A6DDF639}" type="pres">
      <dgm:prSet presAssocID="{47674A09-9520-420F-9F0B-B150E9454BB5}" presName="levelTx" presStyleLbl="revTx" presStyleIdx="0" presStyleCnt="0">
        <dgm:presLayoutVars>
          <dgm:chMax val="1"/>
          <dgm:bulletEnabled val="1"/>
        </dgm:presLayoutVars>
      </dgm:prSet>
      <dgm:spPr/>
      <dgm:t>
        <a:bodyPr/>
        <a:lstStyle/>
        <a:p>
          <a:endParaRPr lang="en-US"/>
        </a:p>
      </dgm:t>
    </dgm:pt>
  </dgm:ptLst>
  <dgm:cxnLst>
    <dgm:cxn modelId="{72886452-9C60-45E9-982A-DA9451041258}" type="presOf" srcId="{C23299B2-BC21-48F2-A684-87AC1328B708}" destId="{860136A2-BC36-4BC2-AC9F-4F15965CAAF2}" srcOrd="0" destOrd="0" presId="urn:microsoft.com/office/officeart/2005/8/layout/pyramid1"/>
    <dgm:cxn modelId="{12AC9403-08A2-47C1-9E31-55A7546443A1}" type="presOf" srcId="{47674A09-9520-420F-9F0B-B150E9454BB5}" destId="{CEF699C1-73B8-4B5E-AE13-87B8A23DED2D}" srcOrd="0" destOrd="0" presId="urn:microsoft.com/office/officeart/2005/8/layout/pyramid1"/>
    <dgm:cxn modelId="{48104E64-1F53-44F3-B770-6C29329F357F}" type="presOf" srcId="{47674A09-9520-420F-9F0B-B150E9454BB5}" destId="{E56AD7BB-BE5A-4291-A469-A249A6DDF639}" srcOrd="1" destOrd="0" presId="urn:microsoft.com/office/officeart/2005/8/layout/pyramid1"/>
    <dgm:cxn modelId="{68C3F246-9BB9-4D54-B673-B092AFDA64D2}" srcId="{C23299B2-BC21-48F2-A684-87AC1328B708}" destId="{47674A09-9520-420F-9F0B-B150E9454BB5}" srcOrd="0" destOrd="0" parTransId="{17AC5E81-0041-4101-895C-98BE2850C46A}" sibTransId="{69D3A9A9-48BA-4DFA-A1E1-838D09D8D868}"/>
    <dgm:cxn modelId="{D0CB00E9-FD8F-4900-9A04-1FE01E929D6C}" type="presParOf" srcId="{860136A2-BC36-4BC2-AC9F-4F15965CAAF2}" destId="{5DE2F9FD-84D6-47A0-B0C2-3E100271E551}" srcOrd="0" destOrd="0" presId="urn:microsoft.com/office/officeart/2005/8/layout/pyramid1"/>
    <dgm:cxn modelId="{C024CA4D-B596-4823-A912-6D445DC4DEBF}" type="presParOf" srcId="{5DE2F9FD-84D6-47A0-B0C2-3E100271E551}" destId="{CEF699C1-73B8-4B5E-AE13-87B8A23DED2D}" srcOrd="0" destOrd="0" presId="urn:microsoft.com/office/officeart/2005/8/layout/pyramid1"/>
    <dgm:cxn modelId="{B6508B4D-E0A9-4C59-AEB0-275BB2A6CDA9}" type="presParOf" srcId="{5DE2F9FD-84D6-47A0-B0C2-3E100271E551}" destId="{E56AD7BB-BE5A-4291-A469-A249A6DDF63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39768E-39A6-4FA9-A4B1-F5CD4CB6EEAE}" type="doc">
      <dgm:prSet loTypeId="urn:microsoft.com/office/officeart/2005/8/layout/arrow2" loCatId="process" qsTypeId="urn:microsoft.com/office/officeart/2005/8/quickstyle/simple1" qsCatId="simple" csTypeId="urn:microsoft.com/office/officeart/2005/8/colors/accent1_2" csCatId="accent1" phldr="1"/>
      <dgm:spPr/>
    </dgm:pt>
    <dgm:pt modelId="{18A232E2-9330-45BA-8F3D-94B65CEB4C6E}">
      <dgm:prSet phldrT="[Text]" custT="1"/>
      <dgm:spPr/>
      <dgm:t>
        <a:bodyPr/>
        <a:lstStyle/>
        <a:p>
          <a:pPr algn="ctr"/>
          <a:r>
            <a:rPr lang="en-US" sz="3600" dirty="0" smtClean="0"/>
            <a:t>Universal</a:t>
          </a:r>
          <a:endParaRPr lang="en-US" sz="3600" dirty="0"/>
        </a:p>
      </dgm:t>
    </dgm:pt>
    <dgm:pt modelId="{2F4A1E04-5D2B-4792-BBEF-41391C61F16F}" type="parTrans" cxnId="{74A68F44-20A8-4AB5-8443-C9992E378513}">
      <dgm:prSet/>
      <dgm:spPr/>
      <dgm:t>
        <a:bodyPr/>
        <a:lstStyle/>
        <a:p>
          <a:endParaRPr lang="en-US"/>
        </a:p>
      </dgm:t>
    </dgm:pt>
    <dgm:pt modelId="{90900876-D263-4D27-9390-F2D23E76F6C1}" type="sibTrans" cxnId="{74A68F44-20A8-4AB5-8443-C9992E378513}">
      <dgm:prSet/>
      <dgm:spPr/>
      <dgm:t>
        <a:bodyPr/>
        <a:lstStyle/>
        <a:p>
          <a:endParaRPr lang="en-US"/>
        </a:p>
      </dgm:t>
    </dgm:pt>
    <dgm:pt modelId="{636B6905-8B07-4A8A-9920-CB8277CBCEC8}">
      <dgm:prSet phldrT="[Text]" custT="1"/>
      <dgm:spPr/>
      <dgm:t>
        <a:bodyPr/>
        <a:lstStyle/>
        <a:p>
          <a:pPr algn="ctr"/>
          <a:r>
            <a:rPr lang="en-US" sz="3600" dirty="0" smtClean="0"/>
            <a:t>Targeted</a:t>
          </a:r>
          <a:endParaRPr lang="en-US" sz="3600" dirty="0"/>
        </a:p>
      </dgm:t>
    </dgm:pt>
    <dgm:pt modelId="{1F4EB6FC-6070-47DA-9E35-F176490CE62F}" type="parTrans" cxnId="{236C4353-A200-48EB-89CB-BD45285A3F41}">
      <dgm:prSet/>
      <dgm:spPr/>
      <dgm:t>
        <a:bodyPr/>
        <a:lstStyle/>
        <a:p>
          <a:endParaRPr lang="en-US"/>
        </a:p>
      </dgm:t>
    </dgm:pt>
    <dgm:pt modelId="{465F3017-FBCE-4CE5-8C7F-08B964924BB3}" type="sibTrans" cxnId="{236C4353-A200-48EB-89CB-BD45285A3F41}">
      <dgm:prSet/>
      <dgm:spPr/>
      <dgm:t>
        <a:bodyPr/>
        <a:lstStyle/>
        <a:p>
          <a:endParaRPr lang="en-US"/>
        </a:p>
      </dgm:t>
    </dgm:pt>
    <dgm:pt modelId="{B60BBE5F-A665-46F2-B919-1153C04CBD02}">
      <dgm:prSet phldrT="[Text]" custT="1"/>
      <dgm:spPr/>
      <dgm:t>
        <a:bodyPr/>
        <a:lstStyle/>
        <a:p>
          <a:pPr algn="ctr"/>
          <a:r>
            <a:rPr lang="en-US" sz="3600" dirty="0" smtClean="0"/>
            <a:t>Intensive</a:t>
          </a:r>
          <a:endParaRPr lang="en-US" sz="3600" dirty="0"/>
        </a:p>
      </dgm:t>
    </dgm:pt>
    <dgm:pt modelId="{28C11DF1-E077-4BD6-8C00-84F9E2513899}" type="parTrans" cxnId="{AC3544F8-F557-4E2E-AD61-E1C71E59215A}">
      <dgm:prSet/>
      <dgm:spPr/>
      <dgm:t>
        <a:bodyPr/>
        <a:lstStyle/>
        <a:p>
          <a:endParaRPr lang="en-US"/>
        </a:p>
      </dgm:t>
    </dgm:pt>
    <dgm:pt modelId="{438A6466-CB0A-45CD-849A-77563B0BD182}" type="sibTrans" cxnId="{AC3544F8-F557-4E2E-AD61-E1C71E59215A}">
      <dgm:prSet/>
      <dgm:spPr/>
      <dgm:t>
        <a:bodyPr/>
        <a:lstStyle/>
        <a:p>
          <a:endParaRPr lang="en-US"/>
        </a:p>
      </dgm:t>
    </dgm:pt>
    <dgm:pt modelId="{C418DCAE-306E-4AF7-A07C-93313C08AC51}" type="pres">
      <dgm:prSet presAssocID="{7A39768E-39A6-4FA9-A4B1-F5CD4CB6EEAE}" presName="arrowDiagram" presStyleCnt="0">
        <dgm:presLayoutVars>
          <dgm:chMax val="5"/>
          <dgm:dir/>
          <dgm:resizeHandles val="exact"/>
        </dgm:presLayoutVars>
      </dgm:prSet>
      <dgm:spPr/>
    </dgm:pt>
    <dgm:pt modelId="{71BCD42B-AD35-4119-8173-705E9B203F4E}" type="pres">
      <dgm:prSet presAssocID="{7A39768E-39A6-4FA9-A4B1-F5CD4CB6EEAE}" presName="arrow" presStyleLbl="bgShp" presStyleIdx="0" presStyleCnt="1" custAng="20026820" custScaleY="136097" custLinFactNeighborY="-6017"/>
      <dgm:spPr>
        <a:gradFill rotWithShape="0">
          <a:gsLst>
            <a:gs pos="0">
              <a:srgbClr val="CC0000"/>
            </a:gs>
            <a:gs pos="18000">
              <a:srgbClr val="FFFF99"/>
            </a:gs>
            <a:gs pos="50000">
              <a:srgbClr val="66FF33"/>
            </a:gs>
            <a:gs pos="65000">
              <a:srgbClr val="33CC33"/>
            </a:gs>
            <a:gs pos="82000">
              <a:srgbClr val="009900"/>
            </a:gs>
          </a:gsLst>
          <a:lin ang="5400000" scaled="0"/>
        </a:gradFill>
        <a:effectLst>
          <a:innerShdw blurRad="393700" dist="279400">
            <a:srgbClr val="00B050"/>
          </a:innerShdw>
        </a:effectLst>
      </dgm:spPr>
    </dgm:pt>
    <dgm:pt modelId="{1DC85ACA-369C-4434-B04E-417D8B11B123}" type="pres">
      <dgm:prSet presAssocID="{7A39768E-39A6-4FA9-A4B1-F5CD4CB6EEAE}" presName="arrowDiagram3" presStyleCnt="0"/>
      <dgm:spPr/>
    </dgm:pt>
    <dgm:pt modelId="{7A58CA06-7CF4-4880-8AFF-C27C46361B7A}" type="pres">
      <dgm:prSet presAssocID="{18A232E2-9330-45BA-8F3D-94B65CEB4C6E}" presName="bullet3a" presStyleLbl="node1" presStyleIdx="0" presStyleCnt="3" custScaleX="326242" custScaleY="326244" custLinFactX="103393" custLinFactY="573634" custLinFactNeighborX="200000" custLinFactNeighborY="600000"/>
      <dgm:spPr>
        <a:noFill/>
        <a:ln>
          <a:noFill/>
        </a:ln>
      </dgm:spPr>
    </dgm:pt>
    <dgm:pt modelId="{CBF801E5-F605-4B6B-AD44-734A83015E31}" type="pres">
      <dgm:prSet presAssocID="{18A232E2-9330-45BA-8F3D-94B65CEB4C6E}" presName="textBox3a" presStyleLbl="revTx" presStyleIdx="0" presStyleCnt="3" custScaleX="217016" custScaleY="68260" custLinFactNeighborX="22949" custLinFactNeighborY="53186">
        <dgm:presLayoutVars>
          <dgm:bulletEnabled val="1"/>
        </dgm:presLayoutVars>
      </dgm:prSet>
      <dgm:spPr/>
      <dgm:t>
        <a:bodyPr/>
        <a:lstStyle/>
        <a:p>
          <a:endParaRPr lang="en-US"/>
        </a:p>
      </dgm:t>
    </dgm:pt>
    <dgm:pt modelId="{486B20C5-91A5-4C36-8053-3B9ACF3D938D}" type="pres">
      <dgm:prSet presAssocID="{636B6905-8B07-4A8A-9920-CB8277CBCEC8}" presName="bullet3b" presStyleLbl="node1" presStyleIdx="1" presStyleCnt="3" custLinFactX="100000" custLinFactY="-100000" custLinFactNeighborX="174030" custLinFactNeighborY="-109595"/>
      <dgm:spPr>
        <a:noFill/>
        <a:ln>
          <a:noFill/>
        </a:ln>
      </dgm:spPr>
    </dgm:pt>
    <dgm:pt modelId="{762E8C8B-CBB3-47CF-BB93-4E34DA5A865B}" type="pres">
      <dgm:prSet presAssocID="{636B6905-8B07-4A8A-9920-CB8277CBCEC8}" presName="textBox3b" presStyleLbl="revTx" presStyleIdx="1" presStyleCnt="3" custScaleX="182476" custScaleY="35842" custLinFactNeighborX="8456" custLinFactNeighborY="-99481">
        <dgm:presLayoutVars>
          <dgm:bulletEnabled val="1"/>
        </dgm:presLayoutVars>
      </dgm:prSet>
      <dgm:spPr/>
      <dgm:t>
        <a:bodyPr/>
        <a:lstStyle/>
        <a:p>
          <a:endParaRPr lang="en-US"/>
        </a:p>
      </dgm:t>
    </dgm:pt>
    <dgm:pt modelId="{CC2DC6BB-4BD5-444C-A232-89F7B6D9B5AD}" type="pres">
      <dgm:prSet presAssocID="{B60BBE5F-A665-46F2-B919-1153C04CBD02}" presName="bullet3c" presStyleLbl="node1" presStyleIdx="2" presStyleCnt="3" custLinFactX="12896" custLinFactY="-100000" custLinFactNeighborX="100000" custLinFactNeighborY="-186633"/>
      <dgm:spPr>
        <a:noFill/>
        <a:ln>
          <a:noFill/>
        </a:ln>
      </dgm:spPr>
    </dgm:pt>
    <dgm:pt modelId="{D6BFCB8B-9EFA-490C-AAD3-ED7928DE275A}" type="pres">
      <dgm:prSet presAssocID="{B60BBE5F-A665-46F2-B919-1153C04CBD02}" presName="textBox3c" presStyleLbl="revTx" presStyleIdx="2" presStyleCnt="3" custScaleX="185784" custScaleY="21879" custLinFactY="-18776" custLinFactNeighborX="-81005" custLinFactNeighborY="-100000">
        <dgm:presLayoutVars>
          <dgm:bulletEnabled val="1"/>
        </dgm:presLayoutVars>
      </dgm:prSet>
      <dgm:spPr/>
      <dgm:t>
        <a:bodyPr/>
        <a:lstStyle/>
        <a:p>
          <a:endParaRPr lang="en-US"/>
        </a:p>
      </dgm:t>
    </dgm:pt>
  </dgm:ptLst>
  <dgm:cxnLst>
    <dgm:cxn modelId="{75934FD4-68C3-4796-BE3C-817290207C5A}" type="presOf" srcId="{7A39768E-39A6-4FA9-A4B1-F5CD4CB6EEAE}" destId="{C418DCAE-306E-4AF7-A07C-93313C08AC51}" srcOrd="0" destOrd="0" presId="urn:microsoft.com/office/officeart/2005/8/layout/arrow2"/>
    <dgm:cxn modelId="{AC3544F8-F557-4E2E-AD61-E1C71E59215A}" srcId="{7A39768E-39A6-4FA9-A4B1-F5CD4CB6EEAE}" destId="{B60BBE5F-A665-46F2-B919-1153C04CBD02}" srcOrd="2" destOrd="0" parTransId="{28C11DF1-E077-4BD6-8C00-84F9E2513899}" sibTransId="{438A6466-CB0A-45CD-849A-77563B0BD182}"/>
    <dgm:cxn modelId="{0F8B7B44-B78D-43F5-A6E8-C87E55F69711}" type="presOf" srcId="{636B6905-8B07-4A8A-9920-CB8277CBCEC8}" destId="{762E8C8B-CBB3-47CF-BB93-4E34DA5A865B}" srcOrd="0" destOrd="0" presId="urn:microsoft.com/office/officeart/2005/8/layout/arrow2"/>
    <dgm:cxn modelId="{89FB318F-1EFD-475F-8885-6EAE1B053D77}" type="presOf" srcId="{18A232E2-9330-45BA-8F3D-94B65CEB4C6E}" destId="{CBF801E5-F605-4B6B-AD44-734A83015E31}" srcOrd="0" destOrd="0" presId="urn:microsoft.com/office/officeart/2005/8/layout/arrow2"/>
    <dgm:cxn modelId="{236C4353-A200-48EB-89CB-BD45285A3F41}" srcId="{7A39768E-39A6-4FA9-A4B1-F5CD4CB6EEAE}" destId="{636B6905-8B07-4A8A-9920-CB8277CBCEC8}" srcOrd="1" destOrd="0" parTransId="{1F4EB6FC-6070-47DA-9E35-F176490CE62F}" sibTransId="{465F3017-FBCE-4CE5-8C7F-08B964924BB3}"/>
    <dgm:cxn modelId="{74A68F44-20A8-4AB5-8443-C9992E378513}" srcId="{7A39768E-39A6-4FA9-A4B1-F5CD4CB6EEAE}" destId="{18A232E2-9330-45BA-8F3D-94B65CEB4C6E}" srcOrd="0" destOrd="0" parTransId="{2F4A1E04-5D2B-4792-BBEF-41391C61F16F}" sibTransId="{90900876-D263-4D27-9390-F2D23E76F6C1}"/>
    <dgm:cxn modelId="{B6FB0829-EFEA-4534-B733-A49B33500CCD}" type="presOf" srcId="{B60BBE5F-A665-46F2-B919-1153C04CBD02}" destId="{D6BFCB8B-9EFA-490C-AAD3-ED7928DE275A}" srcOrd="0" destOrd="0" presId="urn:microsoft.com/office/officeart/2005/8/layout/arrow2"/>
    <dgm:cxn modelId="{215F9479-6D0A-4F38-84F8-C9428E08637A}" type="presParOf" srcId="{C418DCAE-306E-4AF7-A07C-93313C08AC51}" destId="{71BCD42B-AD35-4119-8173-705E9B203F4E}" srcOrd="0" destOrd="0" presId="urn:microsoft.com/office/officeart/2005/8/layout/arrow2"/>
    <dgm:cxn modelId="{4352AF3E-8B03-46D0-B3AE-6D5B8A2BE942}" type="presParOf" srcId="{C418DCAE-306E-4AF7-A07C-93313C08AC51}" destId="{1DC85ACA-369C-4434-B04E-417D8B11B123}" srcOrd="1" destOrd="0" presId="urn:microsoft.com/office/officeart/2005/8/layout/arrow2"/>
    <dgm:cxn modelId="{F448963E-69AA-4C04-A1E5-F2F86F0D0802}" type="presParOf" srcId="{1DC85ACA-369C-4434-B04E-417D8B11B123}" destId="{7A58CA06-7CF4-4880-8AFF-C27C46361B7A}" srcOrd="0" destOrd="0" presId="urn:microsoft.com/office/officeart/2005/8/layout/arrow2"/>
    <dgm:cxn modelId="{FCB7AB6E-2635-4E0B-BB9C-B9D14D4EF957}" type="presParOf" srcId="{1DC85ACA-369C-4434-B04E-417D8B11B123}" destId="{CBF801E5-F605-4B6B-AD44-734A83015E31}" srcOrd="1" destOrd="0" presId="urn:microsoft.com/office/officeart/2005/8/layout/arrow2"/>
    <dgm:cxn modelId="{D631DFB1-F2E1-4AB7-99BC-CA37230A585D}" type="presParOf" srcId="{1DC85ACA-369C-4434-B04E-417D8B11B123}" destId="{486B20C5-91A5-4C36-8053-3B9ACF3D938D}" srcOrd="2" destOrd="0" presId="urn:microsoft.com/office/officeart/2005/8/layout/arrow2"/>
    <dgm:cxn modelId="{671473EB-FCA7-48BE-8D8C-85FD5D1D67B0}" type="presParOf" srcId="{1DC85ACA-369C-4434-B04E-417D8B11B123}" destId="{762E8C8B-CBB3-47CF-BB93-4E34DA5A865B}" srcOrd="3" destOrd="0" presId="urn:microsoft.com/office/officeart/2005/8/layout/arrow2"/>
    <dgm:cxn modelId="{4F01256C-FD95-4AFE-B3EA-1D9A699A7A0E}" type="presParOf" srcId="{1DC85ACA-369C-4434-B04E-417D8B11B123}" destId="{CC2DC6BB-4BD5-444C-A232-89F7B6D9B5AD}" srcOrd="4" destOrd="0" presId="urn:microsoft.com/office/officeart/2005/8/layout/arrow2"/>
    <dgm:cxn modelId="{E10AA951-95A9-46DB-BAB5-3589091ACF54}" type="presParOf" srcId="{1DC85ACA-369C-4434-B04E-417D8B11B123}" destId="{D6BFCB8B-9EFA-490C-AAD3-ED7928DE275A}"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1542B-FFF1-4E68-AC0E-0D28FF4EE869}" type="doc">
      <dgm:prSet loTypeId="urn:microsoft.com/office/officeart/2005/8/layout/cycle1" loCatId="cycle" qsTypeId="urn:microsoft.com/office/officeart/2005/8/quickstyle/simple1" qsCatId="simple" csTypeId="urn:microsoft.com/office/officeart/2005/8/colors/accent1_2" csCatId="accent1"/>
      <dgm:spPr/>
    </dgm:pt>
    <dgm:pt modelId="{B067E689-8263-4FE7-9055-06F64FC1363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REACT</a:t>
          </a:r>
          <a:r>
            <a:rPr kumimoji="0" lang="en-US" sz="1400" b="1" i="0" u="none" strike="noStrike" cap="none" normalizeH="0" baseline="0" dirty="0" smtClean="0">
              <a:ln>
                <a:noFill/>
              </a:ln>
              <a:solidFill>
                <a:schemeClr val="tx1"/>
              </a:solidFill>
              <a:effectLst/>
              <a:latin typeface="Arial" pitchFamily="34" charset="0"/>
            </a:rPr>
            <a:t> </a:t>
          </a:r>
          <a:r>
            <a:rPr kumimoji="0" lang="en-US" sz="1100" b="1" i="0" u="none" strike="noStrike" cap="none" normalizeH="0" baseline="0" dirty="0" smtClean="0">
              <a:ln>
                <a:noFill/>
              </a:ln>
              <a:solidFill>
                <a:schemeClr val="tx1"/>
              </a:solidFill>
              <a:effectLst/>
              <a:latin typeface="Arial" pitchFamily="34" charset="0"/>
            </a:rPr>
            <a:t>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Problem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Behavior</a:t>
          </a:r>
        </a:p>
      </dgm:t>
    </dgm:pt>
    <dgm:pt modelId="{C16ACE7B-AD90-4264-B16A-5437C0734A6E}" type="parTrans" cxnId="{79D6A1C1-CDD0-429D-82A8-9E2F357273F8}">
      <dgm:prSet/>
      <dgm:spPr/>
      <dgm:t>
        <a:bodyPr/>
        <a:lstStyle/>
        <a:p>
          <a:endParaRPr lang="en-US"/>
        </a:p>
      </dgm:t>
    </dgm:pt>
    <dgm:pt modelId="{20EF3006-A42B-47A5-9FDA-E1888BAEEED9}" type="sibTrans" cxnId="{79D6A1C1-CDD0-429D-82A8-9E2F357273F8}">
      <dgm:prSet/>
      <dgm:spPr/>
      <dgm:t>
        <a:bodyPr/>
        <a:lstStyle/>
        <a:p>
          <a:endParaRPr lang="en-US"/>
        </a:p>
      </dgm:t>
    </dgm:pt>
    <dgm:pt modelId="{7EF3DF02-8326-4755-8EF7-D9C4CB90E27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Select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ADD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 Practice</a:t>
          </a:r>
        </a:p>
      </dgm:t>
    </dgm:pt>
    <dgm:pt modelId="{29DCA063-D4DC-42D2-87EB-9A8DFCA123DE}" type="parTrans" cxnId="{2647CF3C-3034-4DE0-BE8F-15EBDD3C7054}">
      <dgm:prSet/>
      <dgm:spPr/>
      <dgm:t>
        <a:bodyPr/>
        <a:lstStyle/>
        <a:p>
          <a:endParaRPr lang="en-US"/>
        </a:p>
      </dgm:t>
    </dgm:pt>
    <dgm:pt modelId="{F8F5E4CF-34C4-4762-B507-B27A7E314C2F}" type="sibTrans" cxnId="{2647CF3C-3034-4DE0-BE8F-15EBDD3C7054}">
      <dgm:prSet/>
      <dgm:spPr/>
      <dgm:t>
        <a:bodyPr/>
        <a:lstStyle/>
        <a:p>
          <a:endParaRPr lang="en-US"/>
        </a:p>
      </dgm:t>
    </dgm:pt>
    <dgm:pt modelId="{A28D2AAE-366A-473C-9AB6-CD39AB317E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Hire</a:t>
          </a:r>
          <a:r>
            <a:rPr kumimoji="0" lang="en-US" sz="1200" b="1" i="0" u="none" strike="noStrike" cap="none" normalizeH="0" baseline="0" dirty="0" smtClean="0">
              <a:ln>
                <a:noFill/>
              </a:ln>
              <a:solidFill>
                <a:schemeClr val="tx1"/>
              </a:solidFill>
              <a:effectLst/>
              <a:latin typeface="Arial" pitchFamily="34" charset="0"/>
            </a:rPr>
            <a:t> </a:t>
          </a:r>
          <a:r>
            <a:rPr kumimoji="0" lang="en-US" sz="1600" b="1" i="0" u="none" strike="noStrike" cap="none" normalizeH="0" baseline="0" dirty="0" smtClean="0">
              <a:ln>
                <a:noFill/>
              </a:ln>
              <a:solidFill>
                <a:schemeClr val="tx1"/>
              </a:solidFill>
              <a:effectLst/>
              <a:latin typeface="Arial" pitchFamily="34" charset="0"/>
            </a:rPr>
            <a:t>EXPERT</a:t>
          </a:r>
          <a:endParaRPr kumimoji="0" lang="en-US" sz="1100" b="1" i="0" u="none" strike="noStrike" cap="none" normalizeH="0" baseline="0" dirty="0" smtClean="0">
            <a:ln>
              <a:noFill/>
            </a:ln>
            <a:solidFill>
              <a:schemeClr val="tx1"/>
            </a:solidFill>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to Train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Practice</a:t>
          </a:r>
        </a:p>
      </dgm:t>
    </dgm:pt>
    <dgm:pt modelId="{CE0A3010-0898-4101-A09A-6822398B273D}" type="parTrans" cxnId="{1AD43AD5-DD06-4480-A78A-C3AF51421684}">
      <dgm:prSet/>
      <dgm:spPr/>
      <dgm:t>
        <a:bodyPr/>
        <a:lstStyle/>
        <a:p>
          <a:endParaRPr lang="en-US"/>
        </a:p>
      </dgm:t>
    </dgm:pt>
    <dgm:pt modelId="{1635F792-FE28-4B32-A86B-57742B4785F7}" type="sibTrans" cxnId="{1AD43AD5-DD06-4480-A78A-C3AF51421684}">
      <dgm:prSet/>
      <dgm:spPr/>
      <dgm:t>
        <a:bodyPr/>
        <a:lstStyle/>
        <a:p>
          <a:endParaRPr lang="en-US"/>
        </a:p>
      </dgm:t>
    </dgm:pt>
    <dgm:pt modelId="{9E196196-1B80-40B9-8A3C-D261F055869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Expect, But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HOPE </a:t>
          </a:r>
          <a:r>
            <a:rPr kumimoji="0" lang="en-US" sz="1100" b="1" i="0" u="none" strike="noStrike" cap="none" normalizeH="0" baseline="0" dirty="0" smtClean="0">
              <a:ln>
                <a:noFill/>
              </a:ln>
              <a:solidFill>
                <a:schemeClr val="tx1"/>
              </a:solidFill>
              <a:effectLst/>
              <a:latin typeface="Arial" pitchFamily="34" charset="0"/>
            </a:rPr>
            <a:t>for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Implementation</a:t>
          </a:r>
        </a:p>
      </dgm:t>
    </dgm:pt>
    <dgm:pt modelId="{E787EC72-8158-4991-B989-9E7703C6E528}" type="parTrans" cxnId="{25FF9DC9-CC6A-42FD-B39D-D9201DB353ED}">
      <dgm:prSet/>
      <dgm:spPr/>
      <dgm:t>
        <a:bodyPr/>
        <a:lstStyle/>
        <a:p>
          <a:endParaRPr lang="en-US"/>
        </a:p>
      </dgm:t>
    </dgm:pt>
    <dgm:pt modelId="{5FBFBBD9-D0E9-47EC-B930-CC61E56AED06}" type="sibTrans" cxnId="{25FF9DC9-CC6A-42FD-B39D-D9201DB353ED}">
      <dgm:prSet/>
      <dgm:spPr/>
      <dgm:t>
        <a:bodyPr/>
        <a:lstStyle/>
        <a:p>
          <a:endParaRPr lang="en-US"/>
        </a:p>
      </dgm:t>
    </dgm:pt>
    <dgm:pt modelId="{197E52DD-6277-4126-B1C3-53841C0256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rPr>
            <a:t>WAIT</a:t>
          </a:r>
          <a:r>
            <a:rPr kumimoji="0" lang="en-US" sz="2000" b="1" i="0" u="none" strike="noStrike" cap="none" normalizeH="0" baseline="0" dirty="0" smtClean="0">
              <a:ln>
                <a:noFill/>
              </a:ln>
              <a:solidFill>
                <a:schemeClr val="tx1"/>
              </a:solidFill>
              <a:effectLst/>
              <a:latin typeface="Arial" pitchFamily="34" charset="0"/>
            </a:rPr>
            <a:t> </a:t>
          </a:r>
          <a:r>
            <a:rPr kumimoji="0" lang="en-US" sz="1100" b="1" i="0" u="none" strike="noStrike" cap="none" normalizeH="0" baseline="0" dirty="0" smtClean="0">
              <a:ln>
                <a:noFill/>
              </a:ln>
              <a:solidFill>
                <a:schemeClr val="tx1"/>
              </a:solidFill>
              <a:effectLst/>
              <a:latin typeface="Arial" pitchFamily="34" charset="0"/>
            </a:rPr>
            <a:t>for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rPr>
            <a:t>Problem</a:t>
          </a:r>
        </a:p>
      </dgm:t>
    </dgm:pt>
    <dgm:pt modelId="{DB3F99B9-8D94-4868-AAA0-7D89EE734747}" type="parTrans" cxnId="{0244D678-5EB3-48B5-9D25-25F6D62DFEFD}">
      <dgm:prSet/>
      <dgm:spPr/>
      <dgm:t>
        <a:bodyPr/>
        <a:lstStyle/>
        <a:p>
          <a:endParaRPr lang="en-US"/>
        </a:p>
      </dgm:t>
    </dgm:pt>
    <dgm:pt modelId="{C9A5211C-223C-4621-BB91-DA0674CD97D8}" type="sibTrans" cxnId="{0244D678-5EB3-48B5-9D25-25F6D62DFEFD}">
      <dgm:prSet/>
      <dgm:spPr/>
      <dgm:t>
        <a:bodyPr/>
        <a:lstStyle/>
        <a:p>
          <a:endParaRPr lang="en-US"/>
        </a:p>
      </dgm:t>
    </dgm:pt>
    <dgm:pt modelId="{39BC75E4-B210-4739-80B9-360EE6590243}" type="pres">
      <dgm:prSet presAssocID="{4C71542B-FFF1-4E68-AC0E-0D28FF4EE869}" presName="cycle" presStyleCnt="0">
        <dgm:presLayoutVars>
          <dgm:dir/>
          <dgm:resizeHandles val="exact"/>
        </dgm:presLayoutVars>
      </dgm:prSet>
      <dgm:spPr/>
    </dgm:pt>
    <dgm:pt modelId="{6D5611B0-9655-48DC-A2BF-F574074145D6}" type="pres">
      <dgm:prSet presAssocID="{B067E689-8263-4FE7-9055-06F64FC1363D}" presName="dummy" presStyleCnt="0"/>
      <dgm:spPr/>
    </dgm:pt>
    <dgm:pt modelId="{B6175AEB-E447-4366-BA43-45B96C463C03}" type="pres">
      <dgm:prSet presAssocID="{B067E689-8263-4FE7-9055-06F64FC1363D}" presName="node" presStyleLbl="revTx" presStyleIdx="0" presStyleCnt="5">
        <dgm:presLayoutVars>
          <dgm:bulletEnabled val="1"/>
        </dgm:presLayoutVars>
      </dgm:prSet>
      <dgm:spPr/>
      <dgm:t>
        <a:bodyPr/>
        <a:lstStyle/>
        <a:p>
          <a:endParaRPr lang="en-US"/>
        </a:p>
      </dgm:t>
    </dgm:pt>
    <dgm:pt modelId="{E5642900-9E70-453E-9659-05193D54CD5D}" type="pres">
      <dgm:prSet presAssocID="{20EF3006-A42B-47A5-9FDA-E1888BAEEED9}" presName="sibTrans" presStyleLbl="node1" presStyleIdx="0" presStyleCnt="5"/>
      <dgm:spPr/>
      <dgm:t>
        <a:bodyPr/>
        <a:lstStyle/>
        <a:p>
          <a:endParaRPr lang="en-US"/>
        </a:p>
      </dgm:t>
    </dgm:pt>
    <dgm:pt modelId="{EE172CC2-2CF7-454C-A747-A0A80AE0BE4B}" type="pres">
      <dgm:prSet presAssocID="{7EF3DF02-8326-4755-8EF7-D9C4CB90E27D}" presName="dummy" presStyleCnt="0"/>
      <dgm:spPr/>
    </dgm:pt>
    <dgm:pt modelId="{EF73FBDF-0B66-49F4-9238-B0865D8CBDF2}" type="pres">
      <dgm:prSet presAssocID="{7EF3DF02-8326-4755-8EF7-D9C4CB90E27D}" presName="node" presStyleLbl="revTx" presStyleIdx="1" presStyleCnt="5">
        <dgm:presLayoutVars>
          <dgm:bulletEnabled val="1"/>
        </dgm:presLayoutVars>
      </dgm:prSet>
      <dgm:spPr/>
      <dgm:t>
        <a:bodyPr/>
        <a:lstStyle/>
        <a:p>
          <a:endParaRPr lang="en-US"/>
        </a:p>
      </dgm:t>
    </dgm:pt>
    <dgm:pt modelId="{792AB484-60B1-41EA-AF83-9A7D349D7165}" type="pres">
      <dgm:prSet presAssocID="{F8F5E4CF-34C4-4762-B507-B27A7E314C2F}" presName="sibTrans" presStyleLbl="node1" presStyleIdx="1" presStyleCnt="5"/>
      <dgm:spPr/>
      <dgm:t>
        <a:bodyPr/>
        <a:lstStyle/>
        <a:p>
          <a:endParaRPr lang="en-US"/>
        </a:p>
      </dgm:t>
    </dgm:pt>
    <dgm:pt modelId="{C1263120-6069-47BD-8120-90BF397D349B}" type="pres">
      <dgm:prSet presAssocID="{A28D2AAE-366A-473C-9AB6-CD39AB317E67}" presName="dummy" presStyleCnt="0"/>
      <dgm:spPr/>
    </dgm:pt>
    <dgm:pt modelId="{F7C09C6D-CE68-46F3-A88E-CB809B1FBE20}" type="pres">
      <dgm:prSet presAssocID="{A28D2AAE-366A-473C-9AB6-CD39AB317E67}" presName="node" presStyleLbl="revTx" presStyleIdx="2" presStyleCnt="5">
        <dgm:presLayoutVars>
          <dgm:bulletEnabled val="1"/>
        </dgm:presLayoutVars>
      </dgm:prSet>
      <dgm:spPr/>
      <dgm:t>
        <a:bodyPr/>
        <a:lstStyle/>
        <a:p>
          <a:endParaRPr lang="en-US"/>
        </a:p>
      </dgm:t>
    </dgm:pt>
    <dgm:pt modelId="{E63AEC86-D40D-47BD-9DD5-413AE557F289}" type="pres">
      <dgm:prSet presAssocID="{1635F792-FE28-4B32-A86B-57742B4785F7}" presName="sibTrans" presStyleLbl="node1" presStyleIdx="2" presStyleCnt="5"/>
      <dgm:spPr/>
      <dgm:t>
        <a:bodyPr/>
        <a:lstStyle/>
        <a:p>
          <a:endParaRPr lang="en-US"/>
        </a:p>
      </dgm:t>
    </dgm:pt>
    <dgm:pt modelId="{7BF7C74C-DABD-4D08-875E-874A775DFEAD}" type="pres">
      <dgm:prSet presAssocID="{9E196196-1B80-40B9-8A3C-D261F0558692}" presName="dummy" presStyleCnt="0"/>
      <dgm:spPr/>
    </dgm:pt>
    <dgm:pt modelId="{0B269F1F-631E-4130-9B6A-782A90F34D21}" type="pres">
      <dgm:prSet presAssocID="{9E196196-1B80-40B9-8A3C-D261F0558692}" presName="node" presStyleLbl="revTx" presStyleIdx="3" presStyleCnt="5">
        <dgm:presLayoutVars>
          <dgm:bulletEnabled val="1"/>
        </dgm:presLayoutVars>
      </dgm:prSet>
      <dgm:spPr/>
      <dgm:t>
        <a:bodyPr/>
        <a:lstStyle/>
        <a:p>
          <a:endParaRPr lang="en-US"/>
        </a:p>
      </dgm:t>
    </dgm:pt>
    <dgm:pt modelId="{031C04BC-AAEA-4F0D-8685-07505D44BFD5}" type="pres">
      <dgm:prSet presAssocID="{5FBFBBD9-D0E9-47EC-B930-CC61E56AED06}" presName="sibTrans" presStyleLbl="node1" presStyleIdx="3" presStyleCnt="5"/>
      <dgm:spPr/>
      <dgm:t>
        <a:bodyPr/>
        <a:lstStyle/>
        <a:p>
          <a:endParaRPr lang="en-US"/>
        </a:p>
      </dgm:t>
    </dgm:pt>
    <dgm:pt modelId="{C4ADDD12-DDE1-40A5-B192-8DD3819BAC21}" type="pres">
      <dgm:prSet presAssocID="{197E52DD-6277-4126-B1C3-53841C025667}" presName="dummy" presStyleCnt="0"/>
      <dgm:spPr/>
    </dgm:pt>
    <dgm:pt modelId="{D67D39ED-E8B7-44AF-B6D1-BD0A6AFA7707}" type="pres">
      <dgm:prSet presAssocID="{197E52DD-6277-4126-B1C3-53841C025667}" presName="node" presStyleLbl="revTx" presStyleIdx="4" presStyleCnt="5">
        <dgm:presLayoutVars>
          <dgm:bulletEnabled val="1"/>
        </dgm:presLayoutVars>
      </dgm:prSet>
      <dgm:spPr/>
      <dgm:t>
        <a:bodyPr/>
        <a:lstStyle/>
        <a:p>
          <a:endParaRPr lang="en-US"/>
        </a:p>
      </dgm:t>
    </dgm:pt>
    <dgm:pt modelId="{EC3816F3-42C1-4F4C-A507-1702A78874B3}" type="pres">
      <dgm:prSet presAssocID="{C9A5211C-223C-4621-BB91-DA0674CD97D8}" presName="sibTrans" presStyleLbl="node1" presStyleIdx="4" presStyleCnt="5"/>
      <dgm:spPr/>
      <dgm:t>
        <a:bodyPr/>
        <a:lstStyle/>
        <a:p>
          <a:endParaRPr lang="en-US"/>
        </a:p>
      </dgm:t>
    </dgm:pt>
  </dgm:ptLst>
  <dgm:cxnLst>
    <dgm:cxn modelId="{1AD43AD5-DD06-4480-A78A-C3AF51421684}" srcId="{4C71542B-FFF1-4E68-AC0E-0D28FF4EE869}" destId="{A28D2AAE-366A-473C-9AB6-CD39AB317E67}" srcOrd="2" destOrd="0" parTransId="{CE0A3010-0898-4101-A09A-6822398B273D}" sibTransId="{1635F792-FE28-4B32-A86B-57742B4785F7}"/>
    <dgm:cxn modelId="{4CE7E66B-FD84-44B8-A8B7-91C528D61869}" type="presOf" srcId="{C9A5211C-223C-4621-BB91-DA0674CD97D8}" destId="{EC3816F3-42C1-4F4C-A507-1702A78874B3}" srcOrd="0" destOrd="0" presId="urn:microsoft.com/office/officeart/2005/8/layout/cycle1"/>
    <dgm:cxn modelId="{56BBB406-8C77-4BEB-97EB-103EC9129305}" type="presOf" srcId="{197E52DD-6277-4126-B1C3-53841C025667}" destId="{D67D39ED-E8B7-44AF-B6D1-BD0A6AFA7707}" srcOrd="0" destOrd="0" presId="urn:microsoft.com/office/officeart/2005/8/layout/cycle1"/>
    <dgm:cxn modelId="{BD60E98C-6430-4478-B90E-C9080F0D3559}" type="presOf" srcId="{1635F792-FE28-4B32-A86B-57742B4785F7}" destId="{E63AEC86-D40D-47BD-9DD5-413AE557F289}" srcOrd="0" destOrd="0" presId="urn:microsoft.com/office/officeart/2005/8/layout/cycle1"/>
    <dgm:cxn modelId="{25FF9DC9-CC6A-42FD-B39D-D9201DB353ED}" srcId="{4C71542B-FFF1-4E68-AC0E-0D28FF4EE869}" destId="{9E196196-1B80-40B9-8A3C-D261F0558692}" srcOrd="3" destOrd="0" parTransId="{E787EC72-8158-4991-B989-9E7703C6E528}" sibTransId="{5FBFBBD9-D0E9-47EC-B930-CC61E56AED06}"/>
    <dgm:cxn modelId="{6C61EB36-71D0-4154-B673-4234E3477394}" type="presOf" srcId="{7EF3DF02-8326-4755-8EF7-D9C4CB90E27D}" destId="{EF73FBDF-0B66-49F4-9238-B0865D8CBDF2}" srcOrd="0" destOrd="0" presId="urn:microsoft.com/office/officeart/2005/8/layout/cycle1"/>
    <dgm:cxn modelId="{2647CF3C-3034-4DE0-BE8F-15EBDD3C7054}" srcId="{4C71542B-FFF1-4E68-AC0E-0D28FF4EE869}" destId="{7EF3DF02-8326-4755-8EF7-D9C4CB90E27D}" srcOrd="1" destOrd="0" parTransId="{29DCA063-D4DC-42D2-87EB-9A8DFCA123DE}" sibTransId="{F8F5E4CF-34C4-4762-B507-B27A7E314C2F}"/>
    <dgm:cxn modelId="{79D6A1C1-CDD0-429D-82A8-9E2F357273F8}" srcId="{4C71542B-FFF1-4E68-AC0E-0D28FF4EE869}" destId="{B067E689-8263-4FE7-9055-06F64FC1363D}" srcOrd="0" destOrd="0" parTransId="{C16ACE7B-AD90-4264-B16A-5437C0734A6E}" sibTransId="{20EF3006-A42B-47A5-9FDA-E1888BAEEED9}"/>
    <dgm:cxn modelId="{C7C6C12D-35E6-45CC-9CF5-D8F6832EA02A}" type="presOf" srcId="{A28D2AAE-366A-473C-9AB6-CD39AB317E67}" destId="{F7C09C6D-CE68-46F3-A88E-CB809B1FBE20}" srcOrd="0" destOrd="0" presId="urn:microsoft.com/office/officeart/2005/8/layout/cycle1"/>
    <dgm:cxn modelId="{CFCFD067-EF1D-46AB-BCA3-7C810F8D1E38}" type="presOf" srcId="{5FBFBBD9-D0E9-47EC-B930-CC61E56AED06}" destId="{031C04BC-AAEA-4F0D-8685-07505D44BFD5}" srcOrd="0" destOrd="0" presId="urn:microsoft.com/office/officeart/2005/8/layout/cycle1"/>
    <dgm:cxn modelId="{F0784054-F858-441A-8961-A1DE914B8DE1}" type="presOf" srcId="{4C71542B-FFF1-4E68-AC0E-0D28FF4EE869}" destId="{39BC75E4-B210-4739-80B9-360EE6590243}" srcOrd="0" destOrd="0" presId="urn:microsoft.com/office/officeart/2005/8/layout/cycle1"/>
    <dgm:cxn modelId="{21BFD1A4-F1C1-40A5-B0D8-F0F387920ED6}" type="presOf" srcId="{B067E689-8263-4FE7-9055-06F64FC1363D}" destId="{B6175AEB-E447-4366-BA43-45B96C463C03}" srcOrd="0" destOrd="0" presId="urn:microsoft.com/office/officeart/2005/8/layout/cycle1"/>
    <dgm:cxn modelId="{9DB615AD-CF0E-4A8E-A0A9-C12403C9B201}" type="presOf" srcId="{F8F5E4CF-34C4-4762-B507-B27A7E314C2F}" destId="{792AB484-60B1-41EA-AF83-9A7D349D7165}" srcOrd="0" destOrd="0" presId="urn:microsoft.com/office/officeart/2005/8/layout/cycle1"/>
    <dgm:cxn modelId="{0244D678-5EB3-48B5-9D25-25F6D62DFEFD}" srcId="{4C71542B-FFF1-4E68-AC0E-0D28FF4EE869}" destId="{197E52DD-6277-4126-B1C3-53841C025667}" srcOrd="4" destOrd="0" parTransId="{DB3F99B9-8D94-4868-AAA0-7D89EE734747}" sibTransId="{C9A5211C-223C-4621-BB91-DA0674CD97D8}"/>
    <dgm:cxn modelId="{13B2D97C-322D-478C-9EC3-3C62BD94828C}" type="presOf" srcId="{9E196196-1B80-40B9-8A3C-D261F0558692}" destId="{0B269F1F-631E-4130-9B6A-782A90F34D21}" srcOrd="0" destOrd="0" presId="urn:microsoft.com/office/officeart/2005/8/layout/cycle1"/>
    <dgm:cxn modelId="{76CC636E-0904-408B-9C40-8672F1AC3441}" type="presOf" srcId="{20EF3006-A42B-47A5-9FDA-E1888BAEEED9}" destId="{E5642900-9E70-453E-9659-05193D54CD5D}" srcOrd="0" destOrd="0" presId="urn:microsoft.com/office/officeart/2005/8/layout/cycle1"/>
    <dgm:cxn modelId="{09BCCFC5-55AA-460F-8DB5-343FF1B0E9F4}" type="presParOf" srcId="{39BC75E4-B210-4739-80B9-360EE6590243}" destId="{6D5611B0-9655-48DC-A2BF-F574074145D6}" srcOrd="0" destOrd="0" presId="urn:microsoft.com/office/officeart/2005/8/layout/cycle1"/>
    <dgm:cxn modelId="{3F2AB334-CBE0-46E5-B023-847C1EFAE57B}" type="presParOf" srcId="{39BC75E4-B210-4739-80B9-360EE6590243}" destId="{B6175AEB-E447-4366-BA43-45B96C463C03}" srcOrd="1" destOrd="0" presId="urn:microsoft.com/office/officeart/2005/8/layout/cycle1"/>
    <dgm:cxn modelId="{6F8CE992-28E4-4A08-A6B3-F27214F65B1A}" type="presParOf" srcId="{39BC75E4-B210-4739-80B9-360EE6590243}" destId="{E5642900-9E70-453E-9659-05193D54CD5D}" srcOrd="2" destOrd="0" presId="urn:microsoft.com/office/officeart/2005/8/layout/cycle1"/>
    <dgm:cxn modelId="{16F3148A-730C-4AB2-AE3F-841BDD6FEC9D}" type="presParOf" srcId="{39BC75E4-B210-4739-80B9-360EE6590243}" destId="{EE172CC2-2CF7-454C-A747-A0A80AE0BE4B}" srcOrd="3" destOrd="0" presId="urn:microsoft.com/office/officeart/2005/8/layout/cycle1"/>
    <dgm:cxn modelId="{694A4B82-87B7-4A5F-95DF-8D8024ADCA3C}" type="presParOf" srcId="{39BC75E4-B210-4739-80B9-360EE6590243}" destId="{EF73FBDF-0B66-49F4-9238-B0865D8CBDF2}" srcOrd="4" destOrd="0" presId="urn:microsoft.com/office/officeart/2005/8/layout/cycle1"/>
    <dgm:cxn modelId="{2195DC9D-DE33-4E5A-A3F0-641A0F2BA0E5}" type="presParOf" srcId="{39BC75E4-B210-4739-80B9-360EE6590243}" destId="{792AB484-60B1-41EA-AF83-9A7D349D7165}" srcOrd="5" destOrd="0" presId="urn:microsoft.com/office/officeart/2005/8/layout/cycle1"/>
    <dgm:cxn modelId="{C60FFD5E-C167-4C17-9C5C-2AAD86925A68}" type="presParOf" srcId="{39BC75E4-B210-4739-80B9-360EE6590243}" destId="{C1263120-6069-47BD-8120-90BF397D349B}" srcOrd="6" destOrd="0" presId="urn:microsoft.com/office/officeart/2005/8/layout/cycle1"/>
    <dgm:cxn modelId="{E6663EAA-82CC-49C7-A284-A11C87A90E52}" type="presParOf" srcId="{39BC75E4-B210-4739-80B9-360EE6590243}" destId="{F7C09C6D-CE68-46F3-A88E-CB809B1FBE20}" srcOrd="7" destOrd="0" presId="urn:microsoft.com/office/officeart/2005/8/layout/cycle1"/>
    <dgm:cxn modelId="{C08033B9-F7C8-472B-995B-B110321D92DB}" type="presParOf" srcId="{39BC75E4-B210-4739-80B9-360EE6590243}" destId="{E63AEC86-D40D-47BD-9DD5-413AE557F289}" srcOrd="8" destOrd="0" presId="urn:microsoft.com/office/officeart/2005/8/layout/cycle1"/>
    <dgm:cxn modelId="{E194776D-FD2A-498C-AE16-F782BA861293}" type="presParOf" srcId="{39BC75E4-B210-4739-80B9-360EE6590243}" destId="{7BF7C74C-DABD-4D08-875E-874A775DFEAD}" srcOrd="9" destOrd="0" presId="urn:microsoft.com/office/officeart/2005/8/layout/cycle1"/>
    <dgm:cxn modelId="{F00CA460-5274-49A9-93A5-B550C3EB0FB1}" type="presParOf" srcId="{39BC75E4-B210-4739-80B9-360EE6590243}" destId="{0B269F1F-631E-4130-9B6A-782A90F34D21}" srcOrd="10" destOrd="0" presId="urn:microsoft.com/office/officeart/2005/8/layout/cycle1"/>
    <dgm:cxn modelId="{E6CBF4DF-C2FF-4AC0-8768-6C6183563EA1}" type="presParOf" srcId="{39BC75E4-B210-4739-80B9-360EE6590243}" destId="{031C04BC-AAEA-4F0D-8685-07505D44BFD5}" srcOrd="11" destOrd="0" presId="urn:microsoft.com/office/officeart/2005/8/layout/cycle1"/>
    <dgm:cxn modelId="{CC6ABDE0-EBCE-414B-9A00-113C1C6AED5B}" type="presParOf" srcId="{39BC75E4-B210-4739-80B9-360EE6590243}" destId="{C4ADDD12-DDE1-40A5-B192-8DD3819BAC21}" srcOrd="12" destOrd="0" presId="urn:microsoft.com/office/officeart/2005/8/layout/cycle1"/>
    <dgm:cxn modelId="{2A8B2B10-997F-4C47-9F18-5BC28F4A48F8}" type="presParOf" srcId="{39BC75E4-B210-4739-80B9-360EE6590243}" destId="{D67D39ED-E8B7-44AF-B6D1-BD0A6AFA7707}" srcOrd="13" destOrd="0" presId="urn:microsoft.com/office/officeart/2005/8/layout/cycle1"/>
    <dgm:cxn modelId="{429A20D8-4894-44EB-BE0F-68A77221D910}" type="presParOf" srcId="{39BC75E4-B210-4739-80B9-360EE6590243}" destId="{EC3816F3-42C1-4F4C-A507-1702A78874B3}"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FCB65-8106-46E0-980B-093790EC268B}" type="datetimeFigureOut">
              <a:rPr lang="en-US" smtClean="0"/>
              <a:pPr/>
              <a:t>10/25/2018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CE5F9-AF97-4FDD-BA67-BCD23D06187E}" type="slidenum">
              <a:rPr lang="en-US" smtClean="0"/>
              <a:pPr/>
              <a:t>‹#›</a:t>
            </a:fld>
            <a:endParaRPr lang="en-US"/>
          </a:p>
        </p:txBody>
      </p:sp>
    </p:spTree>
    <p:extLst>
      <p:ext uri="{BB962C8B-B14F-4D97-AF65-F5344CB8AC3E}">
        <p14:creationId xmlns:p14="http://schemas.microsoft.com/office/powerpoint/2010/main" val="230800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lorida-rti.org/flMod/threeTierModel.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lpbs.fmhi.usf.edu/Web_Training_Coaches_101.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pattan.net/"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www.pbisassessment.org/"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xfrm>
            <a:off x="685800" y="4267200"/>
            <a:ext cx="5486400" cy="4114800"/>
          </a:xfrm>
          <a:noFill/>
        </p:spPr>
        <p:txBody>
          <a:bodyPr wrap="square" numCol="1" anchor="t" anchorCtr="0" compatLnSpc="1">
            <a:prstTxWarp prst="textNoShape">
              <a:avLst/>
            </a:prstTxWarp>
          </a:bodyPr>
          <a:lstStyle/>
          <a:p>
            <a:r>
              <a:rPr lang="en-US" dirty="0" smtClean="0">
                <a:latin typeface="Arial" pitchFamily="34" charset="0"/>
              </a:rPr>
              <a:t>School-wide Positive Behavioral Interventions and Supports (SWPBIS) requires Coaching as a Key element to support system change.</a:t>
            </a:r>
          </a:p>
          <a:p>
            <a:endParaRPr lang="en-US" dirty="0" smtClean="0">
              <a:latin typeface="Arial" pitchFamily="34" charset="0"/>
            </a:endParaRPr>
          </a:p>
          <a:p>
            <a:r>
              <a:rPr lang="en-US" dirty="0" smtClean="0">
                <a:latin typeface="Arial" pitchFamily="34" charset="0"/>
              </a:rPr>
              <a:t>This session provides an Overview for Coaches, outlining the foundations of SWPBIS as a Response to Instruction and Intervention Framework for Behavior (</a:t>
            </a:r>
            <a:r>
              <a:rPr lang="en-US" dirty="0" err="1" smtClean="0">
                <a:latin typeface="Arial" pitchFamily="34" charset="0"/>
              </a:rPr>
              <a:t>RtII:B</a:t>
            </a:r>
            <a:r>
              <a:rPr lang="en-US" dirty="0" smtClean="0">
                <a:latin typeface="Arial" pitchFamily="34" charset="0"/>
              </a:rPr>
              <a:t>) and providing information on the essentials of the coaching process that District and Building Coaches will need to master to be effective support personnel for their Core Teams.</a:t>
            </a:r>
          </a:p>
          <a:p>
            <a:endParaRPr lang="en-US" dirty="0" smtClean="0">
              <a:latin typeface="Arial" pitchFamily="34" charset="0"/>
            </a:endParaRPr>
          </a:p>
          <a:p>
            <a:r>
              <a:rPr lang="en-US" dirty="0" smtClean="0">
                <a:latin typeface="Arial" pitchFamily="34" charset="0"/>
              </a:rPr>
              <a:t>In addition to reviewing the relationship between academics (</a:t>
            </a:r>
            <a:r>
              <a:rPr lang="en-US" dirty="0" err="1" smtClean="0">
                <a:latin typeface="Arial" pitchFamily="34" charset="0"/>
              </a:rPr>
              <a:t>RtII:A</a:t>
            </a:r>
            <a:r>
              <a:rPr lang="en-US" dirty="0" smtClean="0">
                <a:latin typeface="Arial" pitchFamily="34" charset="0"/>
              </a:rPr>
              <a:t>) and behavior (</a:t>
            </a:r>
            <a:r>
              <a:rPr lang="en-US" dirty="0" err="1" smtClean="0">
                <a:latin typeface="Arial" pitchFamily="34" charset="0"/>
              </a:rPr>
              <a:t>RtII:B</a:t>
            </a:r>
            <a:r>
              <a:rPr lang="en-US" dirty="0" smtClean="0">
                <a:latin typeface="Arial" pitchFamily="34" charset="0"/>
              </a:rPr>
              <a:t>), this module will explore the critical functions of coaching: Facilitator for the Team process (working with Teams); Content/Knowledge (what you need to know and do); and Communicator (effectively communicating to others the process and progress of the schools efforts to build a positive Social Culture).</a:t>
            </a:r>
          </a:p>
          <a:p>
            <a:endParaRPr lang="en-US" dirty="0" smtClean="0">
              <a:latin typeface="Arial" pitchFamily="34" charset="0"/>
            </a:endParaRPr>
          </a:p>
          <a:p>
            <a:endParaRPr lang="en-US" dirty="0" smtClean="0">
              <a:latin typeface="Arial" pitchFamily="34" charset="0"/>
            </a:endParaRPr>
          </a:p>
        </p:txBody>
      </p:sp>
      <p:sp>
        <p:nvSpPr>
          <p:cNvPr id="88068" name="Slide Number Placeholder 3"/>
          <p:cNvSpPr>
            <a:spLocks noGrp="1"/>
          </p:cNvSpPr>
          <p:nvPr>
            <p:ph type="sldNum" sz="quarter" idx="5"/>
          </p:nvPr>
        </p:nvSpPr>
        <p:spPr/>
        <p:txBody>
          <a:bodyPr/>
          <a:lstStyle/>
          <a:p>
            <a:pPr>
              <a:defRPr/>
            </a:pPr>
            <a:fld id="{9773B56F-6AF9-49FF-AF6E-FC9E0C0610A7}" type="slidenum">
              <a:rPr lang="en-US" smtClean="0">
                <a:latin typeface="Arial" pitchFamily="34" charset="0"/>
              </a:rPr>
              <a:pPr>
                <a:defRPr/>
              </a:pPr>
              <a:t>1</a:t>
            </a:fld>
            <a:endParaRPr lang="en-US" smtClean="0">
              <a:latin typeface="Arial" pitchFamily="34" charset="0"/>
            </a:endParaRPr>
          </a:p>
        </p:txBody>
      </p:sp>
    </p:spTree>
    <p:extLst>
      <p:ext uri="{BB962C8B-B14F-4D97-AF65-F5344CB8AC3E}">
        <p14:creationId xmlns:p14="http://schemas.microsoft.com/office/powerpoint/2010/main" val="2068869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xfrm>
            <a:off x="1143000" y="687388"/>
            <a:ext cx="4572000" cy="3429000"/>
          </a:xfrm>
          <a:ln/>
        </p:spPr>
      </p:sp>
      <p:sp>
        <p:nvSpPr>
          <p:cNvPr id="229380" name="Slide Number Placeholder 3"/>
          <p:cNvSpPr txBox="1">
            <a:spLocks noGrp="1"/>
          </p:cNvSpPr>
          <p:nvPr/>
        </p:nvSpPr>
        <p:spPr bwMode="auto">
          <a:xfrm>
            <a:off x="3884753" y="8685552"/>
            <a:ext cx="2971697" cy="456889"/>
          </a:xfrm>
          <a:prstGeom prst="rect">
            <a:avLst/>
          </a:prstGeom>
          <a:noFill/>
          <a:ln w="9525">
            <a:noFill/>
            <a:miter lim="800000"/>
            <a:headEnd/>
            <a:tailEnd/>
          </a:ln>
        </p:spPr>
        <p:txBody>
          <a:bodyPr lIns="91425" tIns="45713" rIns="91425" bIns="45713" anchor="b"/>
          <a:lstStyle/>
          <a:p>
            <a:pPr algn="r" defTabSz="897393"/>
            <a:fld id="{B6156BAA-3E2D-47DE-83E8-F9F04493A930}" type="slidenum">
              <a:rPr lang="en-US" sz="1200">
                <a:ea typeface="MS PGothic" pitchFamily="34" charset="-128"/>
              </a:rPr>
              <a:pPr algn="r" defTabSz="897393"/>
              <a:t>10</a:t>
            </a:fld>
            <a:endParaRPr lang="en-US" sz="1200" dirty="0">
              <a:ea typeface="MS PGothic" pitchFamily="34" charset="-128"/>
            </a:endParaRPr>
          </a:p>
        </p:txBody>
      </p:sp>
      <p:sp>
        <p:nvSpPr>
          <p:cNvPr id="5" name="Rectangle 3"/>
          <p:cNvSpPr txBox="1">
            <a:spLocks noChangeArrowheads="1"/>
          </p:cNvSpPr>
          <p:nvPr/>
        </p:nvSpPr>
        <p:spPr>
          <a:xfrm>
            <a:off x="152400" y="4419600"/>
            <a:ext cx="6553200" cy="4800600"/>
          </a:xfrm>
          <a:prstGeom prst="rect">
            <a:avLst/>
          </a:prstGeom>
          <a:noFill/>
          <a:ln/>
        </p:spPr>
        <p:txBody>
          <a:bodyPr vert="horz" lIns="91440" tIns="45720" rIns="91440" bIns="45720" rtlCol="0">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 good place to start any discussion of School-Wide PBS is this graphic. It is based on the Public Health Model that describes a student support system of Primary, Secondary and Tertiary prevention. The single triangle is intended to emphasize that prevention of both academic and behavioral difficulties needs to be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As such, participants may see that the overall approach to providing a Response to Instruction and Intervention Framework is similar for academic systems or social, emotional, and academic learning systems. The systems are supported by system resources, data, and evidence-based practices to achieve the valued outcomes desired by the school and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The triangles also describe what the supports for students of a typical school may look like. In most schools 80 to 90% of students arrive prepared to do the work of attending school. They have the learning ability, the motivation, support systems and personality to be successful in schools. About 10 to 15% of students will be at-risk for learning and or behavior problems. (Add a few descriptors of at-risk students)  And then there are bout 1-5% of students who seriously and chronically in trouble academically and behaviorally (add a few descriptors of high-risk students).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Ask, “Would you agree that this (at least) broadly describes the students who attend your school?” (Get some acknowledgement form the group that this is true. They may quibble a little about the actual ranges but look for the big idea.)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If they do agree then go to the next point which is about the implications for intervention:</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No single intervention or approach will meet all the behavioral needs within a school. Think of the student handbook as an example. Most school have the handbook which lists the behavior infractions and the punishments that go with them. “Which group will be best supported by the student handbook?”  (The 80-90 percent group or Green zone support for kids!) </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The handbook will work less well for the at-risk group and probably not at all for the high risk students. Students at higher risk levels will need more targeted and intensive supports to be successful in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Some examples of additional supports would be “Check-in/Check-out” programs, Homework Club. Newcomers Club, counseling/support groups for the at-risk group and FBA and Individual Student Planning processes for high risk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Assumptions:</a:t>
            </a:r>
          </a:p>
          <a:p>
            <a:pPr marL="0" marR="0" lvl="0" indent="0" algn="l"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No single intervention or approach will meet all the behavioral needs within a school.</a:t>
            </a:r>
          </a:p>
          <a:p>
            <a:pPr marL="0" marR="0" lvl="0" indent="0" algn="l"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85-90% of students will arrive at school already having learned the important social skills necessary to "do school."  </a:t>
            </a:r>
          </a:p>
          <a:p>
            <a:pPr marL="0" marR="0" lvl="0" indent="0" algn="l"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7-10% of students needs the supportive resources in school (e.g. academic support, counselors, and extra adult attention) in order to be successful.</a:t>
            </a:r>
          </a:p>
          <a:p>
            <a:pPr marL="0" marR="0" lvl="0" indent="0" algn="l" defTabSz="914400" rtl="0" eaLnBrk="1" fontAlgn="auto" latinLnBrk="0" hangingPunct="1">
              <a:lnSpc>
                <a:spcPct val="100000"/>
              </a:lnSpc>
              <a:spcBef>
                <a:spcPts val="0"/>
              </a:spcBef>
              <a:spcAft>
                <a:spcPts val="0"/>
              </a:spcAft>
              <a:buClrTx/>
              <a:buSzTx/>
              <a:buFont typeface="Symbol" pitchFamily="18" charset="2"/>
              <a:buChar char="¨"/>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3-5% of students requires intensive individualized intervention.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609600" y="4142601"/>
            <a:ext cx="5562600" cy="276999"/>
          </a:xfrm>
          <a:prstGeom prst="rect">
            <a:avLst/>
          </a:prstGeom>
          <a:noFill/>
        </p:spPr>
        <p:txBody>
          <a:bodyPr wrap="square" rtlCol="0">
            <a:spAutoFit/>
          </a:bodyPr>
          <a:lstStyle/>
          <a:p>
            <a:r>
              <a:rPr lang="en-US" sz="1200" dirty="0" smtClean="0">
                <a:hlinkClick r:id="rId3"/>
              </a:rPr>
              <a:t>http://www.florida-rti.org/flMod/threeTierModel.htm</a:t>
            </a:r>
            <a:r>
              <a:rPr lang="en-US" sz="1200" dirty="0" smtClean="0"/>
              <a:t> </a:t>
            </a:r>
            <a:endParaRPr lang="en-US" sz="1200" dirty="0"/>
          </a:p>
        </p:txBody>
      </p:sp>
    </p:spTree>
    <p:extLst>
      <p:ext uri="{BB962C8B-B14F-4D97-AF65-F5344CB8AC3E}">
        <p14:creationId xmlns:p14="http://schemas.microsoft.com/office/powerpoint/2010/main" val="182480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smtClean="0">
                <a:latin typeface="Times New Roman" pitchFamily="18" charset="0"/>
              </a:rPr>
              <a:t>The</a:t>
            </a:r>
            <a:r>
              <a:rPr lang="en-US" baseline="0" dirty="0" smtClean="0">
                <a:latin typeface="Times New Roman" pitchFamily="18" charset="0"/>
              </a:rPr>
              <a:t> </a:t>
            </a:r>
            <a:r>
              <a:rPr lang="en-US" baseline="0" dirty="0" err="1" smtClean="0">
                <a:latin typeface="Times New Roman" pitchFamily="18" charset="0"/>
              </a:rPr>
              <a:t>RtII</a:t>
            </a:r>
            <a:r>
              <a:rPr lang="en-US" baseline="0" dirty="0" smtClean="0">
                <a:latin typeface="Times New Roman" pitchFamily="18" charset="0"/>
              </a:rPr>
              <a:t> continuum represents zones of support, not places or students.</a:t>
            </a:r>
          </a:p>
          <a:p>
            <a:endParaRPr lang="en-US" baseline="0" dirty="0" smtClean="0">
              <a:latin typeface="Times New Roman" pitchFamily="18" charset="0"/>
            </a:endParaRPr>
          </a:p>
          <a:p>
            <a:r>
              <a:rPr lang="en-US" baseline="0" dirty="0" smtClean="0">
                <a:latin typeface="Times New Roman" pitchFamily="18" charset="0"/>
              </a:rPr>
              <a:t>Any individual student may need a mix of supports depending on their skill level in any given area.</a:t>
            </a:r>
          </a:p>
          <a:p>
            <a:endParaRPr lang="en-US" baseline="0" dirty="0" smtClean="0">
              <a:latin typeface="Times New Roman" pitchFamily="18" charset="0"/>
            </a:endParaRPr>
          </a:p>
          <a:p>
            <a:r>
              <a:rPr lang="en-US" baseline="0" dirty="0" smtClean="0">
                <a:latin typeface="Times New Roman" pitchFamily="18" charset="0"/>
              </a:rPr>
              <a:t>For example, this fourth</a:t>
            </a:r>
            <a:r>
              <a:rPr lang="en-US" dirty="0" smtClean="0">
                <a:latin typeface="Times New Roman" pitchFamily="18" charset="0"/>
              </a:rPr>
              <a:t> grade </a:t>
            </a:r>
            <a:r>
              <a:rPr lang="en-US" baseline="0" dirty="0" smtClean="0">
                <a:latin typeface="Times New Roman" pitchFamily="18" charset="0"/>
              </a:rPr>
              <a:t>student is great at social studies and basketball, fairly good social skills, but may need some moderate support for reading and Spanish, but intensive support for science and math.</a:t>
            </a:r>
          </a:p>
          <a:p>
            <a:endParaRPr lang="en-US" baseline="0" dirty="0" smtClean="0">
              <a:latin typeface="Times New Roman" pitchFamily="18" charset="0"/>
            </a:endParaRPr>
          </a:p>
          <a:p>
            <a:r>
              <a:rPr lang="en-US" baseline="0" dirty="0" smtClean="0">
                <a:latin typeface="Times New Roman" pitchFamily="18" charset="0"/>
              </a:rPr>
              <a:t>By the way – the “red star” signifies concepts that are extremely important to remember.</a:t>
            </a:r>
            <a:endParaRPr lang="en-US" dirty="0" smtClean="0">
              <a:latin typeface="Times New Roman" pitchFamily="18" charset="0"/>
            </a:endParaRPr>
          </a:p>
        </p:txBody>
      </p:sp>
      <p:sp>
        <p:nvSpPr>
          <p:cNvPr id="92164" name="Slide Number Placeholder 3"/>
          <p:cNvSpPr>
            <a:spLocks noGrp="1"/>
          </p:cNvSpPr>
          <p:nvPr>
            <p:ph type="sldNum" sz="quarter" idx="5"/>
          </p:nvPr>
        </p:nvSpPr>
        <p:spPr>
          <a:noFill/>
        </p:spPr>
        <p:txBody>
          <a:bodyPr/>
          <a:lstStyle/>
          <a:p>
            <a:fld id="{944AF55E-0DDD-48D5-B14A-61E1907365B6}" type="slidenum">
              <a:rPr lang="en-US" smtClean="0">
                <a:solidFill>
                  <a:srgbClr val="000000"/>
                </a:solidFill>
                <a:latin typeface="Arial" pitchFamily="34" charset="0"/>
              </a:rPr>
              <a:pPr/>
              <a:t>11</a:t>
            </a:fld>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224104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RtII</a:t>
            </a:r>
            <a:r>
              <a:rPr lang="en-US" dirty="0" smtClean="0"/>
              <a:t> approach for Behavior is about changing the environment, the social culture of the school.</a:t>
            </a:r>
          </a:p>
          <a:p>
            <a:endParaRPr lang="en-US" dirty="0" smtClean="0"/>
          </a:p>
          <a:p>
            <a:r>
              <a:rPr lang="en-US" dirty="0" smtClean="0"/>
              <a:t>It is a system change by which we must make it more efficient and effective for  staff to use </a:t>
            </a:r>
            <a:r>
              <a:rPr lang="en-US" dirty="0" err="1" smtClean="0"/>
              <a:t>PBIS:RtIIB</a:t>
            </a:r>
            <a:r>
              <a:rPr lang="en-US" dirty="0" smtClean="0"/>
              <a:t> as business as usual.</a:t>
            </a:r>
          </a:p>
          <a:p>
            <a:endParaRPr lang="en-US" dirty="0" smtClean="0"/>
          </a:p>
          <a:p>
            <a:r>
              <a:rPr lang="en-US" dirty="0" smtClean="0"/>
              <a:t>As staff teach, reinforce, use multiple tiers of support, and promote enhancement of social, emotional, and academic learning skills, students will be able to respond and function better academically and behaviorally.</a:t>
            </a:r>
          </a:p>
          <a:p>
            <a:endParaRPr lang="en-US" dirty="0" smtClean="0"/>
          </a:p>
          <a:p>
            <a:r>
              <a:rPr lang="en-US" dirty="0" smtClean="0"/>
              <a:t>When system change is undertaken, it is crucial that all decisions are driven by data.</a:t>
            </a:r>
          </a:p>
          <a:p>
            <a:r>
              <a:rPr lang="en-US" dirty="0" smtClean="0"/>
              <a:t>This data is often used within a problem solving model, the basic steps of which are described here.</a:t>
            </a:r>
          </a:p>
          <a:p>
            <a:endParaRPr lang="en-US" dirty="0" smtClean="0"/>
          </a:p>
          <a:p>
            <a:r>
              <a:rPr lang="en-US" dirty="0" smtClean="0"/>
              <a:t>Through this systems change, then, the needs of all students are met.</a:t>
            </a:r>
          </a:p>
        </p:txBody>
      </p:sp>
      <p:sp>
        <p:nvSpPr>
          <p:cNvPr id="4" name="Slide Number Placeholder 3"/>
          <p:cNvSpPr>
            <a:spLocks noGrp="1"/>
          </p:cNvSpPr>
          <p:nvPr>
            <p:ph type="sldNum" sz="quarter" idx="10"/>
          </p:nvPr>
        </p:nvSpPr>
        <p:spPr/>
        <p:txBody>
          <a:bodyPr/>
          <a:lstStyle/>
          <a:p>
            <a:fld id="{C47CE5F9-AF97-4FDD-BA67-BCD23D06187E}" type="slidenum">
              <a:rPr lang="en-US" smtClean="0"/>
              <a:pPr/>
              <a:t>12</a:t>
            </a:fld>
            <a:endParaRPr lang="en-US"/>
          </a:p>
        </p:txBody>
      </p:sp>
    </p:spTree>
    <p:extLst>
      <p:ext uri="{BB962C8B-B14F-4D97-AF65-F5344CB8AC3E}">
        <p14:creationId xmlns:p14="http://schemas.microsoft.com/office/powerpoint/2010/main" val="392652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r>
              <a:rPr lang="en-US" dirty="0" smtClean="0">
                <a:latin typeface="Times New Roman" pitchFamily="-108" charset="0"/>
              </a:rPr>
              <a:t>These are the elements that establish the foundation or Universal Level of SWPBIS. It is also known as Tier 1.</a:t>
            </a:r>
          </a:p>
          <a:p>
            <a:endParaRPr lang="en-US" dirty="0" smtClean="0">
              <a:latin typeface="Times New Roman" pitchFamily="-108" charset="0"/>
            </a:endParaRPr>
          </a:p>
          <a:p>
            <a:r>
              <a:rPr lang="en-US" dirty="0" smtClean="0">
                <a:latin typeface="Times New Roman" pitchFamily="-108" charset="0"/>
              </a:rPr>
              <a:t>In changing the system, we actually change “How things are done.”</a:t>
            </a:r>
          </a:p>
          <a:p>
            <a:endParaRPr lang="en-US" dirty="0" smtClean="0">
              <a:latin typeface="Times New Roman" pitchFamily="-108" charset="0"/>
            </a:endParaRPr>
          </a:p>
          <a:p>
            <a:r>
              <a:rPr lang="en-US" dirty="0" smtClean="0">
                <a:latin typeface="Times New Roman" pitchFamily="-108" charset="0"/>
              </a:rPr>
              <a:t>Procedural changes occur in non-classroom settings</a:t>
            </a:r>
          </a:p>
          <a:p>
            <a:pPr>
              <a:buFontTx/>
              <a:buChar char="-"/>
            </a:pPr>
            <a:r>
              <a:rPr lang="en-US" dirty="0" smtClean="0">
                <a:latin typeface="Times New Roman" pitchFamily="-108" charset="0"/>
              </a:rPr>
              <a:t>Assemblies</a:t>
            </a:r>
          </a:p>
          <a:p>
            <a:pPr>
              <a:buFontTx/>
              <a:buChar char="-"/>
            </a:pPr>
            <a:r>
              <a:rPr lang="en-US" dirty="0" smtClean="0">
                <a:latin typeface="Times New Roman" pitchFamily="-108" charset="0"/>
              </a:rPr>
              <a:t> Bathroom</a:t>
            </a:r>
          </a:p>
          <a:p>
            <a:pPr>
              <a:buFontTx/>
              <a:buChar char="-"/>
            </a:pPr>
            <a:r>
              <a:rPr lang="en-US" dirty="0" smtClean="0">
                <a:latin typeface="Times New Roman" pitchFamily="-108" charset="0"/>
              </a:rPr>
              <a:t> Bus</a:t>
            </a:r>
          </a:p>
          <a:p>
            <a:pPr>
              <a:buFontTx/>
              <a:buChar char="-"/>
            </a:pPr>
            <a:r>
              <a:rPr lang="en-US" dirty="0" smtClean="0">
                <a:latin typeface="Times New Roman" pitchFamily="-108" charset="0"/>
              </a:rPr>
              <a:t> Cafeteria</a:t>
            </a:r>
          </a:p>
          <a:p>
            <a:pPr>
              <a:buFontTx/>
              <a:buChar char="-"/>
            </a:pPr>
            <a:r>
              <a:rPr lang="en-US" dirty="0" smtClean="0">
                <a:latin typeface="Times New Roman" pitchFamily="-108" charset="0"/>
              </a:rPr>
              <a:t> Gym, playground</a:t>
            </a:r>
          </a:p>
          <a:p>
            <a:pPr>
              <a:buFontTx/>
              <a:buChar char="-"/>
            </a:pPr>
            <a:r>
              <a:rPr lang="en-US" dirty="0" smtClean="0">
                <a:latin typeface="Times New Roman" pitchFamily="-108" charset="0"/>
              </a:rPr>
              <a:t> Hallways</a:t>
            </a:r>
          </a:p>
          <a:p>
            <a:pPr>
              <a:buFontTx/>
              <a:buChar char="-"/>
            </a:pPr>
            <a:endParaRPr lang="en-US" dirty="0" smtClean="0">
              <a:latin typeface="Times New Roman" pitchFamily="-108" charset="0"/>
            </a:endParaRPr>
          </a:p>
          <a:p>
            <a:pPr>
              <a:buFont typeface="Arial" charset="0"/>
              <a:buChar char="•"/>
            </a:pPr>
            <a:r>
              <a:rPr lang="en-US" dirty="0" smtClean="0">
                <a:latin typeface="Times New Roman" pitchFamily="-108" charset="0"/>
              </a:rPr>
              <a:t>Teaching expectations</a:t>
            </a:r>
          </a:p>
          <a:p>
            <a:pPr>
              <a:buFont typeface="Arial" charset="0"/>
              <a:buChar char="•"/>
            </a:pPr>
            <a:r>
              <a:rPr lang="en-US" dirty="0" smtClean="0">
                <a:latin typeface="Times New Roman" pitchFamily="-108" charset="0"/>
              </a:rPr>
              <a:t> Reinforcing appropriate behavior</a:t>
            </a:r>
          </a:p>
          <a:p>
            <a:pPr>
              <a:buFont typeface="Arial" charset="0"/>
              <a:buChar char="•"/>
            </a:pPr>
            <a:r>
              <a:rPr lang="en-US" dirty="0" smtClean="0">
                <a:latin typeface="Times New Roman" pitchFamily="-108" charset="0"/>
              </a:rPr>
              <a:t> Teaching and modeling alternative behavior</a:t>
            </a:r>
          </a:p>
          <a:p>
            <a:pPr>
              <a:buFont typeface="Arial" charset="0"/>
              <a:buChar char="•"/>
            </a:pPr>
            <a:r>
              <a:rPr lang="en-US" dirty="0" smtClean="0">
                <a:latin typeface="Times New Roman" pitchFamily="-108" charset="0"/>
              </a:rPr>
              <a:t>  Meeting the needs of All students … The Triangle</a:t>
            </a:r>
          </a:p>
        </p:txBody>
      </p:sp>
      <p:sp>
        <p:nvSpPr>
          <p:cNvPr id="131076" name="Slide Number Placeholder 3"/>
          <p:cNvSpPr>
            <a:spLocks noGrp="1"/>
          </p:cNvSpPr>
          <p:nvPr>
            <p:ph type="sldNum" sz="quarter" idx="5"/>
          </p:nvPr>
        </p:nvSpPr>
        <p:spPr>
          <a:noFill/>
        </p:spPr>
        <p:txBody>
          <a:bodyPr/>
          <a:lstStyle/>
          <a:p>
            <a:fld id="{D885AB03-2BB8-524C-9BF2-C2E705EA0C0B}"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8772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an </a:t>
            </a:r>
            <a:r>
              <a:rPr lang="en-US" dirty="0" err="1" smtClean="0"/>
              <a:t>RtII</a:t>
            </a:r>
            <a:r>
              <a:rPr lang="en-US" dirty="0" smtClean="0"/>
              <a:t> system</a:t>
            </a:r>
            <a:r>
              <a:rPr lang="en-US" baseline="0" dirty="0" smtClean="0"/>
              <a:t> for Behavior, decisions are made based on data.</a:t>
            </a:r>
          </a:p>
          <a:p>
            <a:endParaRPr lang="en-US" baseline="0" dirty="0" smtClean="0"/>
          </a:p>
          <a:p>
            <a:r>
              <a:rPr lang="en-US" baseline="0" dirty="0" smtClean="0"/>
              <a:t>It is important that data that is collected is meaningful. Just as importantly, the data needs to be used, i.e., reviewed and analyzed on a regular basis and processed through a team problem-solving model. We will discuss the Team Initiated Problem-Solving Model in more detail later.</a:t>
            </a:r>
          </a:p>
          <a:p>
            <a:endParaRPr lang="en-US" dirty="0" smtClean="0"/>
          </a:p>
          <a:p>
            <a:r>
              <a:rPr lang="en-US" baseline="0" dirty="0" smtClean="0"/>
              <a:t>Look at data, ask questions, and then share the data with faculty and other stakeholders, noting how problems are resolved, successes achieved, as</a:t>
            </a:r>
            <a:r>
              <a:rPr lang="en-US" dirty="0" smtClean="0"/>
              <a:t> well as challenges that we are having.</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14</a:t>
            </a:fld>
            <a:endParaRPr lang="en-US"/>
          </a:p>
        </p:txBody>
      </p:sp>
    </p:spTree>
    <p:extLst>
      <p:ext uri="{BB962C8B-B14F-4D97-AF65-F5344CB8AC3E}">
        <p14:creationId xmlns:p14="http://schemas.microsoft.com/office/powerpoint/2010/main" val="1455116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PBIS is about changing “how staff interact with students.” Again, a change in the social culture of the school is promoted and fostered through research supported practices.</a:t>
            </a:r>
          </a:p>
          <a:p>
            <a:endParaRPr lang="en-US" dirty="0" smtClean="0"/>
          </a:p>
          <a:p>
            <a:r>
              <a:rPr lang="en-US" dirty="0" smtClean="0"/>
              <a:t>The PBIS practices that staff carry out will effect the behavior of students.</a:t>
            </a:r>
          </a:p>
          <a:p>
            <a:endParaRPr lang="en-US" dirty="0" smtClean="0"/>
          </a:p>
          <a:p>
            <a:r>
              <a:rPr lang="en-US" dirty="0" smtClean="0"/>
              <a:t>When we Teach behavior like academics, Model and Practice expected behaviors, Acknowledge and Reinforce expected behaviors, Pre-correct and Prompt for positive behaviors, and Actively Supervise we will be effective.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15</a:t>
            </a:fld>
            <a:endParaRPr lang="en-US"/>
          </a:p>
        </p:txBody>
      </p:sp>
    </p:spTree>
    <p:extLst>
      <p:ext uri="{BB962C8B-B14F-4D97-AF65-F5344CB8AC3E}">
        <p14:creationId xmlns:p14="http://schemas.microsoft.com/office/powerpoint/2010/main" val="2515324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all aware of the challenges we face in system change. None are new to you.</a:t>
            </a:r>
          </a:p>
          <a:p>
            <a:endParaRPr lang="en-US" dirty="0" smtClean="0"/>
          </a:p>
          <a:p>
            <a:r>
              <a:rPr lang="en-US" dirty="0" smtClean="0"/>
              <a:t>It is important if we are to have an effective and efficient process that we work to overcome them.</a:t>
            </a:r>
          </a:p>
          <a:p>
            <a:endParaRPr lang="en-US" dirty="0" smtClean="0"/>
          </a:p>
          <a:p>
            <a:r>
              <a:rPr lang="en-US" dirty="0" smtClean="0"/>
              <a:t>Given the 4 PBIS elements of Outcomes, achieved through the effective application of Systems, Data, and Practices, it is important to have the system resources to support staff, time for meetings, funding, and other necessary resources.</a:t>
            </a:r>
          </a:p>
          <a:p>
            <a:endParaRPr lang="en-US" dirty="0" smtClean="0"/>
          </a:p>
          <a:p>
            <a:r>
              <a:rPr lang="en-US" dirty="0" smtClean="0"/>
              <a:t>When system supports are sufficient, staff may provide a greater continuum of supports and handle increasing numbers and diversity of challenges presented through student behavior.</a:t>
            </a:r>
          </a:p>
          <a:p>
            <a:endParaRPr lang="en-US" dirty="0" smtClean="0"/>
          </a:p>
          <a:p>
            <a:r>
              <a:rPr lang="en-US" dirty="0" smtClean="0"/>
              <a:t>Creative problem-solving is KEY!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16</a:t>
            </a:fld>
            <a:endParaRPr lang="en-US"/>
          </a:p>
        </p:txBody>
      </p:sp>
    </p:spTree>
    <p:extLst>
      <p:ext uri="{BB962C8B-B14F-4D97-AF65-F5344CB8AC3E}">
        <p14:creationId xmlns:p14="http://schemas.microsoft.com/office/powerpoint/2010/main" val="361468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09EE2-5853-4411-8FCD-5D2DEE2A1254}" type="slidenum">
              <a:rPr lang="en-US"/>
              <a:pPr/>
              <a:t>17</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xfrm>
            <a:off x="914400" y="4343400"/>
            <a:ext cx="5029200" cy="4114800"/>
          </a:xfrm>
        </p:spPr>
        <p:txBody>
          <a:bodyPr/>
          <a:lstStyle/>
          <a:p>
            <a:r>
              <a:rPr lang="en-US" dirty="0" smtClean="0"/>
              <a:t>One of the greatest challenges we face is TIME!</a:t>
            </a:r>
          </a:p>
          <a:p>
            <a:r>
              <a:rPr lang="en-US" dirty="0" smtClean="0"/>
              <a:t>How </a:t>
            </a:r>
            <a:r>
              <a:rPr lang="en-US" dirty="0"/>
              <a:t>do we fit everything in?</a:t>
            </a:r>
          </a:p>
          <a:p>
            <a:endParaRPr lang="en-US" dirty="0"/>
          </a:p>
          <a:p>
            <a:r>
              <a:rPr lang="en-US" b="1" dirty="0"/>
              <a:t>System’s Replacement Behavior</a:t>
            </a:r>
            <a:r>
              <a:rPr lang="en-US" b="1" dirty="0" smtClean="0"/>
              <a:t>:</a:t>
            </a:r>
          </a:p>
          <a:p>
            <a:r>
              <a:rPr lang="en-US" dirty="0" smtClean="0"/>
              <a:t>Let’s think about having a “replacement behavior” for the System, i.e., </a:t>
            </a:r>
            <a:endParaRPr lang="en-US" dirty="0"/>
          </a:p>
          <a:p>
            <a:r>
              <a:rPr lang="en-US" sz="1400" b="1" dirty="0"/>
              <a:t>Team </a:t>
            </a:r>
            <a:r>
              <a:rPr lang="en-US" sz="1400" b="1" dirty="0" smtClean="0"/>
              <a:t>Reorganization</a:t>
            </a:r>
            <a:endParaRPr lang="en-US" sz="1400" b="1" dirty="0"/>
          </a:p>
          <a:p>
            <a:endParaRPr lang="en-US" dirty="0"/>
          </a:p>
          <a:p>
            <a:r>
              <a:rPr lang="en-US" dirty="0"/>
              <a:t>Work smarter, not harder…</a:t>
            </a:r>
          </a:p>
          <a:p>
            <a:endParaRPr lang="en-US" dirty="0" smtClean="0"/>
          </a:p>
          <a:p>
            <a:r>
              <a:rPr lang="en-US" dirty="0" smtClean="0"/>
              <a:t>Not </a:t>
            </a:r>
            <a:r>
              <a:rPr lang="en-US" dirty="0"/>
              <a:t>a cliché. School personnel need to streamline committees and work groups to maximize use of time and expertise</a:t>
            </a:r>
            <a:r>
              <a:rPr lang="en-US" dirty="0" smtClean="0"/>
              <a:t>.</a:t>
            </a:r>
          </a:p>
          <a:p>
            <a:endParaRPr lang="en-US" dirty="0" smtClean="0"/>
          </a:p>
          <a:p>
            <a:r>
              <a:rPr lang="en-US" dirty="0" smtClean="0"/>
              <a:t>Refer to </a:t>
            </a:r>
            <a:r>
              <a:rPr lang="en-US" i="1" dirty="0" smtClean="0"/>
              <a:t>Working Smarter Not Harder Matrix </a:t>
            </a:r>
            <a:r>
              <a:rPr lang="en-US" dirty="0" smtClean="0"/>
              <a:t>and the need to consolidate practices/programs within the school – eliminating those that do not have intended effects or data to support them (or start collecting data to prove their worth) and combining those with similar goals that are effective.</a:t>
            </a:r>
          </a:p>
          <a:p>
            <a:endParaRPr lang="en-US" dirty="0" smtClean="0"/>
          </a:p>
          <a:p>
            <a:r>
              <a:rPr lang="en-US" dirty="0" smtClean="0"/>
              <a:t>Keep only those that have data to support their use!</a:t>
            </a:r>
            <a:endParaRPr lang="en-US" dirty="0"/>
          </a:p>
        </p:txBody>
      </p:sp>
    </p:spTree>
    <p:extLst>
      <p:ext uri="{BB962C8B-B14F-4D97-AF65-F5344CB8AC3E}">
        <p14:creationId xmlns:p14="http://schemas.microsoft.com/office/powerpoint/2010/main" val="2953897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going to shift not to a discussion of </a:t>
            </a:r>
            <a:r>
              <a:rPr lang="en-US" dirty="0" err="1" smtClean="0"/>
              <a:t>RtIIB</a:t>
            </a:r>
            <a:r>
              <a:rPr lang="en-US" dirty="0" smtClean="0"/>
              <a:t> and the district and school systems that support it.</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18</a:t>
            </a:fld>
            <a:endParaRPr lang="en-US"/>
          </a:p>
        </p:txBody>
      </p:sp>
    </p:spTree>
    <p:extLst>
      <p:ext uri="{BB962C8B-B14F-4D97-AF65-F5344CB8AC3E}">
        <p14:creationId xmlns:p14="http://schemas.microsoft.com/office/powerpoint/2010/main" val="119648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illustrates the system of </a:t>
            </a:r>
            <a:r>
              <a:rPr lang="en-US" dirty="0" err="1" smtClean="0"/>
              <a:t>RtII</a:t>
            </a:r>
            <a:r>
              <a:rPr lang="en-US" dirty="0" smtClean="0"/>
              <a:t> for behavior support and interventions. The state, district, and school building level use the same structure. It is part of the Blueprint for effective implementation.</a:t>
            </a:r>
          </a:p>
          <a:p>
            <a:endParaRPr lang="en-US" dirty="0" smtClean="0"/>
          </a:p>
          <a:p>
            <a:r>
              <a:rPr lang="en-US" dirty="0" smtClean="0"/>
              <a:t>The Green box represents your district leadership team. You DLT helps to consider areas like funding, visibility, political support, and policy changes that may be necessary for PBIS to happen.</a:t>
            </a:r>
          </a:p>
          <a:p>
            <a:endParaRPr lang="en-US" dirty="0" smtClean="0"/>
          </a:p>
          <a:p>
            <a:r>
              <a:rPr lang="en-US" dirty="0" smtClean="0"/>
              <a:t>It also helps to coordinate things like training for your school-based teams and teachers. It coordinates the coaches that help to facilitate the process and maintain evaluations to assist with identifying how you are moving through the system change and the kinds of outcomes you are experiencing. They will make sure you have the behavioral expertise available to make these supports effective.</a:t>
            </a:r>
          </a:p>
          <a:p>
            <a:endParaRPr lang="en-US" dirty="0" smtClean="0"/>
          </a:p>
          <a:p>
            <a:r>
              <a:rPr lang="en-US" dirty="0" smtClean="0"/>
              <a:t>[Click]</a:t>
            </a:r>
          </a:p>
          <a:p>
            <a:r>
              <a:rPr lang="en-US" dirty="0" smtClean="0"/>
              <a:t>Then, there is you, the coach, at the local/district school level.</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19</a:t>
            </a:fld>
            <a:endParaRPr lang="en-US"/>
          </a:p>
        </p:txBody>
      </p:sp>
    </p:spTree>
    <p:extLst>
      <p:ext uri="{BB962C8B-B14F-4D97-AF65-F5344CB8AC3E}">
        <p14:creationId xmlns:p14="http://schemas.microsoft.com/office/powerpoint/2010/main" val="54021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better familiarize oneself with the primary content of this workshop, i.e., content exclusive of the slides pertaining to Pennsylvania, one may logon to the Florida Coaching website and review the online module from which this training session was adapted. However, the trainer notes follow the web-version almost in its entirety.</a:t>
            </a:r>
          </a:p>
          <a:p>
            <a:endParaRPr lang="en-US" dirty="0" smtClean="0"/>
          </a:p>
          <a:p>
            <a:r>
              <a:rPr lang="en-US" dirty="0" smtClean="0"/>
              <a:t>The </a:t>
            </a:r>
            <a:r>
              <a:rPr lang="en-US" dirty="0" err="1" smtClean="0"/>
              <a:t>url</a:t>
            </a:r>
            <a:r>
              <a:rPr lang="en-US" dirty="0" smtClean="0"/>
              <a:t> is: </a:t>
            </a:r>
            <a:r>
              <a:rPr lang="en-US" dirty="0" smtClean="0">
                <a:hlinkClick r:id="rId3"/>
              </a:rPr>
              <a:t>http://flpbs.fmhi.usf.edu/Web_Training_Coaches_101.asp</a:t>
            </a:r>
            <a:r>
              <a:rPr lang="en-US" dirty="0" smtClean="0"/>
              <a:t> </a:t>
            </a:r>
          </a:p>
          <a:p>
            <a:endParaRPr lang="en-US" dirty="0" smtClean="0"/>
          </a:p>
          <a:p>
            <a:r>
              <a:rPr lang="en-US" dirty="0" smtClean="0"/>
              <a:t>Registration is required, but it is free.</a:t>
            </a:r>
            <a:r>
              <a:rPr lang="en-US" dirty="0"/>
              <a:t> </a:t>
            </a:r>
            <a:r>
              <a:rPr lang="en-US" dirty="0" smtClean="0"/>
              <a:t>One may revisit the site as often as one wishes.</a:t>
            </a:r>
          </a:p>
        </p:txBody>
      </p:sp>
      <p:sp>
        <p:nvSpPr>
          <p:cNvPr id="4" name="Slide Number Placeholder 3"/>
          <p:cNvSpPr>
            <a:spLocks noGrp="1"/>
          </p:cNvSpPr>
          <p:nvPr>
            <p:ph type="sldNum" sz="quarter" idx="10"/>
          </p:nvPr>
        </p:nvSpPr>
        <p:spPr/>
        <p:txBody>
          <a:bodyPr/>
          <a:lstStyle/>
          <a:p>
            <a:fld id="{C47CE5F9-AF97-4FDD-BA67-BCD23D06187E}" type="slidenum">
              <a:rPr lang="en-US" smtClean="0"/>
              <a:pPr/>
              <a:t>2</a:t>
            </a:fld>
            <a:endParaRPr lang="en-US"/>
          </a:p>
        </p:txBody>
      </p:sp>
    </p:spTree>
    <p:extLst>
      <p:ext uri="{BB962C8B-B14F-4D97-AF65-F5344CB8AC3E}">
        <p14:creationId xmlns:p14="http://schemas.microsoft.com/office/powerpoint/2010/main" val="77803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US" dirty="0" smtClean="0"/>
              <a:t>We know that to “Train” and then “Hope” something happens is futile!</a:t>
            </a:r>
          </a:p>
          <a:p>
            <a:pPr marL="228600" indent="-228600">
              <a:buAutoNum type="arabicPeriod"/>
            </a:pPr>
            <a:endParaRPr lang="en-US" dirty="0" smtClean="0"/>
          </a:p>
          <a:p>
            <a:pPr marL="228600" indent="-228600"/>
            <a:r>
              <a:rPr lang="en-US" dirty="0" smtClean="0"/>
              <a:t>In many schools, a typical response to an academic or behavioral issue is to…</a:t>
            </a:r>
          </a:p>
          <a:p>
            <a:pPr marL="228600" indent="-228600">
              <a:buAutoNum type="arabicPeriod"/>
            </a:pPr>
            <a:r>
              <a:rPr lang="en-US" dirty="0" smtClean="0"/>
              <a:t>React to Problem</a:t>
            </a:r>
          </a:p>
          <a:p>
            <a:pPr marL="228600" indent="-228600">
              <a:buAutoNum type="arabicPeriod"/>
            </a:pPr>
            <a:r>
              <a:rPr lang="en-US" dirty="0" smtClean="0"/>
              <a:t>Add a practice</a:t>
            </a:r>
          </a:p>
          <a:p>
            <a:pPr marL="228600" indent="-228600">
              <a:buAutoNum type="arabicPeriod"/>
            </a:pPr>
            <a:r>
              <a:rPr lang="en-US" dirty="0" smtClean="0"/>
              <a:t>Hire Expert to train it</a:t>
            </a:r>
          </a:p>
          <a:p>
            <a:pPr marL="228600" indent="-228600">
              <a:buAutoNum type="arabicPeriod"/>
            </a:pPr>
            <a:r>
              <a:rPr lang="en-US" dirty="0" smtClean="0"/>
              <a:t>Hope it</a:t>
            </a:r>
            <a:r>
              <a:rPr lang="en-US" baseline="0" dirty="0" smtClean="0"/>
              <a:t> gets implemented</a:t>
            </a:r>
          </a:p>
          <a:p>
            <a:pPr marL="228600" indent="-228600">
              <a:buAutoNum type="arabicPeriod"/>
            </a:pPr>
            <a:r>
              <a:rPr lang="en-US" baseline="0" dirty="0" smtClean="0"/>
              <a:t>Wait…for the next problem and then a new problem happens</a:t>
            </a:r>
          </a:p>
          <a:p>
            <a:pPr marL="228600" indent="-228600">
              <a:buNone/>
            </a:pPr>
            <a:endParaRPr lang="en-US" baseline="0" dirty="0" smtClean="0"/>
          </a:p>
          <a:p>
            <a:pPr marL="228600" indent="-228600">
              <a:buNone/>
            </a:pPr>
            <a:r>
              <a:rPr lang="en-US" dirty="0" smtClean="0"/>
              <a:t>The </a:t>
            </a:r>
            <a:r>
              <a:rPr lang="en-US" baseline="0" dirty="0" smtClean="0"/>
              <a:t>Cycle continues…</a:t>
            </a:r>
          </a:p>
          <a:p>
            <a:pPr marL="228600" indent="-228600">
              <a:buNone/>
            </a:pPr>
            <a:endParaRPr lang="en-US" dirty="0" smtClean="0"/>
          </a:p>
          <a:p>
            <a:pPr marL="228600" indent="-228600">
              <a:buNone/>
            </a:pPr>
            <a:r>
              <a:rPr lang="en-US" baseline="0" dirty="0" smtClean="0"/>
              <a:t>Therefore, follow-up</a:t>
            </a:r>
            <a:r>
              <a:rPr lang="en-US" dirty="0" smtClean="0"/>
              <a:t> with Technical Assistance and Coaching is crucial to install the practice or process, ensure it is delivered with fidelity, and sustain its implementation.</a:t>
            </a:r>
          </a:p>
          <a:p>
            <a:pPr marL="228600" indent="-228600">
              <a:buNone/>
            </a:pPr>
            <a:endParaRPr lang="en-US" baseline="0" dirty="0" smtClean="0"/>
          </a:p>
          <a:p>
            <a:pPr marL="228600" indent="-228600">
              <a:buNone/>
            </a:pPr>
            <a:r>
              <a:rPr lang="en-US" dirty="0" smtClean="0"/>
              <a:t>(See next slide for research support…)</a:t>
            </a:r>
            <a:endParaRPr lang="en-US" baseline="0" dirty="0" smtClean="0"/>
          </a:p>
        </p:txBody>
      </p:sp>
      <p:sp>
        <p:nvSpPr>
          <p:cNvPr id="4" name="Slide Number Placeholder 3"/>
          <p:cNvSpPr>
            <a:spLocks noGrp="1"/>
          </p:cNvSpPr>
          <p:nvPr>
            <p:ph type="sldNum" sz="quarter" idx="10"/>
          </p:nvPr>
        </p:nvSpPr>
        <p:spPr/>
        <p:txBody>
          <a:bodyPr/>
          <a:lstStyle/>
          <a:p>
            <a:fld id="{C47CE5F9-AF97-4FDD-BA67-BCD23D06187E}" type="slidenum">
              <a:rPr lang="en-US" smtClean="0"/>
              <a:pPr/>
              <a:t>20</a:t>
            </a:fld>
            <a:endParaRPr lang="en-US"/>
          </a:p>
        </p:txBody>
      </p:sp>
    </p:spTree>
    <p:extLst>
      <p:ext uri="{BB962C8B-B14F-4D97-AF65-F5344CB8AC3E}">
        <p14:creationId xmlns:p14="http://schemas.microsoft.com/office/powerpoint/2010/main" val="42024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There is a huge discrepancy between the methodologies of presentation/lecture, even including demonstration and presentation/demonstration/practice PLUS on-going coaching, administrative support and data collection and analysis.  This is what we strive for – this is what is effective and what makes SWPBS unique.</a:t>
            </a:r>
          </a:p>
          <a:p>
            <a:pPr eaLnBrk="1" hangingPunct="1"/>
            <a:endParaRPr lang="en-US" dirty="0" smtClean="0"/>
          </a:p>
          <a:p>
            <a:pPr eaLnBrk="1" hangingPunct="1"/>
            <a:r>
              <a:rPr lang="en-US" dirty="0" smtClean="0"/>
              <a:t>We know effective training is not enough. The T&amp;H approach will allow 10% or less of the Content to be put into practice.</a:t>
            </a:r>
          </a:p>
          <a:p>
            <a:pPr eaLnBrk="1" hangingPunct="1"/>
            <a:endParaRPr lang="en-US" dirty="0" smtClean="0"/>
          </a:p>
          <a:p>
            <a:pPr eaLnBrk="1" hangingPunct="1"/>
            <a:r>
              <a:rPr lang="en-US" dirty="0" smtClean="0"/>
              <a:t>Adding Demonstration helps a little more but still only 30% gets put into place.</a:t>
            </a:r>
          </a:p>
          <a:p>
            <a:pPr eaLnBrk="1" hangingPunct="1"/>
            <a:endParaRPr lang="en-US" dirty="0" smtClean="0"/>
          </a:p>
          <a:p>
            <a:pPr eaLnBrk="1" hangingPunct="1"/>
            <a:r>
              <a:rPr lang="en-US" dirty="0" smtClean="0"/>
              <a:t>The ability to incorporate practice helps significantly to apply what is learned and to increase fluency with the skills learned.</a:t>
            </a:r>
          </a:p>
          <a:p>
            <a:pPr eaLnBrk="1" hangingPunct="1"/>
            <a:endParaRPr lang="en-US" dirty="0" smtClean="0"/>
          </a:p>
          <a:p>
            <a:pPr eaLnBrk="1" hangingPunct="1"/>
            <a:r>
              <a:rPr lang="en-US" dirty="0" smtClean="0"/>
              <a:t>But, COACHING, when you add Coaching, you increase the implementation to 95%. Administrative support and feedback on performance with data is also </a:t>
            </a:r>
            <a:r>
              <a:rPr lang="en-US" dirty="0" err="1" smtClean="0"/>
              <a:t>crtitical</a:t>
            </a:r>
            <a:r>
              <a:rPr lang="en-US" dirty="0" smtClean="0"/>
              <a:t>.</a:t>
            </a:r>
          </a:p>
          <a:p>
            <a:pPr eaLnBrk="1" hangingPunct="1"/>
            <a:endParaRPr lang="en-US" dirty="0" smtClean="0"/>
          </a:p>
          <a:p>
            <a:pPr eaLnBrk="1" hangingPunct="1"/>
            <a:r>
              <a:rPr lang="en-US" dirty="0" smtClean="0"/>
              <a:t>So, this is why PBIS for </a:t>
            </a:r>
            <a:r>
              <a:rPr lang="en-US" dirty="0" err="1" smtClean="0"/>
              <a:t>RtIIB</a:t>
            </a:r>
            <a:r>
              <a:rPr lang="en-US" dirty="0" smtClean="0"/>
              <a:t> is modeled on a coaching plan. YOU, the coach, are critical to the process.</a:t>
            </a:r>
          </a:p>
        </p:txBody>
      </p:sp>
      <p:sp>
        <p:nvSpPr>
          <p:cNvPr id="4" name="Slide Number Placeholder 3"/>
          <p:cNvSpPr>
            <a:spLocks noGrp="1"/>
          </p:cNvSpPr>
          <p:nvPr>
            <p:ph type="sldNum" sz="quarter" idx="5"/>
          </p:nvPr>
        </p:nvSpPr>
        <p:spPr/>
        <p:txBody>
          <a:bodyPr/>
          <a:lstStyle/>
          <a:p>
            <a:pPr>
              <a:defRPr/>
            </a:pPr>
            <a:fld id="{EBD0FE39-E407-40C2-B5AE-425814B352A5}" type="slidenum">
              <a:rPr lang="en-US" smtClean="0"/>
              <a:pPr>
                <a:defRPr/>
              </a:pPr>
              <a:t>21</a:t>
            </a:fld>
            <a:endParaRPr lang="en-US" dirty="0"/>
          </a:p>
        </p:txBody>
      </p:sp>
    </p:spTree>
    <p:extLst>
      <p:ext uri="{BB962C8B-B14F-4D97-AF65-F5344CB8AC3E}">
        <p14:creationId xmlns:p14="http://schemas.microsoft.com/office/powerpoint/2010/main" val="97371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 we will focus more on you, the PBIS Coach, that critical part of the process.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22</a:t>
            </a:fld>
            <a:endParaRPr lang="en-US"/>
          </a:p>
        </p:txBody>
      </p:sp>
    </p:spTree>
    <p:extLst>
      <p:ext uri="{BB962C8B-B14F-4D97-AF65-F5344CB8AC3E}">
        <p14:creationId xmlns:p14="http://schemas.microsoft.com/office/powerpoint/2010/main" val="51975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support structure for PBIS looks something like this.</a:t>
            </a:r>
          </a:p>
          <a:p>
            <a:endParaRPr lang="en-US" dirty="0" smtClean="0"/>
          </a:p>
          <a:p>
            <a:r>
              <a:rPr lang="en-US" dirty="0" smtClean="0"/>
              <a:t>Remember the graphic with the DLT? Well, as we said, it works from the state level to the building level.</a:t>
            </a:r>
          </a:p>
          <a:p>
            <a:endParaRPr lang="en-US" dirty="0" smtClean="0"/>
          </a:p>
          <a:p>
            <a:r>
              <a:rPr lang="en-US" dirty="0" smtClean="0"/>
              <a:t>The state leadership provides Regional Facilitators that assist with coordination of activities of SWFs, Coaches, and District/Building implementation in his/her respective region. In PA, these are the western, central, and eastern regions supported by </a:t>
            </a:r>
            <a:r>
              <a:rPr lang="en-US" dirty="0" err="1" smtClean="0"/>
              <a:t>PaTTAN</a:t>
            </a:r>
            <a:r>
              <a:rPr lang="en-US" dirty="0" smtClean="0"/>
              <a:t> Consultants.</a:t>
            </a:r>
          </a:p>
          <a:p>
            <a:endParaRPr lang="en-US" dirty="0" smtClean="0"/>
          </a:p>
          <a:p>
            <a:r>
              <a:rPr lang="en-US" dirty="0" smtClean="0"/>
              <a:t>IUs, agencies, universities, and LEAs offer School-wide PBIS Facilitators that train and provide technical assistance to districts and schools on implementing SWPBIS.</a:t>
            </a:r>
          </a:p>
          <a:p>
            <a:endParaRPr lang="en-US" dirty="0" smtClean="0"/>
          </a:p>
          <a:p>
            <a:r>
              <a:rPr lang="en-US" dirty="0" smtClean="0"/>
              <a:t>Some districts may have a District Coordinator that may or may not be the District</a:t>
            </a:r>
            <a:r>
              <a:rPr lang="en-US" baseline="0" dirty="0" smtClean="0"/>
              <a:t> Coach. Could be one person fulfilling the functions of both, or separate individuals. This individual supports</a:t>
            </a:r>
            <a:r>
              <a:rPr lang="en-US" dirty="0" smtClean="0"/>
              <a:t> multiple building level coaches and core teams within a district. They may often serve as the primary liaison between the District Leadership Team and the Building Teams.</a:t>
            </a:r>
            <a:endParaRPr lang="en-US" baseline="0" dirty="0" smtClean="0"/>
          </a:p>
          <a:p>
            <a:endParaRPr lang="en-US" baseline="0" dirty="0" smtClean="0"/>
          </a:p>
          <a:p>
            <a:r>
              <a:rPr lang="en-US" baseline="0" dirty="0" smtClean="0"/>
              <a:t>PBS Coach is at the Building level. May serve multiple schools. Guideline up to 5 buildings per coach that would provide roughly a 1 day FTE a week support for SWPBIS in each building</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23</a:t>
            </a:fld>
            <a:endParaRPr lang="en-US"/>
          </a:p>
        </p:txBody>
      </p:sp>
    </p:spTree>
    <p:extLst>
      <p:ext uri="{BB962C8B-B14F-4D97-AF65-F5344CB8AC3E}">
        <p14:creationId xmlns:p14="http://schemas.microsoft.com/office/powerpoint/2010/main" val="297007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you expect of a District Coordinator?</a:t>
            </a:r>
          </a:p>
          <a:p>
            <a:endParaRPr lang="en-US" dirty="0" smtClean="0"/>
          </a:p>
          <a:p>
            <a:r>
              <a:rPr lang="en-US" dirty="0" smtClean="0"/>
              <a:t>As we said, they will act as a liaison between the DLT and the Buildings.</a:t>
            </a:r>
          </a:p>
          <a:p>
            <a:endParaRPr lang="en-US" dirty="0" smtClean="0"/>
          </a:p>
          <a:p>
            <a:r>
              <a:rPr lang="en-US" dirty="0" smtClean="0"/>
              <a:t>They may assist with getting funding support for PBIS activities within the District.</a:t>
            </a:r>
          </a:p>
          <a:p>
            <a:endParaRPr lang="en-US" dirty="0" smtClean="0"/>
          </a:p>
          <a:p>
            <a:r>
              <a:rPr lang="en-US" dirty="0" smtClean="0"/>
              <a:t>A DC may work with the DLT to promote information about the PBIS implementation and garner local political support for the process within the community.</a:t>
            </a:r>
          </a:p>
          <a:p>
            <a:endParaRPr lang="en-US" dirty="0" smtClean="0"/>
          </a:p>
          <a:p>
            <a:r>
              <a:rPr lang="en-US" dirty="0" smtClean="0"/>
              <a:t>A DC may be the individual that works with School-wide Facilitators to schedule needed training and on-going technical assistance.</a:t>
            </a:r>
          </a:p>
          <a:p>
            <a:endParaRPr lang="en-US" dirty="0" smtClean="0"/>
          </a:p>
          <a:p>
            <a:r>
              <a:rPr lang="en-US" dirty="0" smtClean="0"/>
              <a:t>They are the primary support and provide guidance and mentoring for PBIS Coaches within the District.</a:t>
            </a:r>
          </a:p>
          <a:p>
            <a:endParaRPr lang="en-US" dirty="0" smtClean="0"/>
          </a:p>
          <a:p>
            <a:r>
              <a:rPr lang="en-US" dirty="0" smtClean="0"/>
              <a:t>District Coordinators ensure that teams use data to drive decision-making and ensure fidelity of implementation and evaluate data to determine the effectiveness of implementation. They may be the main contact with SWF and Regional Facilitators and coordinate District-wide PBIS assessment protocols and schedules, ensuring that data is collected and submitted as requested.</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24</a:t>
            </a:fld>
            <a:endParaRPr lang="en-US"/>
          </a:p>
        </p:txBody>
      </p:sp>
    </p:spTree>
    <p:extLst>
      <p:ext uri="{BB962C8B-B14F-4D97-AF65-F5344CB8AC3E}">
        <p14:creationId xmlns:p14="http://schemas.microsoft.com/office/powerpoint/2010/main" val="4192187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867400" cy="4648200"/>
          </a:xfrm>
        </p:spPr>
        <p:txBody>
          <a:bodyPr>
            <a:normAutofit fontScale="92500"/>
          </a:bodyPr>
          <a:lstStyle/>
          <a:p>
            <a:r>
              <a:rPr lang="en-US" dirty="0" smtClean="0"/>
              <a:t>As a Coach, what is expected of You?</a:t>
            </a:r>
          </a:p>
          <a:p>
            <a:endParaRPr lang="en-US" dirty="0" smtClean="0"/>
          </a:p>
          <a:p>
            <a:r>
              <a:rPr lang="en-US" dirty="0" smtClean="0"/>
              <a:t>Expected to support school-based team and ensure accountability.</a:t>
            </a:r>
          </a:p>
          <a:p>
            <a:endParaRPr lang="en-US" dirty="0" smtClean="0"/>
          </a:p>
          <a:p>
            <a:r>
              <a:rPr lang="en-US" dirty="0" smtClean="0"/>
              <a:t>Ensure the Core Team receives the kind of assistance they need through the DC and other resources.</a:t>
            </a:r>
          </a:p>
          <a:p>
            <a:endParaRPr lang="en-US" dirty="0" smtClean="0"/>
          </a:p>
          <a:p>
            <a:r>
              <a:rPr lang="en-US" dirty="0" smtClean="0"/>
              <a:t>Make sure the problem-solving process is used by teams and that data is available and used  in making-decisions.</a:t>
            </a:r>
          </a:p>
          <a:p>
            <a:endParaRPr lang="en-US" dirty="0" smtClean="0"/>
          </a:p>
          <a:p>
            <a:r>
              <a:rPr lang="en-US" dirty="0" smtClean="0"/>
              <a:t>You are the “positive nag” to keep the team moving along towards effective implementation.</a:t>
            </a:r>
          </a:p>
          <a:p>
            <a:endParaRPr lang="en-US" dirty="0" smtClean="0"/>
          </a:p>
          <a:p>
            <a:r>
              <a:rPr lang="en-US" dirty="0" smtClean="0"/>
              <a:t>You will use Action Plans to make sure fidelity of implementation is happening.</a:t>
            </a:r>
          </a:p>
          <a:p>
            <a:endParaRPr lang="en-US" dirty="0" smtClean="0"/>
          </a:p>
          <a:p>
            <a:r>
              <a:rPr lang="en-US" dirty="0" smtClean="0"/>
              <a:t>You’ll make sure the Teams have adequate behavioral knowledge and build that capacity within the Team.</a:t>
            </a:r>
          </a:p>
          <a:p>
            <a:endParaRPr lang="en-US" dirty="0" smtClean="0"/>
          </a:p>
          <a:p>
            <a:r>
              <a:rPr lang="en-US" dirty="0" smtClean="0"/>
              <a:t>You’ll be the link between the District Coach/Coordinator who will be your next level of support.</a:t>
            </a:r>
          </a:p>
          <a:p>
            <a:endParaRPr lang="en-US" dirty="0" smtClean="0"/>
          </a:p>
          <a:p>
            <a:r>
              <a:rPr lang="en-US" dirty="0" smtClean="0"/>
              <a:t>You’ll be making sure there is on-going communication for all stakeholders within the school and community.</a:t>
            </a:r>
          </a:p>
          <a:p>
            <a:endParaRPr lang="en-US" dirty="0" smtClean="0"/>
          </a:p>
          <a:p>
            <a:r>
              <a:rPr lang="en-US" dirty="0" smtClean="0"/>
              <a:t>You will be responsible for ensuring that mid and end-year reports are submitted. We will discuss this more later.</a:t>
            </a:r>
          </a:p>
          <a:p>
            <a:endParaRPr lang="en-US" dirty="0" smtClean="0"/>
          </a:p>
          <a:p>
            <a:r>
              <a:rPr lang="en-US" dirty="0" smtClean="0"/>
              <a:t>Finally, you’ll be continuing to assist them and take them to Implementation with Fidelity status.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25</a:t>
            </a:fld>
            <a:endParaRPr lang="en-US"/>
          </a:p>
        </p:txBody>
      </p:sp>
    </p:spTree>
    <p:extLst>
      <p:ext uri="{BB962C8B-B14F-4D97-AF65-F5344CB8AC3E}">
        <p14:creationId xmlns:p14="http://schemas.microsoft.com/office/powerpoint/2010/main" val="3004284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should be expected of your school administrator?</a:t>
            </a:r>
          </a:p>
          <a:p>
            <a:endParaRPr lang="en-US" dirty="0" smtClean="0"/>
          </a:p>
          <a:p>
            <a:r>
              <a:rPr lang="en-US" dirty="0" smtClean="0"/>
              <a:t>As we discussed earlier, Administrator involvement is essential to ensure the success of this process.</a:t>
            </a:r>
          </a:p>
          <a:p>
            <a:endParaRPr lang="en-US" dirty="0" smtClean="0"/>
          </a:p>
          <a:p>
            <a:r>
              <a:rPr lang="en-US" dirty="0" smtClean="0"/>
              <a:t>Administrative leadership should be visible and the Administrator should be an active participant on the SWPBIS Team. Attending meetings and being engaged in all the activities.</a:t>
            </a:r>
          </a:p>
          <a:p>
            <a:endParaRPr lang="en-US" dirty="0" smtClean="0"/>
          </a:p>
          <a:p>
            <a:r>
              <a:rPr lang="en-US" dirty="0" smtClean="0"/>
              <a:t>They should support the team and SWPBIS  by speaking about PBIS, talking about it in announcements, at faculty meetings, and at community gatherings.</a:t>
            </a:r>
          </a:p>
          <a:p>
            <a:endParaRPr lang="en-US" dirty="0" smtClean="0"/>
          </a:p>
          <a:p>
            <a:r>
              <a:rPr lang="en-US" dirty="0" smtClean="0"/>
              <a:t>They should be supporting your activities as a PBIS coach and can be a valuable resource for securing funding and time.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26</a:t>
            </a:fld>
            <a:endParaRPr lang="en-US"/>
          </a:p>
        </p:txBody>
      </p:sp>
    </p:spTree>
    <p:extLst>
      <p:ext uri="{BB962C8B-B14F-4D97-AF65-F5344CB8AC3E}">
        <p14:creationId xmlns:p14="http://schemas.microsoft.com/office/powerpoint/2010/main" val="1331681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can you expect of a Team Leader?</a:t>
            </a:r>
          </a:p>
          <a:p>
            <a:endParaRPr lang="en-US" dirty="0" smtClean="0"/>
          </a:p>
          <a:p>
            <a:r>
              <a:rPr lang="en-US" dirty="0" smtClean="0"/>
              <a:t>Sometimes the Coach assumes these, other times they are held by a separate individual. Regardless, these functions need to be fulfilled.</a:t>
            </a:r>
          </a:p>
          <a:p>
            <a:endParaRPr lang="en-US" dirty="0" smtClean="0"/>
          </a:p>
          <a:p>
            <a:r>
              <a:rPr lang="en-US" dirty="0" smtClean="0"/>
              <a:t>Need to have someone identified to schedule monthly meetings. Preferably, established at the beginning of the school year.</a:t>
            </a:r>
          </a:p>
          <a:p>
            <a:endParaRPr lang="en-US" dirty="0" smtClean="0"/>
          </a:p>
          <a:p>
            <a:r>
              <a:rPr lang="en-US" dirty="0" smtClean="0"/>
              <a:t>Need to prepare agendas and send out before hand and remind team members of upcoming meetings. Complete minutes of the meeting and send them out as a reminder of the outcomes and actions necessary.</a:t>
            </a:r>
          </a:p>
          <a:p>
            <a:endParaRPr lang="en-US" dirty="0" smtClean="0"/>
          </a:p>
          <a:p>
            <a:r>
              <a:rPr lang="en-US" dirty="0" smtClean="0"/>
              <a:t>The Team Leader facilitates the meetings and assists with keeping the team on track and focused, following the agenda and providing support.</a:t>
            </a:r>
          </a:p>
          <a:p>
            <a:endParaRPr lang="en-US" dirty="0" smtClean="0"/>
          </a:p>
          <a:p>
            <a:r>
              <a:rPr lang="en-US" dirty="0" smtClean="0"/>
              <a:t>If the Team Leader is not the Coach, then they are the primary contact for the Team to the Coach.</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27</a:t>
            </a:fld>
            <a:endParaRPr lang="en-US"/>
          </a:p>
        </p:txBody>
      </p:sp>
    </p:spTree>
    <p:extLst>
      <p:ext uri="{BB962C8B-B14F-4D97-AF65-F5344CB8AC3E}">
        <p14:creationId xmlns:p14="http://schemas.microsoft.com/office/powerpoint/2010/main" val="198719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are your expectations?</a:t>
            </a:r>
          </a:p>
          <a:p>
            <a:endParaRPr lang="en-US" dirty="0" smtClean="0"/>
          </a:p>
          <a:p>
            <a:r>
              <a:rPr lang="en-US" dirty="0" smtClean="0"/>
              <a:t>What is your role?</a:t>
            </a:r>
          </a:p>
          <a:p>
            <a:endParaRPr lang="en-US" dirty="0" smtClean="0"/>
          </a:p>
          <a:p>
            <a:r>
              <a:rPr lang="en-US" dirty="0" smtClean="0"/>
              <a:t>Knowledge of your role and the expectations for that role is essential to the SWPBIS process. </a:t>
            </a:r>
          </a:p>
          <a:p>
            <a:endParaRPr lang="en-US" dirty="0" smtClean="0"/>
          </a:p>
          <a:p>
            <a:r>
              <a:rPr lang="en-US" dirty="0" smtClean="0"/>
              <a:t>Each Team member needs to be familiar with and secure in the knowledge and skills necessary for them to fulfill their role.</a:t>
            </a:r>
          </a:p>
          <a:p>
            <a:endParaRPr lang="en-US" dirty="0" smtClean="0"/>
          </a:p>
          <a:p>
            <a:r>
              <a:rPr lang="en-US" dirty="0" smtClean="0"/>
              <a:t>The training provided by the PA PBS Network for Facilitators, Coaches, and Teams is designed to provide the information and support to help each team member and team to be successful…and to have successful implementation outcomes.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28</a:t>
            </a:fld>
            <a:endParaRPr lang="en-US"/>
          </a:p>
        </p:txBody>
      </p:sp>
    </p:spTree>
    <p:extLst>
      <p:ext uri="{BB962C8B-B14F-4D97-AF65-F5344CB8AC3E}">
        <p14:creationId xmlns:p14="http://schemas.microsoft.com/office/powerpoint/2010/main" val="4193257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some time to review the Coaches Training Worksheet.</a:t>
            </a:r>
          </a:p>
          <a:p>
            <a:endParaRPr lang="en-US" dirty="0" smtClean="0"/>
          </a:p>
          <a:p>
            <a:r>
              <a:rPr lang="en-US" dirty="0" smtClean="0"/>
              <a:t>Please, complete the items under Section I.</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29</a:t>
            </a:fld>
            <a:endParaRPr lang="en-US"/>
          </a:p>
        </p:txBody>
      </p:sp>
    </p:spTree>
    <p:extLst>
      <p:ext uri="{BB962C8B-B14F-4D97-AF65-F5344CB8AC3E}">
        <p14:creationId xmlns:p14="http://schemas.microsoft.com/office/powerpoint/2010/main" val="376034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Coaching</a:t>
            </a:r>
            <a:r>
              <a:rPr lang="en-US" baseline="0" dirty="0" smtClean="0"/>
              <a:t> 101 will provide a description of Response to Instruction and Intervention and SWPBIS.</a:t>
            </a:r>
          </a:p>
          <a:p>
            <a:endParaRPr lang="en-US" baseline="0" dirty="0" smtClean="0"/>
          </a:p>
          <a:p>
            <a:r>
              <a:rPr lang="en-US" baseline="0" dirty="0" smtClean="0"/>
              <a:t>Then we will get into skills including your role as facilitator, presenter of content and knowledge, and communicator that will assist you to guide and lead schools in their implementation of SWPBIS.</a:t>
            </a:r>
          </a:p>
          <a:p>
            <a:endParaRPr lang="en-US" baseline="0" dirty="0" smtClean="0"/>
          </a:p>
          <a:p>
            <a:r>
              <a:rPr lang="en-US" baseline="0" dirty="0" smtClean="0"/>
              <a:t>Finally, resources are provided to assist you with information and materials to help you with coaching.</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a:t>
            </a:fld>
            <a:endParaRPr lang="en-US"/>
          </a:p>
        </p:txBody>
      </p:sp>
    </p:spTree>
    <p:extLst>
      <p:ext uri="{BB962C8B-B14F-4D97-AF65-F5344CB8AC3E}">
        <p14:creationId xmlns:p14="http://schemas.microsoft.com/office/powerpoint/2010/main" val="1426809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should have just completed Section I of the Coaches’ Self-Assessment.</a:t>
            </a:r>
          </a:p>
          <a:p>
            <a:endParaRPr lang="en-US" dirty="0" smtClean="0"/>
          </a:p>
          <a:p>
            <a:r>
              <a:rPr lang="en-US" dirty="0" smtClean="0"/>
              <a:t>Now we’re going to start talking about the functions of a PBS coach.</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30</a:t>
            </a:fld>
            <a:endParaRPr lang="en-US"/>
          </a:p>
        </p:txBody>
      </p:sp>
    </p:spTree>
    <p:extLst>
      <p:ext uri="{BB962C8B-B14F-4D97-AF65-F5344CB8AC3E}">
        <p14:creationId xmlns:p14="http://schemas.microsoft.com/office/powerpoint/2010/main" val="3793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3 main areas of function for you as a PBIS Coach. </a:t>
            </a:r>
          </a:p>
          <a:p>
            <a:endParaRPr lang="en-US" dirty="0" smtClean="0"/>
          </a:p>
          <a:p>
            <a:r>
              <a:rPr lang="en-US" dirty="0" smtClean="0"/>
              <a:t>One is to Facilitate, another is the area of Content and Knowledge, and the third is to communicate.</a:t>
            </a:r>
          </a:p>
          <a:p>
            <a:endParaRPr lang="en-US" dirty="0" smtClean="0"/>
          </a:p>
          <a:p>
            <a:r>
              <a:rPr lang="en-US" dirty="0" smtClean="0"/>
              <a:t>We will concentrate on these functions for the remainder of this training.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31</a:t>
            </a:fld>
            <a:endParaRPr lang="en-US"/>
          </a:p>
        </p:txBody>
      </p:sp>
    </p:spTree>
    <p:extLst>
      <p:ext uri="{BB962C8B-B14F-4D97-AF65-F5344CB8AC3E}">
        <p14:creationId xmlns:p14="http://schemas.microsoft.com/office/powerpoint/2010/main" val="2115178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start with Coach as Facilitator.</a:t>
            </a:r>
          </a:p>
          <a:p>
            <a:endParaRPr lang="en-US" dirty="0" smtClean="0"/>
          </a:p>
          <a:p>
            <a:r>
              <a:rPr lang="en-US" dirty="0" smtClean="0"/>
              <a:t>There are 6 main areas we’ll cover in terms of your responsibility as a leader of the PBIS Core Team.</a:t>
            </a:r>
          </a:p>
          <a:p>
            <a:endParaRPr lang="en-US" dirty="0" smtClean="0"/>
          </a:p>
          <a:p>
            <a:r>
              <a:rPr lang="en-US" dirty="0" smtClean="0"/>
              <a:t>We’ll review each separately.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32</a:t>
            </a:fld>
            <a:endParaRPr lang="en-US"/>
          </a:p>
        </p:txBody>
      </p:sp>
    </p:spTree>
    <p:extLst>
      <p:ext uri="{BB962C8B-B14F-4D97-AF65-F5344CB8AC3E}">
        <p14:creationId xmlns:p14="http://schemas.microsoft.com/office/powerpoint/2010/main" val="619255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critical role is to create an effective environment in which your team may function.</a:t>
            </a:r>
          </a:p>
          <a:p>
            <a:endParaRPr lang="en-US" dirty="0" smtClean="0"/>
          </a:p>
          <a:p>
            <a:r>
              <a:rPr lang="en-US" dirty="0" smtClean="0"/>
              <a:t>Encourage active listening by asking open-ended questions to get at more details about what people have to say. Use strategies such as paraphrasing, summarizing, and synthesizing to validate people’s ideas and also to insure that you are interpreting them as they intended.</a:t>
            </a:r>
          </a:p>
          <a:p>
            <a:endParaRPr lang="en-US" dirty="0" smtClean="0"/>
          </a:p>
          <a:p>
            <a:r>
              <a:rPr lang="en-US" dirty="0" smtClean="0"/>
              <a:t>Consider the behavior of the group. Observe the dynamics of interaction. Is it positive, encouraging, effective? Do you need to provide positive feedback and focus to help them function in a more effective way?</a:t>
            </a:r>
          </a:p>
          <a:p>
            <a:endParaRPr lang="en-US" dirty="0" smtClean="0"/>
          </a:p>
          <a:p>
            <a:r>
              <a:rPr lang="en-US" dirty="0" smtClean="0"/>
              <a:t>How about motivating? Keeping your team excited and encouraging them in </a:t>
            </a:r>
            <a:r>
              <a:rPr lang="en-US" smtClean="0"/>
              <a:t>their work.</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33</a:t>
            </a:fld>
            <a:endParaRPr lang="en-US"/>
          </a:p>
        </p:txBody>
      </p:sp>
    </p:spTree>
    <p:extLst>
      <p:ext uri="{BB962C8B-B14F-4D97-AF65-F5344CB8AC3E}">
        <p14:creationId xmlns:p14="http://schemas.microsoft.com/office/powerpoint/2010/main" val="346456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Bullet: An extension to creating an effective environment is to insure you have adequate structure. Set some ground rules you think are important and then have others add and reach agreement on them.</a:t>
            </a:r>
          </a:p>
          <a:p>
            <a:endParaRPr lang="en-US" dirty="0" smtClean="0"/>
          </a:p>
          <a:p>
            <a:r>
              <a:rPr lang="en-US" dirty="0" smtClean="0"/>
              <a:t>e.g., Discuss how to handle multiple conversations. One person at a time rule? Or, use a prop that someone may hold to indicate who has the floor, etc.</a:t>
            </a:r>
          </a:p>
          <a:p>
            <a:endParaRPr lang="en-US" dirty="0" smtClean="0"/>
          </a:p>
          <a:p>
            <a:r>
              <a:rPr lang="en-US" dirty="0" smtClean="0"/>
              <a:t>Minimize</a:t>
            </a:r>
            <a:r>
              <a:rPr lang="en-US" baseline="0" dirty="0" smtClean="0"/>
              <a:t> interruptions – this is where the team needs to take a position or have a policy on how interruptions should be handled; e.g., are external phone calls permitted to be received during meetings, etc.?</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34</a:t>
            </a:fld>
            <a:endParaRPr lang="en-US"/>
          </a:p>
        </p:txBody>
      </p:sp>
    </p:spTree>
    <p:extLst>
      <p:ext uri="{BB962C8B-B14F-4D97-AF65-F5344CB8AC3E}">
        <p14:creationId xmlns:p14="http://schemas.microsoft.com/office/powerpoint/2010/main" val="1038407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things to consider…</a:t>
            </a:r>
          </a:p>
          <a:p>
            <a:endParaRPr lang="en-US" dirty="0" smtClean="0"/>
          </a:p>
          <a:p>
            <a:r>
              <a:rPr lang="en-US" dirty="0" smtClean="0"/>
              <a:t>Importance of a prepared agenda and delivered in advance.</a:t>
            </a:r>
          </a:p>
          <a:p>
            <a:endParaRPr lang="en-US" dirty="0" smtClean="0"/>
          </a:p>
          <a:p>
            <a:r>
              <a:rPr lang="en-US" dirty="0" smtClean="0"/>
              <a:t>Make sure data is available and used. And have it be at a prominent point in the meeting so it is not forgotten.</a:t>
            </a:r>
          </a:p>
          <a:p>
            <a:endParaRPr lang="en-US" dirty="0" smtClean="0"/>
          </a:p>
          <a:p>
            <a:r>
              <a:rPr lang="en-US" dirty="0" smtClean="0"/>
              <a:t>Use the TIPS process to design interventions and monitor progress.</a:t>
            </a:r>
          </a:p>
          <a:p>
            <a:endParaRPr lang="en-US" dirty="0" smtClean="0"/>
          </a:p>
          <a:p>
            <a:r>
              <a:rPr lang="en-US" dirty="0" smtClean="0"/>
              <a:t>Update the Action Plan frequently and communicate often with the faculty.</a:t>
            </a:r>
          </a:p>
          <a:p>
            <a:endParaRPr lang="en-US" dirty="0" smtClean="0"/>
          </a:p>
          <a:p>
            <a:r>
              <a:rPr lang="en-US" dirty="0" smtClean="0"/>
              <a:t>Be sure to include items for next meeting.</a:t>
            </a:r>
          </a:p>
          <a:p>
            <a:endParaRPr lang="en-US" dirty="0" smtClean="0"/>
          </a:p>
          <a:p>
            <a:r>
              <a:rPr lang="en-US" dirty="0" smtClean="0"/>
              <a:t>Don’t forget to celebrate what you have done well. The data should insure that you have the information you need and take the time to do that.</a:t>
            </a:r>
          </a:p>
          <a:p>
            <a:endParaRPr lang="en-US" dirty="0" smtClean="0"/>
          </a:p>
          <a:p>
            <a:r>
              <a:rPr lang="en-US" dirty="0" smtClean="0"/>
              <a:t>Using the TIPS (Team Initiated Problem-Solving) model will ensure that you have covered these elements. [see next slide]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35</a:t>
            </a:fld>
            <a:endParaRPr lang="en-US"/>
          </a:p>
        </p:txBody>
      </p:sp>
    </p:spTree>
    <p:extLst>
      <p:ext uri="{BB962C8B-B14F-4D97-AF65-F5344CB8AC3E}">
        <p14:creationId xmlns:p14="http://schemas.microsoft.com/office/powerpoint/2010/main" val="1987877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TIPS = Team Initiated Problem-Solving  </a:t>
            </a:r>
          </a:p>
          <a:p>
            <a:endParaRPr lang="en-US" dirty="0" smtClean="0"/>
          </a:p>
          <a:p>
            <a:r>
              <a:rPr lang="en-US" dirty="0" smtClean="0"/>
              <a:t>This is an example of a structured team meeting.</a:t>
            </a:r>
          </a:p>
          <a:p>
            <a:endParaRPr lang="en-US" dirty="0" smtClean="0"/>
          </a:p>
          <a:p>
            <a:r>
              <a:rPr lang="en-US" dirty="0" smtClean="0"/>
              <a:t>Here we are just introducing the</a:t>
            </a:r>
            <a:r>
              <a:rPr lang="en-US" baseline="0" dirty="0" smtClean="0"/>
              <a:t> Form and structure. Process will be discussed in more detail as an overview in subsequent slides.</a:t>
            </a:r>
            <a:endParaRPr lang="en-US" dirty="0" smtClean="0"/>
          </a:p>
          <a:p>
            <a:endParaRPr lang="en-US" dirty="0" smtClean="0"/>
          </a:p>
          <a:p>
            <a:r>
              <a:rPr lang="en-US" dirty="0" smtClean="0"/>
              <a:t>Preferred</a:t>
            </a:r>
            <a:r>
              <a:rPr lang="en-US" baseline="0" dirty="0" smtClean="0"/>
              <a:t> model for conducting meetings in SWPBIS.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36</a:t>
            </a:fld>
            <a:endParaRPr lang="en-US"/>
          </a:p>
        </p:txBody>
      </p:sp>
    </p:spTree>
    <p:extLst>
      <p:ext uri="{BB962C8B-B14F-4D97-AF65-F5344CB8AC3E}">
        <p14:creationId xmlns:p14="http://schemas.microsoft.com/office/powerpoint/2010/main" val="1010663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all data and brainstorm ideas. Use good brainstorming structure, e.g., round-robin, do not criticize, just list and record.</a:t>
            </a:r>
          </a:p>
          <a:p>
            <a:endParaRPr lang="en-US" dirty="0" smtClean="0"/>
          </a:p>
          <a:p>
            <a:r>
              <a:rPr lang="en-US" dirty="0" smtClean="0"/>
              <a:t>Then have open discussion and consolidate ideas. Come up with a process to prioritize ideas and then gain verbal agreement on next steps.</a:t>
            </a:r>
          </a:p>
          <a:p>
            <a:endParaRPr lang="en-US" dirty="0" smtClean="0"/>
          </a:p>
          <a:p>
            <a:r>
              <a:rPr lang="en-US" dirty="0" smtClean="0"/>
              <a:t>Note: “Consensus” does</a:t>
            </a:r>
            <a:r>
              <a:rPr lang="en-US" baseline="0" dirty="0" smtClean="0"/>
              <a:t> not mean unanimous agreement. It means that the group has agreed to abide by the decision and monitor the process and progress to determine if it works or needs to be changed.</a:t>
            </a:r>
          </a:p>
          <a:p>
            <a:endParaRPr lang="en-US" baseline="0" dirty="0" smtClean="0"/>
          </a:p>
          <a:p>
            <a:r>
              <a:rPr lang="en-US" baseline="0" dirty="0" smtClean="0"/>
              <a:t>Consensus means that, in general, the group agrees and that even though one or more individuals may not agree they will abide by the decision of the group. </a:t>
            </a:r>
          </a:p>
          <a:p>
            <a:endParaRPr lang="en-US" baseline="0" dirty="0" smtClean="0"/>
          </a:p>
          <a:p>
            <a:r>
              <a:rPr lang="en-US" baseline="0" dirty="0" smtClean="0"/>
              <a:t>Thus, a united front may be presented despite some internal differences.</a:t>
            </a:r>
          </a:p>
          <a:p>
            <a:endParaRPr lang="en-US" dirty="0" smtClean="0"/>
          </a:p>
        </p:txBody>
      </p:sp>
      <p:sp>
        <p:nvSpPr>
          <p:cNvPr id="4" name="Slide Number Placeholder 3"/>
          <p:cNvSpPr>
            <a:spLocks noGrp="1"/>
          </p:cNvSpPr>
          <p:nvPr>
            <p:ph type="sldNum" sz="quarter" idx="10"/>
          </p:nvPr>
        </p:nvSpPr>
        <p:spPr/>
        <p:txBody>
          <a:bodyPr/>
          <a:lstStyle/>
          <a:p>
            <a:fld id="{C47CE5F9-AF97-4FDD-BA67-BCD23D06187E}" type="slidenum">
              <a:rPr lang="en-US" smtClean="0"/>
              <a:pPr/>
              <a:t>37</a:t>
            </a:fld>
            <a:endParaRPr lang="en-US"/>
          </a:p>
        </p:txBody>
      </p:sp>
    </p:spTree>
    <p:extLst>
      <p:ext uri="{BB962C8B-B14F-4D97-AF65-F5344CB8AC3E}">
        <p14:creationId xmlns:p14="http://schemas.microsoft.com/office/powerpoint/2010/main" val="18067691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Action Planning is an important process.</a:t>
            </a:r>
          </a:p>
          <a:p>
            <a:endParaRPr lang="en-US" dirty="0" smtClean="0"/>
          </a:p>
          <a:p>
            <a:r>
              <a:rPr lang="en-US" dirty="0" smtClean="0"/>
              <a:t>In Universal training Action Planning is used and your team may be still working on the Action Plan to be used.</a:t>
            </a:r>
          </a:p>
          <a:p>
            <a:endParaRPr lang="en-US" dirty="0" smtClean="0"/>
          </a:p>
          <a:p>
            <a:r>
              <a:rPr lang="en-US" dirty="0" smtClean="0"/>
              <a:t>It is important to develop a schedule around sharing data and getting feedback.</a:t>
            </a:r>
          </a:p>
          <a:p>
            <a:endParaRPr lang="en-US" dirty="0" smtClean="0"/>
          </a:p>
          <a:p>
            <a:r>
              <a:rPr lang="en-US" dirty="0" smtClean="0"/>
              <a:t>When various meetings will occur.</a:t>
            </a:r>
          </a:p>
          <a:p>
            <a:endParaRPr lang="en-US" dirty="0" smtClean="0"/>
          </a:p>
          <a:p>
            <a:r>
              <a:rPr lang="en-US" dirty="0" smtClean="0"/>
              <a:t>How and when data will be communicated  and shared with the faculty.</a:t>
            </a:r>
          </a:p>
          <a:p>
            <a:endParaRPr lang="en-US" dirty="0" smtClean="0"/>
          </a:p>
          <a:p>
            <a:r>
              <a:rPr lang="en-US" dirty="0" smtClean="0"/>
              <a:t>Determine when the critical elements will be developed and taught to the faculty. A booster schedule should be developed as well.</a:t>
            </a:r>
          </a:p>
          <a:p>
            <a:endParaRPr lang="en-US" dirty="0" smtClean="0"/>
          </a:p>
          <a:p>
            <a:r>
              <a:rPr lang="en-US" dirty="0" smtClean="0"/>
              <a:t>A process and schedule for acknowledgement and recognition events should be created for students and staff.</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38</a:t>
            </a:fld>
            <a:endParaRPr lang="en-US"/>
          </a:p>
        </p:txBody>
      </p:sp>
    </p:spTree>
    <p:extLst>
      <p:ext uri="{BB962C8B-B14F-4D97-AF65-F5344CB8AC3E}">
        <p14:creationId xmlns:p14="http://schemas.microsoft.com/office/powerpoint/2010/main" val="2038935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smtClean="0"/>
              <a:t>You are the Coach and the Guide for the Problem-solving process with your team. </a:t>
            </a:r>
          </a:p>
          <a:p>
            <a:pPr eaLnBrk="1" hangingPunct="1">
              <a:spcBef>
                <a:spcPct val="0"/>
              </a:spcBef>
            </a:pPr>
            <a:endParaRPr lang="en-US" dirty="0" smtClean="0"/>
          </a:p>
          <a:p>
            <a:pPr eaLnBrk="1" hangingPunct="1">
              <a:spcBef>
                <a:spcPct val="0"/>
              </a:spcBef>
            </a:pPr>
            <a:r>
              <a:rPr lang="en-US" dirty="0" smtClean="0"/>
              <a:t>The TIPS process will work for either </a:t>
            </a:r>
            <a:r>
              <a:rPr lang="en-US" dirty="0" err="1" smtClean="0"/>
              <a:t>RtIIA</a:t>
            </a:r>
            <a:r>
              <a:rPr lang="en-US" dirty="0" smtClean="0"/>
              <a:t> or </a:t>
            </a:r>
            <a:r>
              <a:rPr lang="en-US" dirty="0" err="1" smtClean="0"/>
              <a:t>RtIIB</a:t>
            </a:r>
            <a:r>
              <a:rPr lang="en-US" dirty="0" smtClean="0"/>
              <a:t>.</a:t>
            </a:r>
          </a:p>
          <a:p>
            <a:pPr eaLnBrk="1" hangingPunct="1">
              <a:spcBef>
                <a:spcPct val="0"/>
              </a:spcBef>
            </a:pPr>
            <a:endParaRPr lang="en-US" dirty="0" smtClean="0"/>
          </a:p>
          <a:p>
            <a:pPr eaLnBrk="1" hangingPunct="1">
              <a:spcBef>
                <a:spcPct val="0"/>
              </a:spcBef>
            </a:pPr>
            <a:r>
              <a:rPr lang="en-US" dirty="0" smtClean="0"/>
              <a:t>The outer circle (Problem Solving Meeting Foundations) refer to the process and procedures and team uses to function. Roles are determined and defined, meetings are scheduled for the year, electronic equipment and internet access are available, and an agenda is established.</a:t>
            </a:r>
          </a:p>
          <a:p>
            <a:pPr eaLnBrk="1" hangingPunct="1">
              <a:spcBef>
                <a:spcPct val="0"/>
              </a:spcBef>
            </a:pPr>
            <a:r>
              <a:rPr lang="en-US" dirty="0" smtClean="0"/>
              <a:t> </a:t>
            </a:r>
          </a:p>
          <a:p>
            <a:pPr eaLnBrk="1" hangingPunct="1">
              <a:spcBef>
                <a:spcPct val="0"/>
              </a:spcBef>
            </a:pPr>
            <a:r>
              <a:rPr lang="en-US" dirty="0" smtClean="0"/>
              <a:t>The inner circles and arrows define a problem-solving model designed to improve the decision-making and problem solving of PBIS Team. This model is called  “TIPS,” which stands for “Team-Initiated Problem Solving.”  The model uses data for during problem solving and decision making, during meetings. We will also apply a metric for determining if rates of problem behavior at a school or below, at, or above the national average  to determine if there is a problem or not. TIPS teaches teams to use their SWIS data to define precision problem statements. Once the problem statement is precise, a variety of solutions are discussed based on prevention, teaching, reward, correction and extinction and teams will determine which solution(s) they want to implement. The TIPS model then moves the team to action planning ,evaluation, and measurement determination.</a:t>
            </a:r>
          </a:p>
          <a:p>
            <a:pPr eaLnBrk="1" hangingPunct="1">
              <a:spcBef>
                <a:spcPct val="0"/>
              </a:spcBef>
            </a:pPr>
            <a:endParaRPr lang="en-US" dirty="0" smtClean="0"/>
          </a:p>
          <a:p>
            <a:pPr eaLnBrk="1" hangingPunct="1">
              <a:spcBef>
                <a:spcPct val="0"/>
              </a:spcBef>
            </a:pPr>
            <a:r>
              <a:rPr lang="en-US" dirty="0" smtClean="0"/>
              <a:t>We are finding it more difficult to use these skills in the REAL context, the purpose of this session is to build the skills and build the fluency of using those skills. </a:t>
            </a:r>
          </a:p>
          <a:p>
            <a:pPr eaLnBrk="1" hangingPunct="1">
              <a:spcBef>
                <a:spcPct val="0"/>
              </a:spcBef>
            </a:pPr>
            <a:endParaRPr lang="en-US" dirty="0" smtClean="0"/>
          </a:p>
          <a:p>
            <a:pPr eaLnBrk="1" hangingPunct="1">
              <a:spcBef>
                <a:spcPct val="0"/>
              </a:spcBef>
            </a:pPr>
            <a:endParaRPr lang="en-US" dirty="0"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7D32A-DB9C-4074-88A1-BBA5F4F092E2}"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29434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the end of this session, we believe you should be able to identify the three functions of coaching, to identify your strengths and needs, and to be able to identify resources to help you in your role as a coach.</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a:t>
            </a:fld>
            <a:endParaRPr lang="en-US"/>
          </a:p>
        </p:txBody>
      </p:sp>
    </p:spTree>
    <p:extLst>
      <p:ext uri="{BB962C8B-B14F-4D97-AF65-F5344CB8AC3E}">
        <p14:creationId xmlns:p14="http://schemas.microsoft.com/office/powerpoint/2010/main" val="3621919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referred earlier to the TIPS process as a way of structuring for</a:t>
            </a:r>
            <a:r>
              <a:rPr lang="en-US" baseline="0" dirty="0" smtClean="0"/>
              <a:t> effective meetings. This is an explanation of the TIPS process with a hypothetical example.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40</a:t>
            </a:fld>
            <a:endParaRPr lang="en-US"/>
          </a:p>
        </p:txBody>
      </p:sp>
    </p:spTree>
    <p:extLst>
      <p:ext uri="{BB962C8B-B14F-4D97-AF65-F5344CB8AC3E}">
        <p14:creationId xmlns:p14="http://schemas.microsoft.com/office/powerpoint/2010/main" val="2817970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completed example…</a:t>
            </a:r>
          </a:p>
          <a:p>
            <a:pPr eaLnBrk="1" hangingPunct="1">
              <a:spcBef>
                <a:spcPct val="0"/>
              </a:spcBef>
            </a:pPr>
            <a:r>
              <a:rPr lang="en-US" dirty="0" smtClean="0"/>
              <a:t>If a person knows how to use the meeting minute form, the person should be able to pick these minutes up from Jan 7, 2010 and be able to organize previous items to update and facilitate creation of the Feb 3, 2010 agenda</a:t>
            </a:r>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0BA7B6-DEB0-4391-AD09-AA3601BC1260}"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38508046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tools commonly used by coaches and may be found on the </a:t>
            </a:r>
            <a:r>
              <a:rPr lang="en-US" baseline="0" dirty="0" err="1" smtClean="0"/>
              <a:t>papbs</a:t>
            </a:r>
            <a:r>
              <a:rPr lang="en-US" baseline="0" dirty="0" smtClean="0"/>
              <a:t> website in the </a:t>
            </a:r>
            <a:r>
              <a:rPr lang="en-US" i="1" baseline="0" dirty="0" smtClean="0"/>
              <a:t>Resources</a:t>
            </a:r>
            <a:r>
              <a:rPr lang="en-US" baseline="0" dirty="0" smtClean="0"/>
              <a:t> section.</a:t>
            </a:r>
          </a:p>
          <a:p>
            <a:endParaRPr lang="en-US" baseline="0" dirty="0" smtClean="0"/>
          </a:p>
          <a:p>
            <a:r>
              <a:rPr lang="en-US" baseline="0" dirty="0" smtClean="0"/>
              <a:t>Trainers may add to or supplement this list at their discretion.</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42</a:t>
            </a:fld>
            <a:endParaRPr lang="en-US"/>
          </a:p>
        </p:txBody>
      </p:sp>
    </p:spTree>
    <p:extLst>
      <p:ext uri="{BB962C8B-B14F-4D97-AF65-F5344CB8AC3E}">
        <p14:creationId xmlns:p14="http://schemas.microsoft.com/office/powerpoint/2010/main" val="4144507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way of reviewing the Facilitation Skills of a Coach…</a:t>
            </a:r>
          </a:p>
          <a:p>
            <a:endParaRPr lang="en-US" dirty="0" smtClean="0"/>
          </a:p>
          <a:p>
            <a:r>
              <a:rPr lang="en-US" dirty="0" smtClean="0"/>
              <a:t>Consider these questions…</a:t>
            </a:r>
          </a:p>
          <a:p>
            <a:r>
              <a:rPr lang="en-US" dirty="0" smtClean="0"/>
              <a:t>Are you effectively facilitating monthly meetings with teams?</a:t>
            </a:r>
          </a:p>
          <a:p>
            <a:r>
              <a:rPr lang="en-US" dirty="0" smtClean="0"/>
              <a:t>Reviewing the data?</a:t>
            </a:r>
          </a:p>
          <a:p>
            <a:r>
              <a:rPr lang="en-US" dirty="0" smtClean="0"/>
              <a:t>Updating Action Plans when necessary?</a:t>
            </a:r>
          </a:p>
          <a:p>
            <a:r>
              <a:rPr lang="en-US" dirty="0" smtClean="0"/>
              <a:t>Have a way to reach consensus on Action Plan items?</a:t>
            </a:r>
          </a:p>
          <a:p>
            <a:r>
              <a:rPr lang="en-US" dirty="0" smtClean="0"/>
              <a:t>Have you been able to address behaviors of concern that happen both inside and outside of meetings? e.g.,  things like people who are gripers, whiners, those that are overly talkative,  slackers – see resource “Meeting Monsters.”</a:t>
            </a:r>
          </a:p>
          <a:p>
            <a:endParaRPr lang="en-US" dirty="0" smtClean="0"/>
          </a:p>
          <a:p>
            <a:r>
              <a:rPr lang="en-US" dirty="0" smtClean="0"/>
              <a:t>Overall, do your PBIS team meetings run </a:t>
            </a:r>
            <a:r>
              <a:rPr lang="en-US" dirty="0" err="1" smtClean="0"/>
              <a:t>effeciively</a:t>
            </a:r>
            <a:r>
              <a:rPr lang="en-US" dirty="0" smtClean="0"/>
              <a:t>?</a:t>
            </a:r>
          </a:p>
        </p:txBody>
      </p:sp>
      <p:sp>
        <p:nvSpPr>
          <p:cNvPr id="4" name="Slide Number Placeholder 3"/>
          <p:cNvSpPr>
            <a:spLocks noGrp="1"/>
          </p:cNvSpPr>
          <p:nvPr>
            <p:ph type="sldNum" sz="quarter" idx="10"/>
          </p:nvPr>
        </p:nvSpPr>
        <p:spPr/>
        <p:txBody>
          <a:bodyPr/>
          <a:lstStyle/>
          <a:p>
            <a:fld id="{C47CE5F9-AF97-4FDD-BA67-BCD23D06187E}" type="slidenum">
              <a:rPr lang="en-US" smtClean="0"/>
              <a:pPr/>
              <a:t>43</a:t>
            </a:fld>
            <a:endParaRPr lang="en-US"/>
          </a:p>
        </p:txBody>
      </p:sp>
    </p:spTree>
    <p:extLst>
      <p:ext uri="{BB962C8B-B14F-4D97-AF65-F5344CB8AC3E}">
        <p14:creationId xmlns:p14="http://schemas.microsoft.com/office/powerpoint/2010/main" val="1892074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44</a:t>
            </a:fld>
            <a:endParaRPr lang="en-US"/>
          </a:p>
        </p:txBody>
      </p:sp>
    </p:spTree>
    <p:extLst>
      <p:ext uri="{BB962C8B-B14F-4D97-AF65-F5344CB8AC3E}">
        <p14:creationId xmlns:p14="http://schemas.microsoft.com/office/powerpoint/2010/main" val="34998746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now moving into the area of Content and Knowledge.</a:t>
            </a:r>
          </a:p>
          <a:p>
            <a:endParaRPr lang="en-US" dirty="0" smtClean="0"/>
          </a:p>
          <a:p>
            <a:r>
              <a:rPr lang="en-US" dirty="0" smtClean="0"/>
              <a:t>As the Coach there are things you are going to want to be familiar in order to effectively facilitate your team through the process. We will go over each of these elements in detail.</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45</a:t>
            </a:fld>
            <a:endParaRPr lang="en-US"/>
          </a:p>
        </p:txBody>
      </p:sp>
    </p:spTree>
    <p:extLst>
      <p:ext uri="{BB962C8B-B14F-4D97-AF65-F5344CB8AC3E}">
        <p14:creationId xmlns:p14="http://schemas.microsoft.com/office/powerpoint/2010/main" val="664168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the Coach you will need to be familiar with the Critical Elements for  the Tier 1 </a:t>
            </a:r>
            <a:r>
              <a:rPr lang="en-US" dirty="0" err="1" smtClean="0"/>
              <a:t>RtII</a:t>
            </a:r>
            <a:r>
              <a:rPr lang="en-US" dirty="0" smtClean="0"/>
              <a:t> process for Behavior.</a:t>
            </a:r>
          </a:p>
          <a:p>
            <a:endParaRPr lang="en-US" dirty="0" smtClean="0"/>
          </a:p>
          <a:p>
            <a:r>
              <a:rPr lang="en-US" dirty="0" smtClean="0"/>
              <a:t>These elements were covered in the initial 3-day training that the Core Team went through. If you did not go through the training with your team , you will want to become familiar with this content and should seek support from your School-wide Facilitator for training or suggestions for how to become knowledgeable about this content.</a:t>
            </a:r>
          </a:p>
          <a:p>
            <a:endParaRPr lang="en-US" dirty="0" smtClean="0"/>
          </a:p>
          <a:p>
            <a:r>
              <a:rPr lang="en-US" dirty="0" smtClean="0"/>
              <a:t>You may also visit the </a:t>
            </a:r>
            <a:r>
              <a:rPr lang="en-US" dirty="0" err="1" smtClean="0"/>
              <a:t>PaTTAN</a:t>
            </a:r>
            <a:r>
              <a:rPr lang="en-US" dirty="0" smtClean="0"/>
              <a:t> website </a:t>
            </a:r>
            <a:r>
              <a:rPr lang="en-US" dirty="0" smtClean="0">
                <a:hlinkClick r:id="rId3"/>
              </a:rPr>
              <a:t>www.pattan.net</a:t>
            </a:r>
            <a:r>
              <a:rPr lang="en-US" dirty="0" smtClean="0"/>
              <a:t> under the </a:t>
            </a:r>
            <a:r>
              <a:rPr lang="en-US" dirty="0" err="1" smtClean="0"/>
              <a:t>RtII</a:t>
            </a:r>
            <a:r>
              <a:rPr lang="en-US" dirty="0" smtClean="0"/>
              <a:t> and Behavior links for resources.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46</a:t>
            </a:fld>
            <a:endParaRPr lang="en-US"/>
          </a:p>
        </p:txBody>
      </p:sp>
    </p:spTree>
    <p:extLst>
      <p:ext uri="{BB962C8B-B14F-4D97-AF65-F5344CB8AC3E}">
        <p14:creationId xmlns:p14="http://schemas.microsoft.com/office/powerpoint/2010/main" val="19359836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You’ll also want to be familiar with the principles that are the foundation of </a:t>
            </a:r>
            <a:r>
              <a:rPr lang="en-US" dirty="0" err="1" smtClean="0"/>
              <a:t>RtII</a:t>
            </a:r>
            <a:r>
              <a:rPr lang="en-US" dirty="0" smtClean="0"/>
              <a:t> for Behavior.</a:t>
            </a:r>
          </a:p>
          <a:p>
            <a:endParaRPr lang="en-US" dirty="0" smtClean="0"/>
          </a:p>
          <a:p>
            <a:r>
              <a:rPr lang="en-US" dirty="0" smtClean="0"/>
              <a:t>The 3 core principles are…(see bullets). Elaborate for audience if needed.</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47</a:t>
            </a:fld>
            <a:endParaRPr lang="en-US"/>
          </a:p>
        </p:txBody>
      </p:sp>
    </p:spTree>
    <p:extLst>
      <p:ext uri="{BB962C8B-B14F-4D97-AF65-F5344CB8AC3E}">
        <p14:creationId xmlns:p14="http://schemas.microsoft.com/office/powerpoint/2010/main" val="30174389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you don’t have to be a behavioral expert to be a PBIS Coach, you should have a basic knowledge of the principles of behavior.</a:t>
            </a:r>
          </a:p>
          <a:p>
            <a:endParaRPr lang="en-US" dirty="0" smtClean="0"/>
          </a:p>
          <a:p>
            <a:r>
              <a:rPr lang="en-US" dirty="0" smtClean="0"/>
              <a:t>We go over these as well in the initial 3 day training. Again see SWFs and/or </a:t>
            </a:r>
            <a:r>
              <a:rPr lang="en-US" dirty="0" err="1" smtClean="0"/>
              <a:t>PaTTAN</a:t>
            </a:r>
            <a:r>
              <a:rPr lang="en-US" dirty="0" smtClean="0"/>
              <a:t> resources for additional learning in this area.</a:t>
            </a:r>
          </a:p>
          <a:p>
            <a:endParaRPr lang="en-US" dirty="0" smtClean="0"/>
          </a:p>
          <a:p>
            <a:r>
              <a:rPr lang="en-US" dirty="0" smtClean="0"/>
              <a:t>One of the primary principles is that behavior is influenced by the environment and we must consider what happens before the behavior (antecedents) and what occurs after the behavior (consequences) to understand what may trigger and then maintain, increase, or decrease the behavior. </a:t>
            </a:r>
          </a:p>
          <a:p>
            <a:endParaRPr lang="en-US" dirty="0" smtClean="0"/>
          </a:p>
          <a:p>
            <a:r>
              <a:rPr lang="en-US" dirty="0" smtClean="0"/>
              <a:t>These are interrelated and we must consider all of these. </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48</a:t>
            </a:fld>
            <a:endParaRPr lang="en-US"/>
          </a:p>
        </p:txBody>
      </p:sp>
    </p:spTree>
    <p:extLst>
      <p:ext uri="{BB962C8B-B14F-4D97-AF65-F5344CB8AC3E}">
        <p14:creationId xmlns:p14="http://schemas.microsoft.com/office/powerpoint/2010/main" val="4129943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dirty="0" smtClean="0"/>
              <a:t>Another basic principle is that all behavior has a function, i.e.,  put very simplistically, what is the individual attempting to gain or avoid?</a:t>
            </a:r>
          </a:p>
          <a:p>
            <a:endParaRPr lang="en-US" dirty="0" smtClean="0"/>
          </a:p>
          <a:p>
            <a:r>
              <a:rPr lang="en-US" dirty="0" smtClean="0"/>
              <a:t>The “thing” the behaviors are trying to get or get away from can be narrowed down to 3 categories: attention, tangibles, and sensory stimulation (too much./too little).</a:t>
            </a:r>
          </a:p>
          <a:p>
            <a:endParaRPr lang="en-US" dirty="0" smtClean="0"/>
          </a:p>
          <a:p>
            <a:r>
              <a:rPr lang="en-US" dirty="0" smtClean="0"/>
              <a:t>If these concepts are not familiar to you, this would be an indication to seek out more training or access the previously noted resources to build up behavioral knowledge .</a:t>
            </a:r>
          </a:p>
        </p:txBody>
      </p:sp>
      <p:sp>
        <p:nvSpPr>
          <p:cNvPr id="158724" name="Slide Number Placeholder 3"/>
          <p:cNvSpPr>
            <a:spLocks noGrp="1"/>
          </p:cNvSpPr>
          <p:nvPr>
            <p:ph type="sldNum" sz="quarter" idx="5"/>
          </p:nvPr>
        </p:nvSpPr>
        <p:spPr>
          <a:noFill/>
        </p:spPr>
        <p:txBody>
          <a:bodyPr/>
          <a:lstStyle/>
          <a:p>
            <a:fld id="{7DFFE8E8-D5A2-434B-887A-483AF3B7697A}" type="slidenum">
              <a:rPr lang="en-US" smtClean="0"/>
              <a:pPr/>
              <a:t>49</a:t>
            </a:fld>
            <a:endParaRPr lang="en-US" smtClean="0"/>
          </a:p>
        </p:txBody>
      </p:sp>
    </p:spTree>
    <p:extLst>
      <p:ext uri="{BB962C8B-B14F-4D97-AF65-F5344CB8AC3E}">
        <p14:creationId xmlns:p14="http://schemas.microsoft.com/office/powerpoint/2010/main" val="1737898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begin with an overview of Response to Instruction and Intervention for Behavior.</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a:t>
            </a:fld>
            <a:endParaRPr lang="en-US"/>
          </a:p>
        </p:txBody>
      </p:sp>
    </p:spTree>
    <p:extLst>
      <p:ext uri="{BB962C8B-B14F-4D97-AF65-F5344CB8AC3E}">
        <p14:creationId xmlns:p14="http://schemas.microsoft.com/office/powerpoint/2010/main" val="42237384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also important to be familiar with the data system that is used by your school to document behavioral incidents.</a:t>
            </a:r>
          </a:p>
          <a:p>
            <a:endParaRPr lang="en-US" dirty="0" smtClean="0"/>
          </a:p>
          <a:p>
            <a:r>
              <a:rPr lang="en-US" dirty="0" smtClean="0"/>
              <a:t>The School-wide Information System (SWIS) is the web-based system designed to be used with Positive Behavioral Interventions and Supports.</a:t>
            </a:r>
          </a:p>
          <a:p>
            <a:endParaRPr lang="en-US" dirty="0" smtClean="0"/>
          </a:p>
          <a:p>
            <a:r>
              <a:rPr lang="en-US" dirty="0" smtClean="0"/>
              <a:t>Bullet 1: Ask</a:t>
            </a:r>
            <a:r>
              <a:rPr lang="en-US" baseline="0" dirty="0" smtClean="0"/>
              <a:t> what databases may be used in their school system.</a:t>
            </a:r>
          </a:p>
          <a:p>
            <a:endParaRPr lang="en-US" dirty="0" smtClean="0"/>
          </a:p>
          <a:p>
            <a:r>
              <a:rPr lang="en-US" dirty="0" smtClean="0"/>
              <a:t>Regardless of the system used, you need to be familiar with how to gather and review reports from the data system so the team has the information they need. </a:t>
            </a:r>
          </a:p>
          <a:p>
            <a:endParaRPr lang="en-US" dirty="0" smtClean="0"/>
          </a:p>
          <a:p>
            <a:r>
              <a:rPr lang="en-US" dirty="0" smtClean="0"/>
              <a:t>You also need to be familiar with the tools the Network provides for you to identify how well you are implementing and to move forward with a high level of implementation as well as for monitoring outcomes.</a:t>
            </a:r>
          </a:p>
          <a:p>
            <a:endParaRPr lang="en-US" dirty="0" smtClean="0"/>
          </a:p>
          <a:p>
            <a:r>
              <a:rPr lang="en-US" dirty="0" smtClean="0"/>
              <a:t>Staff surveys are also encouraged.</a:t>
            </a:r>
          </a:p>
          <a:p>
            <a:endParaRPr lang="en-US" dirty="0" smtClean="0"/>
          </a:p>
          <a:p>
            <a:r>
              <a:rPr lang="en-US" dirty="0" smtClean="0"/>
              <a:t>You need to run queries and be able to answer questions to conduct problem-solving analysis as a Team.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50</a:t>
            </a:fld>
            <a:endParaRPr lang="en-US"/>
          </a:p>
        </p:txBody>
      </p:sp>
    </p:spTree>
    <p:extLst>
      <p:ext uri="{BB962C8B-B14F-4D97-AF65-F5344CB8AC3E}">
        <p14:creationId xmlns:p14="http://schemas.microsoft.com/office/powerpoint/2010/main" val="31747701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 to State Evaluation</a:t>
            </a:r>
            <a:r>
              <a:rPr lang="en-US" baseline="0" dirty="0" smtClean="0"/>
              <a:t> Plan Handout and graphic that is the next slide…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51</a:t>
            </a:fld>
            <a:endParaRPr lang="en-US"/>
          </a:p>
        </p:txBody>
      </p:sp>
    </p:spTree>
    <p:extLst>
      <p:ext uri="{BB962C8B-B14F-4D97-AF65-F5344CB8AC3E}">
        <p14:creationId xmlns:p14="http://schemas.microsoft.com/office/powerpoint/2010/main" val="2893272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 Evaluation plan for SY2011-12 as a handout.</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52</a:t>
            </a:fld>
            <a:endParaRPr lang="en-US"/>
          </a:p>
        </p:txBody>
      </p:sp>
    </p:spTree>
    <p:extLst>
      <p:ext uri="{BB962C8B-B14F-4D97-AF65-F5344CB8AC3E}">
        <p14:creationId xmlns:p14="http://schemas.microsoft.com/office/powerpoint/2010/main" val="2404402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assessment structure may seem a bit complex, it all boils down to two basic questions…</a:t>
            </a:r>
          </a:p>
          <a:p>
            <a:endParaRPr lang="en-US" dirty="0" smtClean="0"/>
          </a:p>
          <a:p>
            <a:endParaRPr lang="en-US" dirty="0" smtClean="0"/>
          </a:p>
          <a:p>
            <a:r>
              <a:rPr lang="en-US" dirty="0" smtClean="0"/>
              <a:t>The Project has designed tools to answer those questions.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53</a:t>
            </a:fld>
            <a:endParaRPr lang="en-US"/>
          </a:p>
        </p:txBody>
      </p:sp>
    </p:spTree>
    <p:extLst>
      <p:ext uri="{BB962C8B-B14F-4D97-AF65-F5344CB8AC3E}">
        <p14:creationId xmlns:p14="http://schemas.microsoft.com/office/powerpoint/2010/main" val="21467475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be able to use the data that is identified, collected, and reported through the statewide evaluation plan to identify areas that need improvement. Those critical elements that your team could develop so you can have them most effective Tier 1 system possible. Also, to provide enhancements to Tier 2 and 3 level supports based on analysis of outcomes.</a:t>
            </a:r>
          </a:p>
          <a:p>
            <a:endParaRPr lang="en-US" dirty="0" smtClean="0"/>
          </a:p>
          <a:p>
            <a:r>
              <a:rPr lang="en-US" dirty="0" smtClean="0"/>
              <a:t>Data may also be used to provide documentation of need for additional resources.</a:t>
            </a:r>
          </a:p>
          <a:p>
            <a:endParaRPr lang="en-US" dirty="0" smtClean="0"/>
          </a:p>
          <a:p>
            <a:r>
              <a:rPr lang="en-US" dirty="0" smtClean="0"/>
              <a:t>It will also assist in promoting PBIS in the community. When positive outcomes are achieved promote the model by sharing and celebrating successes with all relevant stakeholders.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54</a:t>
            </a:fld>
            <a:endParaRPr lang="en-US"/>
          </a:p>
        </p:txBody>
      </p:sp>
    </p:spTree>
    <p:extLst>
      <p:ext uri="{BB962C8B-B14F-4D97-AF65-F5344CB8AC3E}">
        <p14:creationId xmlns:p14="http://schemas.microsoft.com/office/powerpoint/2010/main" val="13656941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5867400" cy="4419600"/>
          </a:xfrm>
        </p:spPr>
        <p:txBody>
          <a:bodyPr>
            <a:normAutofit lnSpcReduction="10000"/>
          </a:bodyPr>
          <a:lstStyle/>
          <a:p>
            <a:r>
              <a:rPr lang="en-US" dirty="0" smtClean="0"/>
              <a:t>SETs</a:t>
            </a:r>
            <a:r>
              <a:rPr lang="en-US" baseline="0" dirty="0" smtClean="0"/>
              <a:t> should not be conducted until at least six weeks after school has started.</a:t>
            </a:r>
          </a:p>
          <a:p>
            <a:r>
              <a:rPr lang="en-US" baseline="0" dirty="0" smtClean="0"/>
              <a:t>	- allows time for school to review and re-teach</a:t>
            </a:r>
          </a:p>
          <a:p>
            <a:r>
              <a:rPr lang="en-US" baseline="0" dirty="0" smtClean="0"/>
              <a:t>	- provides sufficient time for students to receive acknowledgement</a:t>
            </a:r>
          </a:p>
          <a:p>
            <a:endParaRPr lang="en-US" baseline="0" dirty="0" smtClean="0"/>
          </a:p>
          <a:p>
            <a:r>
              <a:rPr lang="en-US" dirty="0" smtClean="0"/>
              <a:t>This is a general reference. Refer to PA</a:t>
            </a:r>
            <a:r>
              <a:rPr lang="en-US" baseline="0" dirty="0" smtClean="0"/>
              <a:t> Evaluation Handout to clarify and use as graphic organizer.</a:t>
            </a:r>
          </a:p>
          <a:p>
            <a:endParaRPr lang="en-US" dirty="0" smtClean="0"/>
          </a:p>
          <a:p>
            <a:r>
              <a:rPr lang="en-US" dirty="0" smtClean="0"/>
              <a:t>The following slides are brief examples of current Tools used to collect, synthesize, and analyze data for problem-solving, progress monitoring (system) of implementation, and effectiveness of policies and strategies.</a:t>
            </a:r>
          </a:p>
          <a:p>
            <a:endParaRPr lang="en-US" dirty="0" smtClean="0"/>
          </a:p>
          <a:p>
            <a:r>
              <a:rPr lang="en-US" dirty="0" smtClean="0"/>
              <a:t>The following section is designed to acquaint Coaches with common Tools used in SWPBIS implementation by offering examples of data collected by schools in PA (except for the PIC).</a:t>
            </a:r>
          </a:p>
          <a:p>
            <a:endParaRPr lang="en-US" dirty="0" smtClean="0"/>
          </a:p>
          <a:p>
            <a:r>
              <a:rPr lang="en-US" dirty="0" smtClean="0"/>
              <a:t>This is not intended to be a substitution or replacement for in-depth training on assessment Tools. </a:t>
            </a:r>
          </a:p>
          <a:p>
            <a:endParaRPr lang="en-US" dirty="0" smtClean="0"/>
          </a:p>
          <a:p>
            <a:r>
              <a:rPr lang="en-US" dirty="0" smtClean="0"/>
              <a:t>Assessment Tools should be delivered as a separate module.</a:t>
            </a:r>
          </a:p>
          <a:p>
            <a:endParaRPr lang="en-US" dirty="0" smtClean="0"/>
          </a:p>
          <a:p>
            <a:r>
              <a:rPr lang="en-US" b="1" dirty="0" smtClean="0"/>
              <a:t>REMEMBER: </a:t>
            </a:r>
          </a:p>
          <a:p>
            <a:r>
              <a:rPr lang="en-US" b="1" i="1" dirty="0" smtClean="0"/>
              <a:t>Data is used in support of changing the Social Culture through effective implementation of system supports and  practices.</a:t>
            </a:r>
          </a:p>
          <a:p>
            <a:endParaRPr lang="en-US" b="1" i="1" dirty="0" smtClean="0"/>
          </a:p>
          <a:p>
            <a:r>
              <a:rPr lang="en-US" b="1" i="1" dirty="0" smtClean="0"/>
              <a:t>Data is not an end in itself!</a:t>
            </a:r>
          </a:p>
        </p:txBody>
      </p:sp>
      <p:sp>
        <p:nvSpPr>
          <p:cNvPr id="4" name="Slide Number Placeholder 3"/>
          <p:cNvSpPr>
            <a:spLocks noGrp="1"/>
          </p:cNvSpPr>
          <p:nvPr>
            <p:ph type="sldNum" sz="quarter" idx="10"/>
          </p:nvPr>
        </p:nvSpPr>
        <p:spPr/>
        <p:txBody>
          <a:bodyPr/>
          <a:lstStyle/>
          <a:p>
            <a:fld id="{C47CE5F9-AF97-4FDD-BA67-BCD23D06187E}" type="slidenum">
              <a:rPr lang="en-US" smtClean="0"/>
              <a:pPr/>
              <a:t>55</a:t>
            </a:fld>
            <a:endParaRPr lang="en-US"/>
          </a:p>
        </p:txBody>
      </p:sp>
    </p:spTree>
    <p:extLst>
      <p:ext uri="{BB962C8B-B14F-4D97-AF65-F5344CB8AC3E}">
        <p14:creationId xmlns:p14="http://schemas.microsoft.com/office/powerpoint/2010/main" val="1699101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Following slides will address the PBS Implementation Checklist…</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56</a:t>
            </a:fld>
            <a:endParaRPr lang="en-US"/>
          </a:p>
        </p:txBody>
      </p:sp>
    </p:spTree>
    <p:extLst>
      <p:ext uri="{BB962C8B-B14F-4D97-AF65-F5344CB8AC3E}">
        <p14:creationId xmlns:p14="http://schemas.microsoft.com/office/powerpoint/2010/main" val="429972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343400"/>
          </a:xfrm>
        </p:spPr>
        <p:txBody>
          <a:bodyPr>
            <a:normAutofit/>
          </a:bodyPr>
          <a:lstStyle/>
          <a:p>
            <a:r>
              <a:rPr lang="en-US" dirty="0" smtClean="0"/>
              <a:t>Describe PIC…a brief progress monitoring tool for implementation elements of SWPBIS.</a:t>
            </a:r>
          </a:p>
          <a:p>
            <a:endParaRPr lang="en-US" dirty="0" smtClean="0"/>
          </a:p>
          <a:p>
            <a:r>
              <a:rPr lang="en-US" dirty="0" smtClean="0"/>
              <a:t>The PIC will provide core teams with data on the progress monitoring of implementation of critical elements of SWPBIS. It may be used 2 to 3 times per year.</a:t>
            </a:r>
          </a:p>
          <a:p>
            <a:r>
              <a:rPr lang="en-US" b="1" dirty="0" smtClean="0"/>
              <a:t>It has Teams consider elements at all 3 Tiers!</a:t>
            </a:r>
          </a:p>
          <a:p>
            <a:endParaRPr lang="en-US" dirty="0" smtClean="0"/>
          </a:p>
          <a:p>
            <a:r>
              <a:rPr lang="en-US" dirty="0" smtClean="0"/>
              <a:t>Currently, the PIC is not yet available on </a:t>
            </a:r>
            <a:r>
              <a:rPr lang="en-US" dirty="0" smtClean="0">
                <a:hlinkClick r:id="rId3"/>
              </a:rPr>
              <a:t>www.pbisassessment.org</a:t>
            </a:r>
            <a:r>
              <a:rPr lang="en-US" dirty="0" smtClean="0"/>
              <a:t>, but it is likely to be included in the future.</a:t>
            </a:r>
          </a:p>
          <a:p>
            <a:endParaRPr lang="en-US" dirty="0" smtClean="0"/>
          </a:p>
          <a:p>
            <a:r>
              <a:rPr lang="en-US" dirty="0" smtClean="0"/>
              <a:t>Notice the similarities with items on the </a:t>
            </a:r>
            <a:r>
              <a:rPr lang="en-US" dirty="0" err="1" smtClean="0"/>
              <a:t>BoQ</a:t>
            </a:r>
            <a:r>
              <a:rPr lang="en-US" dirty="0" smtClean="0"/>
              <a:t>. If ratings on the PIC are high and accurate, then it is more likely a school will attain a 70 or greater on the </a:t>
            </a:r>
            <a:r>
              <a:rPr lang="en-US" dirty="0" err="1" smtClean="0"/>
              <a:t>BoQ</a:t>
            </a:r>
            <a:r>
              <a:rPr lang="en-US" dirty="0" smtClean="0"/>
              <a:t>.</a:t>
            </a:r>
          </a:p>
          <a:p>
            <a:endParaRPr lang="en-US" baseline="0" dirty="0" smtClean="0"/>
          </a:p>
          <a:p>
            <a:r>
              <a:rPr lang="en-US" baseline="0" dirty="0" smtClean="0"/>
              <a:t>The following examples</a:t>
            </a:r>
            <a:r>
              <a:rPr lang="en-US" dirty="0" smtClean="0"/>
              <a:t> are from Florida PBS Project. They have their own web-based system for this tool. It is not available nationally, yet.</a:t>
            </a:r>
          </a:p>
          <a:p>
            <a:endParaRPr lang="en-US" baseline="0" dirty="0" smtClean="0"/>
          </a:p>
          <a:p>
            <a:r>
              <a:rPr lang="en-US" dirty="0" smtClean="0"/>
              <a:t>Florida created the </a:t>
            </a:r>
            <a:r>
              <a:rPr lang="en-US" dirty="0" err="1" smtClean="0"/>
              <a:t>BoQ</a:t>
            </a:r>
            <a:r>
              <a:rPr lang="en-US" dirty="0" smtClean="0"/>
              <a:t> as an alternative to the SET. Now they have created the PIC as a progress monitoring tool for implementation. It should correlate highly with the </a:t>
            </a:r>
            <a:r>
              <a:rPr lang="en-US" dirty="0" err="1" smtClean="0"/>
              <a:t>BoQ</a:t>
            </a:r>
            <a:r>
              <a:rPr lang="en-US" dirty="0" smtClean="0"/>
              <a:t>.</a:t>
            </a:r>
          </a:p>
          <a:p>
            <a:endParaRPr lang="en-US" dirty="0" smtClean="0"/>
          </a:p>
          <a:p>
            <a:r>
              <a:rPr lang="en-US" dirty="0" smtClean="0"/>
              <a:t>Florida also created the Benchmarks of Advanced Tiers (BAT). The PIC provides a few critical elements that will correlate with Tier 2 and 3 implementation as measured by the BAT.</a:t>
            </a:r>
          </a:p>
          <a:p>
            <a:endParaRPr lang="en-US" baseline="0" dirty="0" smtClean="0"/>
          </a:p>
          <a:p>
            <a:r>
              <a:rPr lang="en-US" i="1" baseline="0" dirty="0" smtClean="0"/>
              <a:t>Note</a:t>
            </a:r>
            <a:r>
              <a:rPr lang="en-US" i="1" dirty="0" smtClean="0"/>
              <a:t> for future presentations: </a:t>
            </a:r>
            <a:r>
              <a:rPr lang="en-US" i="1" baseline="0" dirty="0" smtClean="0"/>
              <a:t>When PA begins to use the PIC, then insert data  slides from PA schools.</a:t>
            </a:r>
            <a:endParaRPr lang="en-US" i="1"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57</a:t>
            </a:fld>
            <a:endParaRPr lang="en-US"/>
          </a:p>
        </p:txBody>
      </p:sp>
    </p:spTree>
    <p:extLst>
      <p:ext uri="{BB962C8B-B14F-4D97-AF65-F5344CB8AC3E}">
        <p14:creationId xmlns:p14="http://schemas.microsoft.com/office/powerpoint/2010/main" val="914099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638800" cy="4114800"/>
          </a:xfrm>
        </p:spPr>
        <p:txBody>
          <a:bodyPr>
            <a:normAutofit/>
          </a:bodyPr>
          <a:lstStyle/>
          <a:p>
            <a:r>
              <a:rPr lang="en-US" dirty="0" smtClean="0"/>
              <a:t>This is what the PIC looks like in paper format. In Florida, a Team representative completes it online.</a:t>
            </a:r>
          </a:p>
          <a:p>
            <a:endParaRPr lang="en-US" dirty="0" smtClean="0"/>
          </a:p>
          <a:p>
            <a:r>
              <a:rPr lang="en-US" dirty="0" smtClean="0"/>
              <a:t>One may see that it is shorter and samples a few critical elements for implementation.</a:t>
            </a:r>
          </a:p>
          <a:p>
            <a:endParaRPr lang="en-US" dirty="0" smtClean="0"/>
          </a:p>
          <a:p>
            <a:r>
              <a:rPr lang="en-US" sz="1400" b="1" dirty="0" smtClean="0"/>
              <a:t>It covers all 3 tiers!</a:t>
            </a:r>
          </a:p>
          <a:p>
            <a:endParaRPr lang="en-US" dirty="0" smtClean="0"/>
          </a:p>
          <a:p>
            <a:r>
              <a:rPr lang="en-US" dirty="0" smtClean="0"/>
              <a:t>The </a:t>
            </a:r>
            <a:r>
              <a:rPr lang="en-US" dirty="0" err="1" smtClean="0"/>
              <a:t>BoQ</a:t>
            </a:r>
            <a:r>
              <a:rPr lang="en-US" dirty="0" smtClean="0"/>
              <a:t> and BAT are  longer by comparison, but they offer more data and specifics about the implementation process and how effectively the staff have implemented the critical features of each Tier.</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58</a:t>
            </a:fld>
            <a:endParaRPr lang="en-US"/>
          </a:p>
        </p:txBody>
      </p:sp>
    </p:spTree>
    <p:extLst>
      <p:ext uri="{BB962C8B-B14F-4D97-AF65-F5344CB8AC3E}">
        <p14:creationId xmlns:p14="http://schemas.microsoft.com/office/powerpoint/2010/main" val="10424260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Depicts Implementation</a:t>
            </a:r>
            <a:r>
              <a:rPr lang="en-US" baseline="0" dirty="0" smtClean="0"/>
              <a:t> Level across all 3 Tiers Fall &gt; Spring.</a:t>
            </a:r>
          </a:p>
          <a:p>
            <a:endParaRPr lang="en-US" baseline="0" dirty="0" smtClean="0"/>
          </a:p>
          <a:p>
            <a:r>
              <a:rPr lang="en-US" baseline="0" dirty="0" smtClean="0"/>
              <a:t>Graphs are also available to measure Implementation Level of schools across the District – grouped by elementary level or high school level, for example.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59</a:t>
            </a:fld>
            <a:endParaRPr lang="en-US"/>
          </a:p>
        </p:txBody>
      </p:sp>
    </p:spTree>
    <p:extLst>
      <p:ext uri="{BB962C8B-B14F-4D97-AF65-F5344CB8AC3E}">
        <p14:creationId xmlns:p14="http://schemas.microsoft.com/office/powerpoint/2010/main" val="28589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be familiar with these 5 principles of </a:t>
            </a:r>
            <a:r>
              <a:rPr lang="en-US" dirty="0" err="1" smtClean="0"/>
              <a:t>RtII</a:t>
            </a:r>
            <a:r>
              <a:rPr lang="en-US" dirty="0" smtClean="0"/>
              <a:t>.</a:t>
            </a:r>
          </a:p>
          <a:p>
            <a:endParaRPr lang="en-US" dirty="0" smtClean="0"/>
          </a:p>
          <a:p>
            <a:r>
              <a:rPr lang="en-US" dirty="0" err="1" smtClean="0"/>
              <a:t>RtII</a:t>
            </a:r>
            <a:r>
              <a:rPr lang="en-US" dirty="0" smtClean="0"/>
              <a:t> is a system, framework, a process to reach all children to meet their needs through a multi-tiered approach, using a problem-solving process based on driven decision-making to apply evidenced-based instruction and interventions that are monitored to determine a student’s response.</a:t>
            </a:r>
            <a:r>
              <a:rPr lang="en-US" dirty="0"/>
              <a:t> </a:t>
            </a:r>
            <a:r>
              <a:rPr lang="en-US" dirty="0" smtClean="0"/>
              <a:t>In other words, are the instruction and interventions working for the student?</a:t>
            </a:r>
          </a:p>
          <a:p>
            <a:endParaRPr lang="en-US" dirty="0" smtClean="0"/>
          </a:p>
          <a:p>
            <a:pPr marL="112713" indent="-112713"/>
            <a:r>
              <a:rPr lang="en-US" sz="1400" i="1" dirty="0" smtClean="0"/>
              <a:t>* Response to Instruction and Intervention for BEHAVIOR is also founded on these 5  principles.</a:t>
            </a:r>
          </a:p>
        </p:txBody>
      </p:sp>
      <p:sp>
        <p:nvSpPr>
          <p:cNvPr id="4" name="Slide Number Placeholder 3"/>
          <p:cNvSpPr>
            <a:spLocks noGrp="1"/>
          </p:cNvSpPr>
          <p:nvPr>
            <p:ph type="sldNum" sz="quarter" idx="10"/>
          </p:nvPr>
        </p:nvSpPr>
        <p:spPr/>
        <p:txBody>
          <a:bodyPr/>
          <a:lstStyle/>
          <a:p>
            <a:fld id="{C47CE5F9-AF97-4FDD-BA67-BCD23D06187E}" type="slidenum">
              <a:rPr lang="en-US" smtClean="0"/>
              <a:pPr/>
              <a:t>6</a:t>
            </a:fld>
            <a:endParaRPr lang="en-US"/>
          </a:p>
        </p:txBody>
      </p:sp>
    </p:spTree>
    <p:extLst>
      <p:ext uri="{BB962C8B-B14F-4D97-AF65-F5344CB8AC3E}">
        <p14:creationId xmlns:p14="http://schemas.microsoft.com/office/powerpoint/2010/main" val="4459854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Chart shows Level</a:t>
            </a:r>
            <a:r>
              <a:rPr lang="en-US" baseline="0" dirty="0" smtClean="0"/>
              <a:t> of Implementation from Fall &gt; Spring based on ratings of critical elements.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60</a:t>
            </a:fld>
            <a:endParaRPr lang="en-US"/>
          </a:p>
        </p:txBody>
      </p:sp>
    </p:spTree>
    <p:extLst>
      <p:ext uri="{BB962C8B-B14F-4D97-AF65-F5344CB8AC3E}">
        <p14:creationId xmlns:p14="http://schemas.microsoft.com/office/powerpoint/2010/main" val="28445872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 Chart will demonstrate how the Benchmarks</a:t>
            </a:r>
            <a:r>
              <a:rPr lang="en-US" baseline="0" dirty="0" smtClean="0"/>
              <a:t> </a:t>
            </a:r>
            <a:r>
              <a:rPr lang="en-US" dirty="0" smtClean="0"/>
              <a:t>of Quality may be used to analyze a school’s progress and effectiveness towards implementing the critical features of SWPBIS with Fidelity.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61</a:t>
            </a:fld>
            <a:endParaRPr lang="en-US"/>
          </a:p>
        </p:txBody>
      </p:sp>
    </p:spTree>
    <p:extLst>
      <p:ext uri="{BB962C8B-B14F-4D97-AF65-F5344CB8AC3E}">
        <p14:creationId xmlns:p14="http://schemas.microsoft.com/office/powerpoint/2010/main" val="39191978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Multi-year Benchmarks of Quality</a:t>
            </a:r>
            <a:r>
              <a:rPr lang="en-US" baseline="0" dirty="0" smtClean="0"/>
              <a:t> shows progress over 3 years.</a:t>
            </a:r>
          </a:p>
          <a:p>
            <a:endParaRPr lang="en-US" dirty="0" smtClean="0"/>
          </a:p>
          <a:p>
            <a:r>
              <a:rPr lang="en-US" dirty="0" smtClean="0"/>
              <a:t>This Tool permits analysis of elements of SWPBIS as it relates to implementation of SW features @ Tier 1 with fidelity.</a:t>
            </a:r>
          </a:p>
          <a:p>
            <a:endParaRPr lang="en-US" dirty="0" smtClean="0"/>
          </a:p>
          <a:p>
            <a:r>
              <a:rPr lang="en-US" dirty="0" smtClean="0"/>
              <a:t>This is a good example of the progress made by a particular</a:t>
            </a:r>
            <a:r>
              <a:rPr lang="en-US" baseline="0" dirty="0" smtClean="0"/>
              <a:t> school.</a:t>
            </a:r>
          </a:p>
          <a:p>
            <a:endParaRPr lang="en-US" baseline="0" dirty="0" smtClean="0"/>
          </a:p>
          <a:p>
            <a:r>
              <a:rPr lang="en-US" baseline="0" dirty="0" smtClean="0"/>
              <a:t>It shows that implementation of SWPBIS may take time, but if a school perseveres and the administration, coach, and core team work together, the school will achieve implementation with Fidelity.</a:t>
            </a:r>
          </a:p>
          <a:p>
            <a:endParaRPr lang="en-US" baseline="0" dirty="0" smtClean="0"/>
          </a:p>
          <a:p>
            <a:r>
              <a:rPr lang="en-US" baseline="0" dirty="0" smtClean="0"/>
              <a:t>This school achieved 80+/80+ on the School-wide Evaluation Tool on its first assessment</a:t>
            </a:r>
            <a:r>
              <a:rPr lang="en-US" dirty="0" smtClean="0"/>
              <a:t> after reaching 70+ on the </a:t>
            </a:r>
            <a:r>
              <a:rPr lang="en-US" dirty="0" err="1" smtClean="0"/>
              <a:t>BoQ</a:t>
            </a:r>
            <a:r>
              <a:rPr lang="en-US" baseline="0" dirty="0" smtClean="0"/>
              <a:t>.</a:t>
            </a:r>
          </a:p>
          <a:p>
            <a:endParaRPr lang="en-US" dirty="0" smtClean="0"/>
          </a:p>
          <a:p>
            <a:r>
              <a:rPr lang="en-US" dirty="0" smtClean="0"/>
              <a:t>Soon schools will be able to use the PBS Implementation Checklist (PIC) during the school year to help them ascertain how well they are establishing Tier 1 features. It may be fairly predictive of how well a school will do on the </a:t>
            </a:r>
            <a:r>
              <a:rPr lang="en-US" dirty="0" err="1" smtClean="0"/>
              <a:t>BoQ</a:t>
            </a:r>
            <a:r>
              <a:rPr lang="en-US" dirty="0" smtClean="0"/>
              <a:t>.</a:t>
            </a:r>
          </a:p>
          <a:p>
            <a:endParaRPr lang="en-US" dirty="0" smtClean="0"/>
          </a:p>
          <a:p>
            <a:r>
              <a:rPr lang="en-US" dirty="0" smtClean="0"/>
              <a:t>Essential to accurate scoring is for the Team to rate their implementation practices honestly. If a Team rates themselves high based on the fact that they “think” they are implementing a feature well, an external review may not validate the rating. Always be prepared to provide evidence that a criteria was met.</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62</a:t>
            </a:fld>
            <a:endParaRPr lang="en-US"/>
          </a:p>
        </p:txBody>
      </p:sp>
    </p:spTree>
    <p:extLst>
      <p:ext uri="{BB962C8B-B14F-4D97-AF65-F5344CB8AC3E}">
        <p14:creationId xmlns:p14="http://schemas.microsoft.com/office/powerpoint/2010/main" val="14736712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Chart demonstrates the use of SWIS and data analysis based on Total number of referrals for a school population.</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63</a:t>
            </a:fld>
            <a:endParaRPr lang="en-US"/>
          </a:p>
        </p:txBody>
      </p:sp>
    </p:spTree>
    <p:extLst>
      <p:ext uri="{BB962C8B-B14F-4D97-AF65-F5344CB8AC3E}">
        <p14:creationId xmlns:p14="http://schemas.microsoft.com/office/powerpoint/2010/main" val="3587444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Elementary School</a:t>
            </a:r>
          </a:p>
          <a:p>
            <a:r>
              <a:rPr lang="en-US" dirty="0" smtClean="0"/>
              <a:t>09-10</a:t>
            </a:r>
            <a:r>
              <a:rPr lang="en-US" baseline="0" dirty="0" smtClean="0"/>
              <a:t>   Enrollment – 865</a:t>
            </a:r>
          </a:p>
          <a:p>
            <a:r>
              <a:rPr lang="en-US" baseline="0" dirty="0" smtClean="0"/>
              <a:t>10-11   Enrollment – 835</a:t>
            </a:r>
          </a:p>
          <a:p>
            <a:endParaRPr lang="en-US" baseline="0" dirty="0" smtClean="0"/>
          </a:p>
          <a:p>
            <a:r>
              <a:rPr lang="en-US" baseline="0" dirty="0" smtClean="0"/>
              <a:t>Here we see a reduction of around 21% Major Discipline referrals from the 2009-10 school year to the 2010-11 school year. This is based on the number of discipline referrals per day for every 100 students.</a:t>
            </a:r>
          </a:p>
          <a:p>
            <a:endParaRPr lang="en-US" dirty="0" smtClean="0"/>
          </a:p>
          <a:p>
            <a:r>
              <a:rPr lang="en-US" baseline="0" dirty="0" smtClean="0"/>
              <a:t>For the same period, when</a:t>
            </a:r>
            <a:r>
              <a:rPr lang="en-US" dirty="0" smtClean="0"/>
              <a:t> on looks at the difference between Majors and Minors, combined, there was a reduction of approximately 24%.</a:t>
            </a:r>
          </a:p>
          <a:p>
            <a:endParaRPr lang="en-US" baseline="0" dirty="0" smtClean="0"/>
          </a:p>
          <a:p>
            <a:r>
              <a:rPr lang="en-US" dirty="0" smtClean="0"/>
              <a:t>So, by using SWIS data a school may monitor and determine effectiveness of PBIS policies and practices as they implement them.</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0B1DE32-E2C7-4F94-B89F-67E485FF055F}" type="slidenum">
              <a:rPr lang="en-US" smtClean="0"/>
              <a:pPr/>
              <a:t>64</a:t>
            </a:fld>
            <a:endParaRPr lang="en-US"/>
          </a:p>
        </p:txBody>
      </p:sp>
    </p:spTree>
    <p:extLst>
      <p:ext uri="{BB962C8B-B14F-4D97-AF65-F5344CB8AC3E}">
        <p14:creationId xmlns:p14="http://schemas.microsoft.com/office/powerpoint/2010/main" val="83277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7CE5F9-AF97-4FDD-BA67-BCD23D06187E}" type="slidenum">
              <a:rPr lang="en-US" smtClean="0"/>
              <a:pPr/>
              <a:t>65</a:t>
            </a:fld>
            <a:endParaRPr lang="en-US"/>
          </a:p>
        </p:txBody>
      </p:sp>
    </p:spTree>
    <p:extLst>
      <p:ext uri="{BB962C8B-B14F-4D97-AF65-F5344CB8AC3E}">
        <p14:creationId xmlns:p14="http://schemas.microsoft.com/office/powerpoint/2010/main" val="35742809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019800" cy="4648200"/>
          </a:xfrm>
        </p:spPr>
        <p:txBody>
          <a:bodyPr>
            <a:normAutofit/>
          </a:bodyPr>
          <a:lstStyle/>
          <a:p>
            <a:r>
              <a:rPr lang="en-US" dirty="0" smtClean="0"/>
              <a:t>This Chart is</a:t>
            </a:r>
            <a:r>
              <a:rPr lang="en-US" baseline="0" dirty="0" smtClean="0"/>
              <a:t> a multi-year histogram of Out-of-School Suspension data for a secondary school.</a:t>
            </a:r>
          </a:p>
          <a:p>
            <a:endParaRPr lang="en-US" dirty="0" smtClean="0"/>
          </a:p>
          <a:p>
            <a:r>
              <a:rPr lang="en-US" dirty="0" smtClean="0"/>
              <a:t>The  “number/100 students” ratio is used to account for fluctuations in population and by showing the number per 100 students allows better comparison between years or between schools. One is not comparing the raw numbers without accounting for school context.</a:t>
            </a:r>
            <a:endParaRPr lang="en-US" baseline="0" dirty="0" smtClean="0"/>
          </a:p>
          <a:p>
            <a:endParaRPr lang="en-US" baseline="0" dirty="0" smtClean="0"/>
          </a:p>
          <a:p>
            <a:r>
              <a:rPr lang="en-US" baseline="0" dirty="0" smtClean="0"/>
              <a:t>The </a:t>
            </a:r>
            <a:r>
              <a:rPr lang="en-US" b="1" baseline="0" dirty="0" smtClean="0"/>
              <a:t>Red OSS </a:t>
            </a:r>
            <a:r>
              <a:rPr lang="en-US" baseline="0" dirty="0" smtClean="0"/>
              <a:t>graph depicts the number of students per 100 that received OSS.</a:t>
            </a:r>
          </a:p>
          <a:p>
            <a:r>
              <a:rPr lang="en-US" baseline="0" dirty="0" smtClean="0"/>
              <a:t>This is an interesting example because student enrollment went down each year as did the number of students receiving Majors accounting for OSS. Thus, we see a decrease in the number of majors from SY 2008-09 to 2009-10. There is a slight increase in OSS per 100 in SY 2010-11. Still,</a:t>
            </a:r>
            <a:r>
              <a:rPr lang="en-US" dirty="0" smtClean="0"/>
              <a:t> from the first year to the third year there was a </a:t>
            </a:r>
            <a:r>
              <a:rPr lang="en-US" b="1" dirty="0" smtClean="0"/>
              <a:t>17% reduction </a:t>
            </a:r>
            <a:r>
              <a:rPr lang="en-US" dirty="0" smtClean="0"/>
              <a:t>in the number of OSS compared to enrollment.</a:t>
            </a:r>
          </a:p>
          <a:p>
            <a:endParaRPr lang="en-US" baseline="0" dirty="0" smtClean="0"/>
          </a:p>
          <a:p>
            <a:r>
              <a:rPr lang="en-US" dirty="0" smtClean="0"/>
              <a:t>The </a:t>
            </a:r>
            <a:r>
              <a:rPr lang="en-US" b="1" dirty="0" smtClean="0"/>
              <a:t>Blue OSS </a:t>
            </a:r>
            <a:r>
              <a:rPr lang="en-US" dirty="0" smtClean="0"/>
              <a:t>graph shows the number of days of OSS served per 100 students. The third year demonstrates a </a:t>
            </a:r>
            <a:r>
              <a:rPr lang="en-US" b="1" dirty="0" smtClean="0"/>
              <a:t>12% reduction </a:t>
            </a:r>
            <a:r>
              <a:rPr lang="en-US" dirty="0" smtClean="0"/>
              <a:t>in the number of days compared with the first year.</a:t>
            </a:r>
          </a:p>
          <a:p>
            <a:endParaRPr lang="en-US" baseline="0" dirty="0" smtClean="0"/>
          </a:p>
          <a:p>
            <a:r>
              <a:rPr lang="en-US" dirty="0" smtClean="0"/>
              <a:t>So, in this case, even though the number of OSS went up in the third year (i.e., for every 100 students), the number of days per 100 students </a:t>
            </a:r>
            <a:r>
              <a:rPr lang="en-US" b="1" dirty="0" smtClean="0"/>
              <a:t>decreased b</a:t>
            </a:r>
            <a:r>
              <a:rPr lang="en-US" dirty="0" smtClean="0"/>
              <a:t>y approximately </a:t>
            </a:r>
            <a:r>
              <a:rPr lang="en-US" b="1" dirty="0" smtClean="0"/>
              <a:t>10% </a:t>
            </a:r>
            <a:r>
              <a:rPr lang="en-US" dirty="0" smtClean="0"/>
              <a:t>from the previous year.</a:t>
            </a:r>
          </a:p>
          <a:p>
            <a:endParaRPr lang="en-US" baseline="0" dirty="0" smtClean="0"/>
          </a:p>
          <a:p>
            <a:r>
              <a:rPr lang="en-US" b="1" dirty="0" smtClean="0"/>
              <a:t>REMEMBER: </a:t>
            </a:r>
          </a:p>
          <a:p>
            <a:r>
              <a:rPr lang="en-US" b="1" i="1" dirty="0" smtClean="0"/>
              <a:t>The data is shows “what” happened. It does not show “why.” it is up to the Team analyzing the data to come up with plausible explanations or hypotheses for the change in the data.</a:t>
            </a:r>
            <a:endParaRPr lang="en-US" b="1"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66</a:t>
            </a:fld>
            <a:endParaRPr lang="en-US" dirty="0"/>
          </a:p>
        </p:txBody>
      </p:sp>
    </p:spTree>
    <p:extLst>
      <p:ext uri="{BB962C8B-B14F-4D97-AF65-F5344CB8AC3E}">
        <p14:creationId xmlns:p14="http://schemas.microsoft.com/office/powerpoint/2010/main" val="24315450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Oregon SSS provides core</a:t>
            </a:r>
            <a:r>
              <a:rPr lang="en-US" baseline="0" dirty="0" smtClean="0"/>
              <a:t> team, administration, and staff with data to analyze regarding strengths and needs for students around the issues of risk and protective factors.</a:t>
            </a:r>
          </a:p>
          <a:p>
            <a:endParaRPr lang="en-US" baseline="0" dirty="0" smtClean="0"/>
          </a:p>
          <a:p>
            <a:r>
              <a:rPr lang="en-US" baseline="0" dirty="0" smtClean="0"/>
              <a:t>This relates to the implementation of SWPBIS because schools implementing with fidelity should, overtime, see decreases in Risk Factors and increases in Protective Factors.</a:t>
            </a:r>
          </a:p>
          <a:p>
            <a:endParaRPr lang="en-US" baseline="0" dirty="0" smtClean="0"/>
          </a:p>
          <a:p>
            <a:r>
              <a:rPr lang="en-US" baseline="0" dirty="0" smtClean="0"/>
              <a:t>It may provide some information to consider regarding the extent to which there is a positive culture and/or climate within a building. Relates to school safety perceptions, however, this is </a:t>
            </a:r>
            <a:r>
              <a:rPr lang="en-US" b="1" u="sng" baseline="0" dirty="0" smtClean="0"/>
              <a:t>NOT</a:t>
            </a:r>
            <a:r>
              <a:rPr lang="en-US" baseline="0" dirty="0" smtClean="0"/>
              <a:t> a measure of school culture or school climate.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67</a:t>
            </a:fld>
            <a:endParaRPr lang="en-US"/>
          </a:p>
        </p:txBody>
      </p:sp>
    </p:spTree>
    <p:extLst>
      <p:ext uri="{BB962C8B-B14F-4D97-AF65-F5344CB8AC3E}">
        <p14:creationId xmlns:p14="http://schemas.microsoft.com/office/powerpoint/2010/main" val="414106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not a multi-year</a:t>
            </a:r>
            <a:r>
              <a:rPr lang="en-US" baseline="0" dirty="0" smtClean="0"/>
              <a:t> chart;</a:t>
            </a:r>
            <a:r>
              <a:rPr lang="en-US" dirty="0" smtClean="0"/>
              <a:t> it is a single year chart.</a:t>
            </a:r>
            <a:endParaRPr lang="en-US" baseline="0" dirty="0" smtClean="0"/>
          </a:p>
          <a:p>
            <a:endParaRPr lang="en-US" baseline="0" dirty="0" smtClean="0"/>
          </a:p>
          <a:p>
            <a:r>
              <a:rPr lang="en-US" baseline="0" dirty="0" smtClean="0"/>
              <a:t>This chart depicts how the teachers perceived each factor as a “risk” for students within the school.</a:t>
            </a:r>
          </a:p>
          <a:p>
            <a:endParaRPr lang="en-US" baseline="0" dirty="0" smtClean="0"/>
          </a:p>
          <a:p>
            <a:r>
              <a:rPr lang="en-US" baseline="0" dirty="0" smtClean="0"/>
              <a:t>None were exceptionally high, but the 3 highest were in descending order: 1) Poverty; 2) High Student Mobility; 3) Bullying Harassment.</a:t>
            </a:r>
          </a:p>
          <a:p>
            <a:endParaRPr lang="en-US" baseline="0" dirty="0" smtClean="0"/>
          </a:p>
          <a:p>
            <a:r>
              <a:rPr lang="en-US" baseline="0" dirty="0" smtClean="0"/>
              <a:t>It is up to the core team and staff to discuss the implications for whether a problem exists and what factors may be possibly targeted and prioritized for problem-solving.</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68</a:t>
            </a:fld>
            <a:endParaRPr lang="en-US"/>
          </a:p>
        </p:txBody>
      </p:sp>
    </p:spTree>
    <p:extLst>
      <p:ext uri="{BB962C8B-B14F-4D97-AF65-F5344CB8AC3E}">
        <p14:creationId xmlns:p14="http://schemas.microsoft.com/office/powerpoint/2010/main" val="3730398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corollary to the previous slide, this shows the staff perceptions about the existence of protective factors.</a:t>
            </a:r>
          </a:p>
          <a:p>
            <a:endParaRPr lang="en-US" dirty="0" smtClean="0"/>
          </a:p>
          <a:p>
            <a:r>
              <a:rPr lang="en-US" dirty="0" smtClean="0"/>
              <a:t>Here a comparison of “highs” and “lows” may stimulate conversation and problem-solving with respect to areas that may be enhanced…and celebrate the  “highs”.</a:t>
            </a:r>
          </a:p>
          <a:p>
            <a:endParaRPr lang="en-US" dirty="0" smtClean="0"/>
          </a:p>
          <a:p>
            <a:r>
              <a:rPr lang="en-US" dirty="0" smtClean="0"/>
              <a:t>Risk and Protective Factors should be monitored over time to ensure improvements are being sustained and to proactively address issues that staff see as potentially problematic.</a:t>
            </a:r>
          </a:p>
          <a:p>
            <a:endParaRPr lang="en-US" dirty="0" smtClean="0"/>
          </a:p>
          <a:p>
            <a:r>
              <a:rPr lang="en-US" dirty="0" smtClean="0"/>
              <a:t>As always, share information with staff and celebrate the achievements!</a:t>
            </a:r>
          </a:p>
          <a:p>
            <a:endParaRPr lang="en-US" dirty="0" smtClean="0"/>
          </a:p>
          <a:p>
            <a:r>
              <a:rPr lang="en-US" dirty="0" smtClean="0"/>
              <a:t>In Pennsylvania, the expectation is that as many staff as possible take the Oregon School Safety Survey.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69</a:t>
            </a:fld>
            <a:endParaRPr lang="en-US"/>
          </a:p>
        </p:txBody>
      </p:sp>
    </p:spTree>
    <p:extLst>
      <p:ext uri="{BB962C8B-B14F-4D97-AF65-F5344CB8AC3E}">
        <p14:creationId xmlns:p14="http://schemas.microsoft.com/office/powerpoint/2010/main" val="74446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114800"/>
          </a:xfrm>
        </p:spPr>
        <p:txBody>
          <a:bodyPr>
            <a:normAutofit/>
          </a:bodyPr>
          <a:lstStyle/>
          <a:p>
            <a:r>
              <a:rPr lang="en-US" dirty="0" smtClean="0"/>
              <a:t>There are a variety of laws, regulations, and legal mandates to support the use of </a:t>
            </a:r>
            <a:r>
              <a:rPr lang="en-US" dirty="0" err="1" smtClean="0"/>
              <a:t>RtII</a:t>
            </a:r>
            <a:r>
              <a:rPr lang="en-US" dirty="0" smtClean="0"/>
              <a:t>, as well as good research that has driven the move toward </a:t>
            </a:r>
            <a:r>
              <a:rPr lang="en-US" dirty="0" err="1" smtClean="0"/>
              <a:t>RtII</a:t>
            </a:r>
            <a:r>
              <a:rPr lang="en-US" dirty="0" smtClean="0"/>
              <a:t>.</a:t>
            </a:r>
          </a:p>
          <a:p>
            <a:endParaRPr lang="en-US" dirty="0" smtClean="0"/>
          </a:p>
          <a:p>
            <a:r>
              <a:rPr lang="en-US" dirty="0" smtClean="0"/>
              <a:t>In addition to Federal laws, PA State Regulations, provide a basis and requirement for monitoring and addressing student emotional and social needs by requiring screening, early identification, intervention, and progress monitoring. They are intended to remove non-academic barriers to learning as noted in NCLB.</a:t>
            </a:r>
          </a:p>
          <a:p>
            <a:endParaRPr lang="en-US" dirty="0" smtClean="0"/>
          </a:p>
          <a:p>
            <a:r>
              <a:rPr lang="en-US" dirty="0" smtClean="0"/>
              <a:t>While </a:t>
            </a:r>
            <a:r>
              <a:rPr lang="en-US" dirty="0" err="1" smtClean="0"/>
              <a:t>RtII</a:t>
            </a:r>
            <a:r>
              <a:rPr lang="en-US" dirty="0" smtClean="0"/>
              <a:t> itself is not mandated, the </a:t>
            </a:r>
            <a:r>
              <a:rPr lang="en-US" dirty="0" err="1" smtClean="0"/>
              <a:t>RtII</a:t>
            </a:r>
            <a:r>
              <a:rPr lang="en-US" dirty="0" smtClean="0"/>
              <a:t> framework and principles fulfill the requirements of these laws. </a:t>
            </a:r>
          </a:p>
          <a:p>
            <a:endParaRPr lang="en-US" dirty="0" smtClean="0"/>
          </a:p>
          <a:p>
            <a:r>
              <a:rPr lang="en-US" dirty="0" smtClean="0"/>
              <a:t>Furthermore, PA has adopted School Climate standards and is in the process of adopting Interpersonal Skills standards that will require school staff to address social, emotional, and academic learning skills. SWPBIS an </a:t>
            </a:r>
            <a:r>
              <a:rPr lang="en-US" dirty="0" err="1" smtClean="0"/>
              <a:t>RtII</a:t>
            </a:r>
            <a:r>
              <a:rPr lang="en-US" dirty="0" smtClean="0"/>
              <a:t>: B framework will assist schools to address these issues.</a:t>
            </a:r>
          </a:p>
          <a:p>
            <a:endParaRPr lang="en-US" dirty="0" smtClean="0"/>
          </a:p>
          <a:p>
            <a:r>
              <a:rPr lang="en-US" dirty="0" smtClean="0"/>
              <a:t>Question (somewhat rhetorical):</a:t>
            </a:r>
          </a:p>
          <a:p>
            <a:r>
              <a:rPr lang="en-US" dirty="0" smtClean="0"/>
              <a:t> If a district is not using </a:t>
            </a:r>
            <a:r>
              <a:rPr lang="en-US" dirty="0" err="1" smtClean="0"/>
              <a:t>RtII</a:t>
            </a:r>
            <a:r>
              <a:rPr lang="en-US" dirty="0" smtClean="0"/>
              <a:t>, then how is it addressing all the legal mandates.</a:t>
            </a:r>
          </a:p>
          <a:p>
            <a:endParaRPr lang="en-US" dirty="0" smtClean="0"/>
          </a:p>
        </p:txBody>
      </p:sp>
      <p:sp>
        <p:nvSpPr>
          <p:cNvPr id="4" name="Slide Number Placeholder 3"/>
          <p:cNvSpPr>
            <a:spLocks noGrp="1"/>
          </p:cNvSpPr>
          <p:nvPr>
            <p:ph type="sldNum" sz="quarter" idx="10"/>
          </p:nvPr>
        </p:nvSpPr>
        <p:spPr/>
        <p:txBody>
          <a:bodyPr/>
          <a:lstStyle/>
          <a:p>
            <a:fld id="{C47CE5F9-AF97-4FDD-BA67-BCD23D06187E}" type="slidenum">
              <a:rPr lang="en-US" smtClean="0"/>
              <a:pPr/>
              <a:t>7</a:t>
            </a:fld>
            <a:endParaRPr lang="en-US"/>
          </a:p>
        </p:txBody>
      </p:sp>
    </p:spTree>
    <p:extLst>
      <p:ext uri="{BB962C8B-B14F-4D97-AF65-F5344CB8AC3E}">
        <p14:creationId xmlns:p14="http://schemas.microsoft.com/office/powerpoint/2010/main" val="26154673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we have reviewed</a:t>
            </a:r>
            <a:r>
              <a:rPr lang="en-US" baseline="0" dirty="0" smtClean="0"/>
              <a:t> some of elements of content knowledge that a Coach needs to master in order to support the implementation of SWPBIS.</a:t>
            </a:r>
          </a:p>
          <a:p>
            <a:endParaRPr lang="en-US" baseline="0" dirty="0" smtClean="0"/>
          </a:p>
          <a:p>
            <a:r>
              <a:rPr lang="en-US" baseline="0" dirty="0" smtClean="0"/>
              <a:t>It is a complex but doable process and a wealth of resources are available to assist the Coach in his/her professional development. </a:t>
            </a:r>
          </a:p>
          <a:p>
            <a:endParaRPr lang="en-US" baseline="0" dirty="0" smtClean="0"/>
          </a:p>
          <a:p>
            <a:r>
              <a:rPr lang="en-US" baseline="0" dirty="0" smtClean="0"/>
              <a:t>National and State websites provide numerous examples, strategies, and methods to help facilitate and problem-solve with your Team.</a:t>
            </a:r>
          </a:p>
          <a:p>
            <a:endParaRPr lang="en-US" baseline="0" dirty="0" smtClean="0"/>
          </a:p>
          <a:p>
            <a:r>
              <a:rPr lang="en-US" baseline="0" dirty="0" smtClean="0"/>
              <a:t>Personal assistance and guidance may be accessed through District, Regional, and State SWPBIS Facilitators and Coordinators.</a:t>
            </a:r>
          </a:p>
          <a:p>
            <a:endParaRPr lang="en-US" baseline="0" dirty="0" smtClean="0"/>
          </a:p>
          <a:p>
            <a:r>
              <a:rPr lang="en-US" baseline="0" dirty="0" smtClean="0"/>
              <a:t>Please do not hesitate to seek out and use these resources.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70</a:t>
            </a:fld>
            <a:endParaRPr lang="en-US"/>
          </a:p>
        </p:txBody>
      </p:sp>
    </p:spTree>
    <p:extLst>
      <p:ext uri="{BB962C8B-B14F-4D97-AF65-F5344CB8AC3E}">
        <p14:creationId xmlns:p14="http://schemas.microsoft.com/office/powerpoint/2010/main" val="2165040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Points out Coaches Corner on website.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71</a:t>
            </a:fld>
            <a:endParaRPr lang="en-US"/>
          </a:p>
        </p:txBody>
      </p:sp>
    </p:spTree>
    <p:extLst>
      <p:ext uri="{BB962C8B-B14F-4D97-AF65-F5344CB8AC3E}">
        <p14:creationId xmlns:p14="http://schemas.microsoft.com/office/powerpoint/2010/main" val="20341114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Points out Behavior</a:t>
            </a:r>
            <a:r>
              <a:rPr lang="en-US" baseline="0" dirty="0" smtClean="0"/>
              <a:t> relevant links on </a:t>
            </a:r>
            <a:r>
              <a:rPr lang="en-US" baseline="0" dirty="0" err="1" smtClean="0"/>
              <a:t>PaTTAN</a:t>
            </a:r>
            <a:r>
              <a:rPr lang="en-US" baseline="0" dirty="0" smtClean="0"/>
              <a:t> website.</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72</a:t>
            </a:fld>
            <a:endParaRPr lang="en-US"/>
          </a:p>
        </p:txBody>
      </p:sp>
    </p:spTree>
    <p:extLst>
      <p:ext uri="{BB962C8B-B14F-4D97-AF65-F5344CB8AC3E}">
        <p14:creationId xmlns:p14="http://schemas.microsoft.com/office/powerpoint/2010/main" val="3413315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may be used as an activity…</a:t>
            </a:r>
          </a:p>
          <a:p>
            <a:endParaRPr lang="en-US" dirty="0" smtClean="0"/>
          </a:p>
          <a:p>
            <a:r>
              <a:rPr lang="en-US" dirty="0" smtClean="0"/>
              <a:t>For example: Round-robin</a:t>
            </a:r>
            <a:r>
              <a:rPr lang="en-US" baseline="0" dirty="0" smtClean="0"/>
              <a:t> report of knowledge</a:t>
            </a:r>
          </a:p>
          <a:p>
            <a:endParaRPr lang="en-US" baseline="0" dirty="0" smtClean="0"/>
          </a:p>
          <a:p>
            <a:r>
              <a:rPr lang="en-US" baseline="0" dirty="0" smtClean="0"/>
              <a:t>	Web search for resources – report out</a:t>
            </a:r>
          </a:p>
          <a:p>
            <a:endParaRPr lang="en-US" baseline="0" dirty="0" smtClean="0"/>
          </a:p>
          <a:p>
            <a:r>
              <a:rPr lang="en-US" baseline="0" dirty="0" smtClean="0"/>
              <a:t>	Pair-share resources – report out</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73</a:t>
            </a:fld>
            <a:endParaRPr lang="en-US"/>
          </a:p>
        </p:txBody>
      </p:sp>
    </p:spTree>
    <p:extLst>
      <p:ext uri="{BB962C8B-B14F-4D97-AF65-F5344CB8AC3E}">
        <p14:creationId xmlns:p14="http://schemas.microsoft.com/office/powerpoint/2010/main" val="4183327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items activity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74</a:t>
            </a:fld>
            <a:endParaRPr lang="en-US"/>
          </a:p>
        </p:txBody>
      </p:sp>
    </p:spTree>
    <p:extLst>
      <p:ext uri="{BB962C8B-B14F-4D97-AF65-F5344CB8AC3E}">
        <p14:creationId xmlns:p14="http://schemas.microsoft.com/office/powerpoint/2010/main" val="29079151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function of a Coach is that of Communicator. </a:t>
            </a:r>
          </a:p>
          <a:p>
            <a:endParaRPr lang="en-US" dirty="0" smtClean="0"/>
          </a:p>
          <a:p>
            <a:r>
              <a:rPr lang="en-US" dirty="0" smtClean="0"/>
              <a:t>We are going to break that down into  4 general areas:</a:t>
            </a:r>
          </a:p>
          <a:p>
            <a:r>
              <a:rPr lang="en-US" dirty="0" smtClean="0"/>
              <a:t>- Review 4 bullets.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75</a:t>
            </a:fld>
            <a:endParaRPr lang="en-US"/>
          </a:p>
        </p:txBody>
      </p:sp>
    </p:spTree>
    <p:extLst>
      <p:ext uri="{BB962C8B-B14F-4D97-AF65-F5344CB8AC3E}">
        <p14:creationId xmlns:p14="http://schemas.microsoft.com/office/powerpoint/2010/main" val="15047345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Regularly communicating progress of your team promotes and shapes and reinforces the team as you go forward.</a:t>
            </a:r>
          </a:p>
          <a:p>
            <a:endParaRPr lang="en-US" dirty="0" smtClean="0"/>
          </a:p>
          <a:p>
            <a:r>
              <a:rPr lang="en-US" dirty="0" smtClean="0"/>
              <a:t>Sharing with other people, recognizing the achievements can help promote and build up the team as well as help others outside the team understand what is going on.</a:t>
            </a:r>
          </a:p>
          <a:p>
            <a:endParaRPr lang="en-US" dirty="0" smtClean="0"/>
          </a:p>
          <a:p>
            <a:r>
              <a:rPr lang="en-US" dirty="0" smtClean="0"/>
              <a:t>You can actively communicate the data, the progress your team is making through regular presentations such a s leadership sessions, district level meetings, parent groups, and community gatherings.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76</a:t>
            </a:fld>
            <a:endParaRPr lang="en-US"/>
          </a:p>
        </p:txBody>
      </p:sp>
    </p:spTree>
    <p:extLst>
      <p:ext uri="{BB962C8B-B14F-4D97-AF65-F5344CB8AC3E}">
        <p14:creationId xmlns:p14="http://schemas.microsoft.com/office/powerpoint/2010/main" val="17007809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one does not train on TIPS, for example, a</a:t>
            </a:r>
            <a:r>
              <a:rPr lang="en-US" baseline="0" dirty="0" smtClean="0"/>
              <a:t> Coach should understand and assist the team to use this problem-solving model and, perhaps, co-train with a coordinator or School-wide Facilitator on these and other relevant topics to implementation.</a:t>
            </a:r>
          </a:p>
          <a:p>
            <a:endParaRPr lang="en-US" dirty="0" smtClean="0"/>
          </a:p>
          <a:p>
            <a:r>
              <a:rPr lang="en-US" dirty="0" smtClean="0"/>
              <a:t>Another part of communicating is communicating the ideas, procedures, and processes that your Team is helping to make possible.</a:t>
            </a:r>
          </a:p>
          <a:p>
            <a:endParaRPr lang="en-US" dirty="0" smtClean="0"/>
          </a:p>
          <a:p>
            <a:r>
              <a:rPr lang="en-US" dirty="0" smtClean="0"/>
              <a:t>You will be conducting faculty training, not necessarily on your own but as a team  or even incorporating other people beyond the immediate team to help faculty understand the principles and process, components and elements as  you implement them.  They will also learn the underlying principles of behavior and help them learn the problem solving process that the Team is using but that all faculty need to understand and be able to participate in.</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77</a:t>
            </a:fld>
            <a:endParaRPr lang="en-US"/>
          </a:p>
        </p:txBody>
      </p:sp>
    </p:spTree>
    <p:extLst>
      <p:ext uri="{BB962C8B-B14F-4D97-AF65-F5344CB8AC3E}">
        <p14:creationId xmlns:p14="http://schemas.microsoft.com/office/powerpoint/2010/main" val="40642465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 Communication doesn’t just happen, you need to be intentional about it.</a:t>
            </a:r>
          </a:p>
          <a:p>
            <a:endParaRPr lang="en-US" dirty="0" smtClean="0"/>
          </a:p>
          <a:p>
            <a:r>
              <a:rPr lang="en-US" dirty="0" smtClean="0"/>
              <a:t>Scheduling times can make sure you don’t drop the ball, and have things fall between the cracks.</a:t>
            </a:r>
          </a:p>
          <a:p>
            <a:endParaRPr lang="en-US" dirty="0" smtClean="0"/>
          </a:p>
          <a:p>
            <a:r>
              <a:rPr lang="en-US" dirty="0" smtClean="0"/>
              <a:t>Monthly, of course, have team meetings with great communication there. Have data summarized to be used efficiently. Ensure good communication by using the Action Plan and share outcomes with Faculty.</a:t>
            </a:r>
          </a:p>
          <a:p>
            <a:endParaRPr lang="en-US" dirty="0" smtClean="0"/>
          </a:p>
          <a:p>
            <a:r>
              <a:rPr lang="en-US" dirty="0" smtClean="0"/>
              <a:t>Attend Networking Meetings to share and learn with PBIS colleagues.</a:t>
            </a:r>
          </a:p>
          <a:p>
            <a:endParaRPr lang="en-US" dirty="0" smtClean="0"/>
          </a:p>
          <a:p>
            <a:r>
              <a:rPr lang="en-US" dirty="0" smtClean="0"/>
              <a:t>Model PBIS interactions on a daily basis and encourage staff and students to do the same.</a:t>
            </a:r>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78</a:t>
            </a:fld>
            <a:endParaRPr lang="en-US"/>
          </a:p>
        </p:txBody>
      </p:sp>
    </p:spTree>
    <p:extLst>
      <p:ext uri="{BB962C8B-B14F-4D97-AF65-F5344CB8AC3E}">
        <p14:creationId xmlns:p14="http://schemas.microsoft.com/office/powerpoint/2010/main" val="40498976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some of the Tools you have available to facilitate effective communication?</a:t>
            </a:r>
          </a:p>
          <a:p>
            <a:endParaRPr lang="en-US" dirty="0" smtClean="0"/>
          </a:p>
          <a:p>
            <a:r>
              <a:rPr lang="en-US" dirty="0" smtClean="0"/>
              <a:t>Newsletters…</a:t>
            </a:r>
          </a:p>
          <a:p>
            <a:r>
              <a:rPr lang="en-US" dirty="0" smtClean="0"/>
              <a:t>Data…</a:t>
            </a:r>
          </a:p>
          <a:p>
            <a:r>
              <a:rPr lang="en-US" dirty="0" smtClean="0"/>
              <a:t>Presentations…for faculty, parents, and students</a:t>
            </a:r>
          </a:p>
          <a:p>
            <a:r>
              <a:rPr lang="en-US" dirty="0" smtClean="0"/>
              <a:t>Events…</a:t>
            </a:r>
          </a:p>
          <a:p>
            <a:r>
              <a:rPr lang="en-US" dirty="0" smtClean="0"/>
              <a:t>School Board presentations to inform and apprise them of positive outcomes and successes – also supports requests future requests for resource allocation.</a:t>
            </a:r>
          </a:p>
        </p:txBody>
      </p:sp>
      <p:sp>
        <p:nvSpPr>
          <p:cNvPr id="4" name="Slide Number Placeholder 3"/>
          <p:cNvSpPr>
            <a:spLocks noGrp="1"/>
          </p:cNvSpPr>
          <p:nvPr>
            <p:ph type="sldNum" sz="quarter" idx="10"/>
          </p:nvPr>
        </p:nvSpPr>
        <p:spPr/>
        <p:txBody>
          <a:bodyPr/>
          <a:lstStyle/>
          <a:p>
            <a:fld id="{C47CE5F9-AF97-4FDD-BA67-BCD23D06187E}" type="slidenum">
              <a:rPr lang="en-US" smtClean="0"/>
              <a:pPr/>
              <a:t>79</a:t>
            </a:fld>
            <a:endParaRPr lang="en-US"/>
          </a:p>
        </p:txBody>
      </p:sp>
    </p:spTree>
    <p:extLst>
      <p:ext uri="{BB962C8B-B14F-4D97-AF65-F5344CB8AC3E}">
        <p14:creationId xmlns:p14="http://schemas.microsoft.com/office/powerpoint/2010/main" val="6962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PBIS is a systems approach…</a:t>
            </a:r>
          </a:p>
          <a:p>
            <a:endParaRPr lang="en-US" dirty="0" smtClean="0"/>
          </a:p>
          <a:p>
            <a:r>
              <a:rPr lang="en-US" dirty="0" smtClean="0"/>
              <a:t>The Critical Elements of a Tier 1 (Universal) SWPBIS system are illustrated here. Each one of these Critical Elements is covered in the SW Benchmarks of Quality measure and is explicitly taught in our 3-day Universal Training for school-based Core teams.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a:t>
            </a:fld>
            <a:endParaRPr lang="en-US"/>
          </a:p>
        </p:txBody>
      </p:sp>
    </p:spTree>
    <p:extLst>
      <p:ext uri="{BB962C8B-B14F-4D97-AF65-F5344CB8AC3E}">
        <p14:creationId xmlns:p14="http://schemas.microsoft.com/office/powerpoint/2010/main" val="7762782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this is C101,</a:t>
            </a:r>
            <a:r>
              <a:rPr lang="en-US" baseline="0" dirty="0" smtClean="0"/>
              <a:t> it may be helpful to do this as an activity.</a:t>
            </a:r>
          </a:p>
          <a:p>
            <a:endParaRPr lang="en-US" dirty="0" smtClean="0"/>
          </a:p>
          <a:p>
            <a:r>
              <a:rPr lang="en-US" baseline="0" dirty="0" smtClean="0"/>
              <a:t>By</a:t>
            </a:r>
            <a:r>
              <a:rPr lang="en-US" dirty="0" smtClean="0"/>
              <a:t> way of summarizing, how will you share this information as a Coach…</a:t>
            </a:r>
            <a:endParaRPr lang="en-US" baseline="0" dirty="0" smtClean="0"/>
          </a:p>
          <a:p>
            <a:endParaRPr lang="en-US" baseline="0" dirty="0" smtClean="0"/>
          </a:p>
          <a:p>
            <a:r>
              <a:rPr lang="en-US" baseline="0" dirty="0" smtClean="0"/>
              <a:t>Pair-Share-Report</a:t>
            </a:r>
          </a:p>
          <a:p>
            <a:endParaRPr lang="en-US" baseline="0" dirty="0" smtClean="0"/>
          </a:p>
          <a:p>
            <a:r>
              <a:rPr lang="en-US" baseline="0" dirty="0" smtClean="0"/>
              <a:t>Also, may want to have experienced Coach or two available to describe what they do and how they do it.</a:t>
            </a:r>
          </a:p>
          <a:p>
            <a:endParaRPr lang="en-US" baseline="0" dirty="0" smtClean="0"/>
          </a:p>
          <a:p>
            <a:r>
              <a:rPr lang="en-US" baseline="0" dirty="0" smtClean="0"/>
              <a:t>Could be discussion point for Networking meetings as well.</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80</a:t>
            </a:fld>
            <a:endParaRPr lang="en-US"/>
          </a:p>
        </p:txBody>
      </p:sp>
    </p:spTree>
    <p:extLst>
      <p:ext uri="{BB962C8B-B14F-4D97-AF65-F5344CB8AC3E}">
        <p14:creationId xmlns:p14="http://schemas.microsoft.com/office/powerpoint/2010/main" val="32318507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items activity</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81</a:t>
            </a:fld>
            <a:endParaRPr lang="en-US"/>
          </a:p>
        </p:txBody>
      </p:sp>
    </p:spTree>
    <p:extLst>
      <p:ext uri="{BB962C8B-B14F-4D97-AF65-F5344CB8AC3E}">
        <p14:creationId xmlns:p14="http://schemas.microsoft.com/office/powerpoint/2010/main" val="38894219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covered a lot of information</a:t>
            </a:r>
            <a:r>
              <a:rPr lang="en-US" baseline="0" dirty="0" smtClean="0"/>
              <a:t> in this session. So, how are you doing? What do you need?</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82</a:t>
            </a:fld>
            <a:endParaRPr lang="en-US"/>
          </a:p>
        </p:txBody>
      </p:sp>
    </p:spTree>
    <p:extLst>
      <p:ext uri="{BB962C8B-B14F-4D97-AF65-F5344CB8AC3E}">
        <p14:creationId xmlns:p14="http://schemas.microsoft.com/office/powerpoint/2010/main" val="20881938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Complete Section</a:t>
            </a:r>
            <a:r>
              <a:rPr lang="en-US" baseline="0" dirty="0" smtClean="0"/>
              <a:t> III. Identify your strengths and needs.</a:t>
            </a:r>
          </a:p>
          <a:p>
            <a:endParaRPr lang="en-US" baseline="0" dirty="0" smtClean="0"/>
          </a:p>
          <a:p>
            <a:r>
              <a:rPr lang="en-US" baseline="0" dirty="0" smtClean="0"/>
              <a:t>Provide time for them to complete this…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83</a:t>
            </a:fld>
            <a:endParaRPr lang="en-US"/>
          </a:p>
        </p:txBody>
      </p:sp>
    </p:spTree>
    <p:extLst>
      <p:ext uri="{BB962C8B-B14F-4D97-AF65-F5344CB8AC3E}">
        <p14:creationId xmlns:p14="http://schemas.microsoft.com/office/powerpoint/2010/main" val="2825262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additional trainings and resources available on the web.</a:t>
            </a:r>
          </a:p>
          <a:p>
            <a:endParaRPr lang="en-US" dirty="0" smtClean="0"/>
          </a:p>
          <a:p>
            <a:r>
              <a:rPr lang="en-US" dirty="0" smtClean="0"/>
              <a:t>These are great resources!</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84</a:t>
            </a:fld>
            <a:endParaRPr lang="en-US"/>
          </a:p>
        </p:txBody>
      </p:sp>
    </p:spTree>
    <p:extLst>
      <p:ext uri="{BB962C8B-B14F-4D97-AF65-F5344CB8AC3E}">
        <p14:creationId xmlns:p14="http://schemas.microsoft.com/office/powerpoint/2010/main" val="24341331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7CE5F9-AF97-4FDD-BA67-BCD23D06187E}" type="slidenum">
              <a:rPr lang="en-US" smtClean="0"/>
              <a:pPr/>
              <a:t>85</a:t>
            </a:fld>
            <a:endParaRPr lang="en-US"/>
          </a:p>
        </p:txBody>
      </p:sp>
    </p:spTree>
    <p:extLst>
      <p:ext uri="{BB962C8B-B14F-4D97-AF65-F5344CB8AC3E}">
        <p14:creationId xmlns:p14="http://schemas.microsoft.com/office/powerpoint/2010/main" val="17395487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conduct trainings, insert your name and email  as the person to be contacted for additional assistance and support.</a:t>
            </a:r>
          </a:p>
          <a:p>
            <a:endParaRPr lang="en-US" dirty="0" smtClean="0"/>
          </a:p>
          <a:p>
            <a:r>
              <a:rPr lang="en-US" dirty="0" smtClean="0"/>
              <a:t>You may also want to list your agency and other pertinent contact information.</a:t>
            </a:r>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86</a:t>
            </a:fld>
            <a:endParaRPr lang="en-US"/>
          </a:p>
        </p:txBody>
      </p:sp>
    </p:spTree>
    <p:extLst>
      <p:ext uri="{BB962C8B-B14F-4D97-AF65-F5344CB8AC3E}">
        <p14:creationId xmlns:p14="http://schemas.microsoft.com/office/powerpoint/2010/main" val="376520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Refrain from labeling students as “green,” “yellow,” or “red” kids.</a:t>
            </a:r>
          </a:p>
          <a:p>
            <a:endParaRPr lang="en-US" dirty="0" smtClean="0"/>
          </a:p>
          <a:p>
            <a:r>
              <a:rPr lang="en-US" dirty="0" smtClean="0"/>
              <a:t>SWPBIS has been established in over 14,000 schools nationally and in over 250 schools in PA.</a:t>
            </a:r>
          </a:p>
          <a:p>
            <a:endParaRPr lang="en-US" dirty="0" smtClean="0"/>
          </a:p>
          <a:p>
            <a:r>
              <a:rPr lang="en-US" dirty="0" smtClean="0"/>
              <a:t>Several keys for establishing SWPBIS  for behavior may be identified</a:t>
            </a:r>
          </a:p>
          <a:p>
            <a:pPr>
              <a:buFontTx/>
              <a:buChar char="-"/>
            </a:pPr>
            <a:r>
              <a:rPr lang="en-US" dirty="0" smtClean="0"/>
              <a:t> First of all, commitment of leadership at the district and school levels is essential.</a:t>
            </a:r>
          </a:p>
          <a:p>
            <a:pPr>
              <a:buFontTx/>
              <a:buChar char="-"/>
            </a:pPr>
            <a:r>
              <a:rPr lang="en-US" dirty="0" smtClean="0"/>
              <a:t> School-based  teaming, where the “rubber meets the road,” the team that goes through the training and assists the faculty to implement the SWPBIS systems across the school campus, how they interact together and meet together to achieve the goals is critical.</a:t>
            </a:r>
          </a:p>
          <a:p>
            <a:pPr>
              <a:buFontTx/>
              <a:buChar char="-"/>
            </a:pPr>
            <a:r>
              <a:rPr lang="en-US" dirty="0" smtClean="0"/>
              <a:t> Faculty must be committed and the core team’s efforts to involving, informing, and engaging the faculty is important to PBS in the school.</a:t>
            </a:r>
          </a:p>
          <a:p>
            <a:pPr>
              <a:buFontTx/>
              <a:buChar char="-"/>
            </a:pPr>
            <a:endParaRPr lang="en-US" dirty="0" smtClean="0"/>
          </a:p>
          <a:p>
            <a:pPr>
              <a:buFontTx/>
              <a:buChar char="-"/>
            </a:pPr>
            <a:r>
              <a:rPr lang="en-US" dirty="0" smtClean="0"/>
              <a:t> Evidenced-based practice must be used at all Tiers.</a:t>
            </a:r>
          </a:p>
          <a:p>
            <a:pPr lvl="1">
              <a:buFontTx/>
              <a:buChar char="-"/>
            </a:pPr>
            <a:r>
              <a:rPr lang="en-US" dirty="0" smtClean="0"/>
              <a:t>The universal system of SWPBIS following the key elements must be implemented with Fidelity. </a:t>
            </a:r>
          </a:p>
          <a:p>
            <a:pPr lvl="1">
              <a:buFontTx/>
              <a:buChar char="-"/>
            </a:pPr>
            <a:r>
              <a:rPr lang="en-US" dirty="0" smtClean="0"/>
              <a:t>Tier 2 supports must be evidenced based and there must be supporting documentation that interventions selected are appropriate and effective for the identified problem/issue and that the correct students are identified and matched with the appropriate interventions. </a:t>
            </a:r>
          </a:p>
          <a:p>
            <a:pPr lvl="1">
              <a:buFontTx/>
              <a:buChar char="-"/>
            </a:pPr>
            <a:r>
              <a:rPr lang="en-US" dirty="0" smtClean="0"/>
              <a:t> At Tier 3, there is information about what constitutes effective, evidence-based practices for individual students.</a:t>
            </a:r>
          </a:p>
          <a:p>
            <a:endParaRPr lang="en-US" dirty="0" smtClean="0"/>
          </a:p>
          <a:p>
            <a:r>
              <a:rPr lang="en-US" dirty="0" smtClean="0"/>
              <a:t>- Throughout all of these Tiers and teaming situations, there must be data collected and used for data-driven decision-making, to progress monitor success, and to evaluate the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7CE5F9-AF97-4FDD-BA67-BCD23D06187E}" type="slidenum">
              <a:rPr lang="en-US" smtClean="0"/>
              <a:pPr/>
              <a:t>9</a:t>
            </a:fld>
            <a:endParaRPr lang="en-US"/>
          </a:p>
        </p:txBody>
      </p:sp>
    </p:spTree>
    <p:extLst>
      <p:ext uri="{BB962C8B-B14F-4D97-AF65-F5344CB8AC3E}">
        <p14:creationId xmlns:p14="http://schemas.microsoft.com/office/powerpoint/2010/main" val="2799985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8693F-AD96-4140-A8FF-A8C3E9D29B20}" type="datetimeFigureOut">
              <a:rPr lang="en-US" smtClean="0"/>
              <a:pPr/>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C761D-E967-4020-9316-260BAE263D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8693F-AD96-4140-A8FF-A8C3E9D29B20}" type="datetimeFigureOut">
              <a:rPr lang="en-US" smtClean="0"/>
              <a:pPr/>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C761D-E967-4020-9316-260BAE263D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wmf"/><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www.papbs.org/filestorage/moduleupload/Mult-Tiered%20Action%20Plan_School_2010-11_0910.docx" TargetMode="External"/><Relationship Id="rId3" Type="http://schemas.openxmlformats.org/officeDocument/2006/relationships/hyperlink" Target="http://www.papbs.org/" TargetMode="External"/><Relationship Id="rId7" Type="http://schemas.openxmlformats.org/officeDocument/2006/relationships/hyperlink" Target="http://www.papbs.org/filestorage/moduleupload/TIPS%20MTG%20Foundations%20Checklist.pp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www.papbs.org/filestorage/moduleupload/TIPS%20FINAL%209.30.10.ppt" TargetMode="External"/><Relationship Id="rId5" Type="http://schemas.openxmlformats.org/officeDocument/2006/relationships/hyperlink" Target="http://www.papbs.org/filestorage/moduleupload/Meeting%20Minutes%20Form%20(2).doc" TargetMode="External"/><Relationship Id="rId4" Type="http://schemas.openxmlformats.org/officeDocument/2006/relationships/hyperlink" Target="http://www.papbs.org/filestorage/moduleupload/Big%205%20Data%20Review%20Guide_3%20Page_031810.docx" TargetMode="External"/><Relationship Id="rId9" Type="http://schemas.openxmlformats.org/officeDocument/2006/relationships/hyperlink" Target="http://www.papbs.org/filestorage/moduleupload/PA%20Evaluation%20Plan_FY%202010-11%20akl%20102210.doc"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papbs.org/"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pattan.net/" TargetMode="External"/><Relationship Id="rId5" Type="http://schemas.openxmlformats.org/officeDocument/2006/relationships/hyperlink" Target="http://www.apbs.org/" TargetMode="External"/><Relationship Id="rId4" Type="http://schemas.openxmlformats.org/officeDocument/2006/relationships/hyperlink" Target="http://www.pbis.or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www.pbskansas.org/htdocs/external_links/default.html#onlinetrainingmodules" TargetMode="External"/><Relationship Id="rId7" Type="http://schemas.openxmlformats.org/officeDocument/2006/relationships/hyperlink" Target="http://pbismanual.uoecs.org/manual.htm"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cberuconn.edu/resources/training" TargetMode="External"/><Relationship Id="rId5" Type="http://schemas.openxmlformats.org/officeDocument/2006/relationships/hyperlink" Target="http://www.pbismissouri.org/" TargetMode="External"/><Relationship Id="rId4" Type="http://schemas.openxmlformats.org/officeDocument/2006/relationships/hyperlink" Target="http://elearndesign.org/resources.html"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hyperlink" Target="http://www.pbis.org/" TargetMode="External"/><Relationship Id="rId5" Type="http://schemas.openxmlformats.org/officeDocument/2006/relationships/image" Target="../media/image2.gif"/><Relationship Id="rId4" Type="http://schemas.openxmlformats.org/officeDocument/2006/relationships/hyperlink" Target="mailto:sfacilitator@email.ne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papbslogo.jpg"/>
          <p:cNvPicPr>
            <a:picLocks noChangeAspect="1"/>
          </p:cNvPicPr>
          <p:nvPr/>
        </p:nvPicPr>
        <p:blipFill>
          <a:blip r:embed="rId3" cstate="print"/>
          <a:srcRect/>
          <a:stretch>
            <a:fillRect/>
          </a:stretch>
        </p:blipFill>
        <p:spPr bwMode="auto">
          <a:xfrm>
            <a:off x="0" y="0"/>
            <a:ext cx="9144000" cy="2209800"/>
          </a:xfrm>
          <a:prstGeom prst="rect">
            <a:avLst/>
          </a:prstGeom>
          <a:noFill/>
          <a:ln w="9525">
            <a:noFill/>
            <a:miter lim="800000"/>
            <a:headEnd/>
            <a:tailEnd/>
          </a:ln>
        </p:spPr>
      </p:pic>
      <p:sp>
        <p:nvSpPr>
          <p:cNvPr id="5" name="Title 1"/>
          <p:cNvSpPr>
            <a:spLocks noGrp="1"/>
          </p:cNvSpPr>
          <p:nvPr>
            <p:ph type="ctrTitle"/>
          </p:nvPr>
        </p:nvSpPr>
        <p:spPr>
          <a:xfrm>
            <a:off x="685800" y="2362200"/>
            <a:ext cx="7772400" cy="1470025"/>
          </a:xfrm>
        </p:spPr>
        <p:txBody>
          <a:bodyPr/>
          <a:lstStyle/>
          <a:p>
            <a:r>
              <a:rPr lang="en-US" dirty="0" smtClean="0">
                <a:effectLst>
                  <a:outerShdw blurRad="38100" dist="38100" dir="2700000" algn="tl">
                    <a:srgbClr val="000000">
                      <a:alpha val="43137"/>
                    </a:srgbClr>
                  </a:outerShdw>
                </a:effectLst>
              </a:rPr>
              <a:t>PBIS: </a:t>
            </a:r>
            <a:r>
              <a:rPr lang="en-US" dirty="0" err="1" smtClean="0">
                <a:effectLst>
                  <a:outerShdw blurRad="38100" dist="38100" dir="2700000" algn="tl">
                    <a:srgbClr val="000000">
                      <a:alpha val="43137"/>
                    </a:srgbClr>
                  </a:outerShdw>
                </a:effectLst>
              </a:rPr>
              <a:t>RtIIB</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Coaching 101</a:t>
            </a:r>
            <a:endParaRPr lang="en-US" dirty="0">
              <a:effectLst>
                <a:outerShdw blurRad="38100" dist="38100" dir="2700000" algn="tl">
                  <a:srgbClr val="000000">
                    <a:alpha val="43137"/>
                  </a:srgbClr>
                </a:outerShdw>
              </a:effectLst>
            </a:endParaRPr>
          </a:p>
        </p:txBody>
      </p:sp>
      <p:sp>
        <p:nvSpPr>
          <p:cNvPr id="6" name="Subtitle 2"/>
          <p:cNvSpPr>
            <a:spLocks noGrp="1"/>
          </p:cNvSpPr>
          <p:nvPr>
            <p:ph type="subTitle" idx="1"/>
          </p:nvPr>
        </p:nvSpPr>
        <p:spPr>
          <a:xfrm>
            <a:off x="1600200" y="4343400"/>
            <a:ext cx="6400800" cy="1752600"/>
          </a:xfrm>
        </p:spPr>
        <p:txBody>
          <a:bodyPr/>
          <a:lstStyle/>
          <a:p>
            <a:r>
              <a:rPr lang="en-US" dirty="0" smtClean="0"/>
              <a:t>Pennsylvania PBS Network</a:t>
            </a:r>
          </a:p>
          <a:p>
            <a:r>
              <a:rPr lang="en-US" dirty="0" smtClean="0"/>
              <a:t>2011-12</a:t>
            </a:r>
            <a:endParaRPr lang="en-US" dirty="0"/>
          </a:p>
        </p:txBody>
      </p:sp>
      <p:pic>
        <p:nvPicPr>
          <p:cNvPr id="7" name="Picture 2" descr=" "/>
          <p:cNvPicPr>
            <a:picLocks noChangeAspect="1" noChangeArrowheads="1"/>
          </p:cNvPicPr>
          <p:nvPr/>
        </p:nvPicPr>
        <p:blipFill>
          <a:blip r:embed="rId4" cstate="print"/>
          <a:srcRect/>
          <a:stretch>
            <a:fillRect/>
          </a:stretch>
        </p:blipFill>
        <p:spPr bwMode="auto">
          <a:xfrm>
            <a:off x="152400" y="4953000"/>
            <a:ext cx="2891097" cy="142875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0" y="228600"/>
            <a:ext cx="9144000" cy="457200"/>
          </a:xfrm>
        </p:spPr>
        <p:txBody>
          <a:bodyPr>
            <a:normAutofit fontScale="90000"/>
          </a:bodyPr>
          <a:lstStyle/>
          <a:p>
            <a:r>
              <a:rPr lang="en-US" sz="4000" dirty="0" smtClean="0">
                <a:solidFill>
                  <a:srgbClr val="003082"/>
                </a:solidFill>
                <a:ea typeface="MS PGothic" pitchFamily="34" charset="-128"/>
              </a:rPr>
              <a:t>Tiered Model of School Supports</a:t>
            </a:r>
            <a:br>
              <a:rPr lang="en-US" sz="4000" dirty="0" smtClean="0">
                <a:solidFill>
                  <a:srgbClr val="003082"/>
                </a:solidFill>
                <a:ea typeface="MS PGothic" pitchFamily="34" charset="-128"/>
              </a:rPr>
            </a:br>
            <a:r>
              <a:rPr lang="en-US" sz="4000" dirty="0" smtClean="0">
                <a:solidFill>
                  <a:srgbClr val="003082"/>
                </a:solidFill>
                <a:ea typeface="MS PGothic" pitchFamily="34" charset="-128"/>
              </a:rPr>
              <a:t>and the Problem-Solving Process</a:t>
            </a:r>
          </a:p>
        </p:txBody>
      </p:sp>
      <p:sp>
        <p:nvSpPr>
          <p:cNvPr id="228355" name="Rectangle 4"/>
          <p:cNvSpPr>
            <a:spLocks noChangeArrowheads="1"/>
          </p:cNvSpPr>
          <p:nvPr/>
        </p:nvSpPr>
        <p:spPr bwMode="auto">
          <a:xfrm>
            <a:off x="228600" y="1295400"/>
            <a:ext cx="3962400" cy="4419600"/>
          </a:xfrm>
          <a:prstGeom prst="rect">
            <a:avLst/>
          </a:prstGeom>
          <a:noFill/>
          <a:ln w="9525">
            <a:noFill/>
            <a:miter lim="800000"/>
            <a:headEnd/>
            <a:tailEnd/>
          </a:ln>
        </p:spPr>
        <p:txBody>
          <a:bodyPr anchor="ctr">
            <a:spAutoFit/>
          </a:bodyPr>
          <a:lstStyle/>
          <a:p>
            <a:pPr algn="ctr"/>
            <a:r>
              <a:rPr lang="en-US" sz="1800" b="1">
                <a:latin typeface="Calibri" pitchFamily="34" charset="0"/>
                <a:ea typeface="MS PGothic" pitchFamily="34" charset="-128"/>
              </a:rPr>
              <a:t>ACADEMIC and BEHAVIOR SYSTEMS</a:t>
            </a:r>
          </a:p>
          <a:p>
            <a:pPr algn="ctr"/>
            <a:endParaRPr lang="en-US" sz="1400">
              <a:latin typeface="Calibri" pitchFamily="34" charset="0"/>
              <a:ea typeface="MS PGothic" pitchFamily="34" charset="-128"/>
            </a:endParaRPr>
          </a:p>
          <a:p>
            <a:pPr algn="ctr"/>
            <a:r>
              <a:rPr lang="en-US" sz="1600" b="1">
                <a:latin typeface="Calibri" pitchFamily="34" charset="0"/>
              </a:rPr>
              <a:t>Tier 3: Intensive, Individualized Interventions &amp; Supports</a:t>
            </a:r>
            <a:r>
              <a:rPr lang="en-US" sz="1600">
                <a:latin typeface="Calibri" pitchFamily="34" charset="0"/>
              </a:rPr>
              <a:t/>
            </a:r>
            <a:br>
              <a:rPr lang="en-US" sz="1600">
                <a:latin typeface="Calibri" pitchFamily="34" charset="0"/>
              </a:rPr>
            </a:br>
            <a:r>
              <a:rPr lang="en-US" sz="1200">
                <a:latin typeface="Calibri" pitchFamily="34" charset="0"/>
              </a:rPr>
              <a:t>The most intense (increased time, narrowed focus, reduced group size) instruction and intervention based upon individual student need provided in addition to and aligned with Tier 1 &amp; 2 academic and behavior instruction and supports.</a:t>
            </a:r>
            <a:br>
              <a:rPr lang="en-US" sz="1200">
                <a:latin typeface="Calibri" pitchFamily="34" charset="0"/>
              </a:rPr>
            </a:br>
            <a:r>
              <a:rPr lang="en-US" sz="1200">
                <a:latin typeface="Calibri" pitchFamily="34" charset="0"/>
              </a:rPr>
              <a:t/>
            </a:r>
            <a:br>
              <a:rPr lang="en-US" sz="1200">
                <a:latin typeface="Calibri" pitchFamily="34" charset="0"/>
              </a:rPr>
            </a:br>
            <a:r>
              <a:rPr lang="en-US" sz="1600" b="1">
                <a:latin typeface="Calibri" pitchFamily="34" charset="0"/>
              </a:rPr>
              <a:t>Tier 2: Targeted, Supplemental Interventions &amp; Supports</a:t>
            </a:r>
          </a:p>
          <a:p>
            <a:pPr algn="ctr"/>
            <a:r>
              <a:rPr lang="en-US" sz="1200">
                <a:latin typeface="Calibri" pitchFamily="34" charset="0"/>
              </a:rPr>
              <a:t>More targeted instruction/intervention and supplemental support in addition to and aligned with the core academic and behavior curriculum.</a:t>
            </a:r>
            <a:br>
              <a:rPr lang="en-US" sz="1200">
                <a:latin typeface="Calibri" pitchFamily="34" charset="0"/>
              </a:rPr>
            </a:br>
            <a:r>
              <a:rPr lang="en-US" sz="1200">
                <a:latin typeface="Calibri" pitchFamily="34" charset="0"/>
              </a:rPr>
              <a:t/>
            </a:r>
            <a:br>
              <a:rPr lang="en-US" sz="1200">
                <a:latin typeface="Calibri" pitchFamily="34" charset="0"/>
              </a:rPr>
            </a:br>
            <a:endParaRPr lang="en-US" sz="1200" b="1">
              <a:latin typeface="Calibri" pitchFamily="34" charset="0"/>
            </a:endParaRPr>
          </a:p>
          <a:p>
            <a:pPr algn="ctr"/>
            <a:r>
              <a:rPr lang="en-US" sz="1600" b="1">
                <a:latin typeface="Calibri" pitchFamily="34" charset="0"/>
              </a:rPr>
              <a:t>Tier 1: Core, Universal </a:t>
            </a:r>
          </a:p>
          <a:p>
            <a:pPr algn="ctr"/>
            <a:r>
              <a:rPr lang="en-US" sz="1600" b="1">
                <a:latin typeface="Calibri" pitchFamily="34" charset="0"/>
              </a:rPr>
              <a:t>Instruction &amp; Supports</a:t>
            </a:r>
            <a:r>
              <a:rPr lang="en-US" sz="1600">
                <a:latin typeface="Calibri" pitchFamily="34" charset="0"/>
              </a:rPr>
              <a:t> </a:t>
            </a:r>
            <a:br>
              <a:rPr lang="en-US" sz="1600">
                <a:latin typeface="Calibri" pitchFamily="34" charset="0"/>
              </a:rPr>
            </a:br>
            <a:r>
              <a:rPr lang="en-US" sz="1200">
                <a:latin typeface="Calibri" pitchFamily="34" charset="0"/>
              </a:rPr>
              <a:t>General academic and behavior instruction and support provided to all students in all settings.</a:t>
            </a:r>
          </a:p>
        </p:txBody>
      </p:sp>
      <p:pic>
        <p:nvPicPr>
          <p:cNvPr id="228356" name="Picture 3"/>
          <p:cNvPicPr>
            <a:picLocks noChangeAspect="1" noChangeArrowheads="1"/>
          </p:cNvPicPr>
          <p:nvPr/>
        </p:nvPicPr>
        <p:blipFill>
          <a:blip r:embed="rId3" cstate="print"/>
          <a:srcRect/>
          <a:stretch>
            <a:fillRect/>
          </a:stretch>
        </p:blipFill>
        <p:spPr bwMode="auto">
          <a:xfrm>
            <a:off x="4114800" y="1042987"/>
            <a:ext cx="5029200" cy="5815013"/>
          </a:xfrm>
          <a:prstGeom prst="rect">
            <a:avLst/>
          </a:prstGeom>
          <a:noFill/>
          <a:ln w="9525">
            <a:noFill/>
            <a:miter lim="800000"/>
            <a:headEnd/>
            <a:tailEnd/>
          </a:ln>
        </p:spPr>
      </p:pic>
      <p:pic>
        <p:nvPicPr>
          <p:cNvPr id="228357" name="Picture 4"/>
          <p:cNvPicPr>
            <a:picLocks noChangeAspect="1" noChangeArrowheads="1"/>
          </p:cNvPicPr>
          <p:nvPr/>
        </p:nvPicPr>
        <p:blipFill>
          <a:blip r:embed="rId4" cstate="print"/>
          <a:srcRect/>
          <a:stretch>
            <a:fillRect/>
          </a:stretch>
        </p:blipFill>
        <p:spPr bwMode="auto">
          <a:xfrm>
            <a:off x="6324600" y="1524000"/>
            <a:ext cx="390525" cy="219075"/>
          </a:xfrm>
          <a:prstGeom prst="rect">
            <a:avLst/>
          </a:prstGeom>
          <a:noFill/>
          <a:ln w="9525">
            <a:noFill/>
            <a:miter lim="800000"/>
            <a:headEnd/>
            <a:tailEnd/>
          </a:ln>
        </p:spPr>
      </p:pic>
      <p:pic>
        <p:nvPicPr>
          <p:cNvPr id="228358" name="Picture 5"/>
          <p:cNvPicPr>
            <a:picLocks noChangeAspect="1" noChangeArrowheads="1"/>
          </p:cNvPicPr>
          <p:nvPr/>
        </p:nvPicPr>
        <p:blipFill>
          <a:blip r:embed="rId5" cstate="print"/>
          <a:srcRect/>
          <a:stretch>
            <a:fillRect/>
          </a:stretch>
        </p:blipFill>
        <p:spPr bwMode="auto">
          <a:xfrm>
            <a:off x="6267450" y="2057400"/>
            <a:ext cx="514350" cy="209550"/>
          </a:xfrm>
          <a:prstGeom prst="rect">
            <a:avLst/>
          </a:prstGeom>
          <a:noFill/>
          <a:ln w="9525">
            <a:noFill/>
            <a:miter lim="800000"/>
            <a:headEnd/>
            <a:tailEnd/>
          </a:ln>
        </p:spPr>
      </p:pic>
      <p:pic>
        <p:nvPicPr>
          <p:cNvPr id="228359" name="Picture 6"/>
          <p:cNvPicPr>
            <a:picLocks noChangeAspect="1" noChangeArrowheads="1"/>
          </p:cNvPicPr>
          <p:nvPr/>
        </p:nvPicPr>
        <p:blipFill>
          <a:blip r:embed="rId6" cstate="print"/>
          <a:srcRect/>
          <a:stretch>
            <a:fillRect/>
          </a:stretch>
        </p:blipFill>
        <p:spPr bwMode="auto">
          <a:xfrm>
            <a:off x="6400800" y="5715000"/>
            <a:ext cx="257175" cy="190500"/>
          </a:xfrm>
          <a:prstGeom prst="rect">
            <a:avLst/>
          </a:prstGeom>
          <a:noFill/>
          <a:ln w="9525">
            <a:noFill/>
            <a:miter lim="800000"/>
            <a:headEnd/>
            <a:tailEnd/>
          </a:ln>
        </p:spPr>
      </p:pic>
      <p:sp>
        <p:nvSpPr>
          <p:cNvPr id="228360" name="TextBox 9"/>
          <p:cNvSpPr txBox="1">
            <a:spLocks noChangeArrowheads="1"/>
          </p:cNvSpPr>
          <p:nvPr/>
        </p:nvSpPr>
        <p:spPr bwMode="auto">
          <a:xfrm>
            <a:off x="152400" y="6400800"/>
            <a:ext cx="4495800" cy="304800"/>
          </a:xfrm>
          <a:prstGeom prst="rect">
            <a:avLst/>
          </a:prstGeom>
          <a:noFill/>
          <a:ln w="9525">
            <a:noFill/>
            <a:miter lim="800000"/>
            <a:headEnd/>
            <a:tailEnd/>
          </a:ln>
        </p:spPr>
        <p:txBody>
          <a:bodyPr>
            <a:spAutoFit/>
          </a:bodyPr>
          <a:lstStyle/>
          <a:p>
            <a:r>
              <a:rPr lang="en-US" sz="1400" i="1">
                <a:ea typeface="MS PGothic" pitchFamily="34" charset="-128"/>
              </a:rPr>
              <a:t>RtI State Transformation Team – FL DOE (12/3/09)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685800"/>
          <a:ext cx="6096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381000" y="304800"/>
          <a:ext cx="5181600" cy="612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652" name="TextBox 13"/>
          <p:cNvSpPr txBox="1">
            <a:spLocks noChangeArrowheads="1"/>
          </p:cNvSpPr>
          <p:nvPr/>
        </p:nvSpPr>
        <p:spPr bwMode="auto">
          <a:xfrm>
            <a:off x="5410200" y="152400"/>
            <a:ext cx="3352800" cy="2400657"/>
          </a:xfrm>
          <a:prstGeom prst="rect">
            <a:avLst/>
          </a:prstGeom>
          <a:noFill/>
          <a:ln w="9525">
            <a:noFill/>
            <a:miter lim="800000"/>
            <a:headEnd/>
            <a:tailEnd/>
          </a:ln>
        </p:spPr>
        <p:txBody>
          <a:bodyPr>
            <a:spAutoFit/>
          </a:bodyPr>
          <a:lstStyle/>
          <a:p>
            <a:pPr algn="ctr"/>
            <a:r>
              <a:rPr lang="en-US" sz="5400" dirty="0" smtClean="0">
                <a:solidFill>
                  <a:srgbClr val="0000FF"/>
                </a:solidFill>
                <a:cs typeface="Arial" pitchFamily="34" charset="0"/>
              </a:rPr>
              <a:t>RTII</a:t>
            </a:r>
            <a:endParaRPr lang="en-US" sz="5400" dirty="0">
              <a:solidFill>
                <a:srgbClr val="0000FF"/>
              </a:solidFill>
              <a:cs typeface="Arial" pitchFamily="34" charset="0"/>
            </a:endParaRPr>
          </a:p>
          <a:p>
            <a:pPr algn="ctr"/>
            <a:r>
              <a:rPr lang="en-US" sz="3200" dirty="0" smtClean="0">
                <a:solidFill>
                  <a:srgbClr val="0000FF"/>
                </a:solidFill>
                <a:cs typeface="Arial" pitchFamily="34" charset="0"/>
              </a:rPr>
              <a:t>Integrated</a:t>
            </a:r>
          </a:p>
          <a:p>
            <a:pPr algn="ctr"/>
            <a:r>
              <a:rPr lang="en-US" sz="3200" dirty="0" smtClean="0">
                <a:solidFill>
                  <a:srgbClr val="0000FF"/>
                </a:solidFill>
                <a:cs typeface="Arial" pitchFamily="34" charset="0"/>
              </a:rPr>
              <a:t>Continuum </a:t>
            </a:r>
            <a:r>
              <a:rPr lang="en-US" sz="3200" dirty="0">
                <a:solidFill>
                  <a:srgbClr val="0000FF"/>
                </a:solidFill>
                <a:cs typeface="Arial" pitchFamily="34" charset="0"/>
              </a:rPr>
              <a:t>of Support for ALL</a:t>
            </a:r>
          </a:p>
        </p:txBody>
      </p:sp>
      <p:sp>
        <p:nvSpPr>
          <p:cNvPr id="27653" name="TextBox 14"/>
          <p:cNvSpPr txBox="1">
            <a:spLocks noChangeArrowheads="1"/>
          </p:cNvSpPr>
          <p:nvPr/>
        </p:nvSpPr>
        <p:spPr bwMode="auto">
          <a:xfrm>
            <a:off x="3581400" y="6396038"/>
            <a:ext cx="2362200" cy="461962"/>
          </a:xfrm>
          <a:prstGeom prst="rect">
            <a:avLst/>
          </a:prstGeom>
          <a:noFill/>
          <a:ln w="9525">
            <a:noFill/>
            <a:miter lim="800000"/>
            <a:headEnd/>
            <a:tailEnd/>
          </a:ln>
        </p:spPr>
        <p:txBody>
          <a:bodyPr>
            <a:spAutoFit/>
          </a:bodyPr>
          <a:lstStyle/>
          <a:p>
            <a:pPr algn="ctr"/>
            <a:r>
              <a:rPr lang="en-US" sz="2400" dirty="0">
                <a:solidFill>
                  <a:srgbClr val="000000"/>
                </a:solidFill>
                <a:cs typeface="Arial" pitchFamily="34" charset="0"/>
              </a:rPr>
              <a:t>Dec 7, 2007</a:t>
            </a:r>
          </a:p>
        </p:txBody>
      </p:sp>
      <p:sp>
        <p:nvSpPr>
          <p:cNvPr id="9" name="5-Point Star 8"/>
          <p:cNvSpPr/>
          <p:nvPr/>
        </p:nvSpPr>
        <p:spPr>
          <a:xfrm>
            <a:off x="8458200" y="-1066800"/>
            <a:ext cx="6858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srgbClr val="FF0000"/>
              </a:solidFill>
            </a:endParaRPr>
          </a:p>
        </p:txBody>
      </p:sp>
      <p:cxnSp>
        <p:nvCxnSpPr>
          <p:cNvPr id="20" name="Straight Connector 19"/>
          <p:cNvCxnSpPr>
            <a:cxnSpLocks noChangeShapeType="1"/>
          </p:cNvCxnSpPr>
          <p:nvPr/>
        </p:nvCxnSpPr>
        <p:spPr bwMode="auto">
          <a:xfrm rot="16200000" flipH="1">
            <a:off x="2667000" y="4876800"/>
            <a:ext cx="1371600" cy="304800"/>
          </a:xfrm>
          <a:prstGeom prst="line">
            <a:avLst/>
          </a:prstGeom>
          <a:noFill/>
          <a:ln w="31750">
            <a:solidFill>
              <a:schemeClr val="tx1"/>
            </a:solidFill>
            <a:round/>
            <a:headEnd/>
            <a:tailEnd/>
          </a:ln>
        </p:spPr>
      </p:cxnSp>
      <p:cxnSp>
        <p:nvCxnSpPr>
          <p:cNvPr id="24" name="Straight Connector 23"/>
          <p:cNvCxnSpPr>
            <a:cxnSpLocks noChangeShapeType="1"/>
          </p:cNvCxnSpPr>
          <p:nvPr/>
        </p:nvCxnSpPr>
        <p:spPr bwMode="auto">
          <a:xfrm rot="5400000" flipH="1" flipV="1">
            <a:off x="2400300" y="4152900"/>
            <a:ext cx="2667000" cy="457200"/>
          </a:xfrm>
          <a:prstGeom prst="line">
            <a:avLst/>
          </a:prstGeom>
          <a:noFill/>
          <a:ln w="31750">
            <a:solidFill>
              <a:schemeClr val="tx1"/>
            </a:solidFill>
            <a:round/>
            <a:headEnd/>
            <a:tailEnd/>
          </a:ln>
        </p:spPr>
      </p:cxnSp>
      <p:cxnSp>
        <p:nvCxnSpPr>
          <p:cNvPr id="26" name="Straight Connector 25"/>
          <p:cNvCxnSpPr>
            <a:cxnSpLocks noChangeShapeType="1"/>
          </p:cNvCxnSpPr>
          <p:nvPr/>
        </p:nvCxnSpPr>
        <p:spPr bwMode="auto">
          <a:xfrm rot="16200000" flipH="1">
            <a:off x="3695700" y="3314700"/>
            <a:ext cx="914400" cy="381000"/>
          </a:xfrm>
          <a:prstGeom prst="line">
            <a:avLst/>
          </a:prstGeom>
          <a:noFill/>
          <a:ln w="31750">
            <a:solidFill>
              <a:schemeClr val="tx1"/>
            </a:solidFill>
            <a:round/>
            <a:headEnd/>
            <a:tailEnd/>
          </a:ln>
        </p:spPr>
      </p:cxnSp>
      <p:cxnSp>
        <p:nvCxnSpPr>
          <p:cNvPr id="28" name="Straight Connector 27"/>
          <p:cNvCxnSpPr>
            <a:cxnSpLocks noChangeShapeType="1"/>
          </p:cNvCxnSpPr>
          <p:nvPr/>
        </p:nvCxnSpPr>
        <p:spPr bwMode="auto">
          <a:xfrm rot="5400000" flipH="1" flipV="1">
            <a:off x="3238500" y="2705100"/>
            <a:ext cx="2362200" cy="152400"/>
          </a:xfrm>
          <a:prstGeom prst="line">
            <a:avLst/>
          </a:prstGeom>
          <a:noFill/>
          <a:ln w="31750">
            <a:solidFill>
              <a:schemeClr val="tx1"/>
            </a:solidFill>
            <a:round/>
            <a:headEnd/>
            <a:tailEnd/>
          </a:ln>
        </p:spPr>
      </p:cxnSp>
      <p:cxnSp>
        <p:nvCxnSpPr>
          <p:cNvPr id="30" name="Straight Connector 29"/>
          <p:cNvCxnSpPr>
            <a:cxnSpLocks noChangeShapeType="1"/>
          </p:cNvCxnSpPr>
          <p:nvPr/>
        </p:nvCxnSpPr>
        <p:spPr bwMode="auto">
          <a:xfrm rot="5400000" flipH="1" flipV="1">
            <a:off x="4533900" y="1181100"/>
            <a:ext cx="533400" cy="152400"/>
          </a:xfrm>
          <a:prstGeom prst="line">
            <a:avLst/>
          </a:prstGeom>
          <a:noFill/>
          <a:ln w="31750">
            <a:solidFill>
              <a:schemeClr val="tx1"/>
            </a:solidFill>
            <a:round/>
            <a:headEnd/>
            <a:tailEnd/>
          </a:ln>
        </p:spPr>
      </p:cxnSp>
      <p:cxnSp>
        <p:nvCxnSpPr>
          <p:cNvPr id="32" name="Straight Connector 31"/>
          <p:cNvCxnSpPr>
            <a:cxnSpLocks noChangeShapeType="1"/>
          </p:cNvCxnSpPr>
          <p:nvPr/>
        </p:nvCxnSpPr>
        <p:spPr bwMode="auto">
          <a:xfrm rot="5400000">
            <a:off x="4305301" y="4381500"/>
            <a:ext cx="2362200" cy="3175"/>
          </a:xfrm>
          <a:prstGeom prst="line">
            <a:avLst/>
          </a:prstGeom>
          <a:noFill/>
          <a:ln w="31750">
            <a:solidFill>
              <a:schemeClr val="tx1"/>
            </a:solidFill>
            <a:round/>
            <a:headEnd/>
            <a:tailEnd/>
          </a:ln>
        </p:spPr>
      </p:cxnSp>
      <p:cxnSp>
        <p:nvCxnSpPr>
          <p:cNvPr id="34" name="Straight Connector 33"/>
          <p:cNvCxnSpPr>
            <a:cxnSpLocks noChangeShapeType="1"/>
          </p:cNvCxnSpPr>
          <p:nvPr/>
        </p:nvCxnSpPr>
        <p:spPr bwMode="auto">
          <a:xfrm rot="5400000" flipH="1" flipV="1">
            <a:off x="4800600" y="4419600"/>
            <a:ext cx="1828800" cy="457200"/>
          </a:xfrm>
          <a:prstGeom prst="line">
            <a:avLst/>
          </a:prstGeom>
          <a:noFill/>
          <a:ln w="31750">
            <a:solidFill>
              <a:schemeClr val="tx1"/>
            </a:solidFill>
            <a:round/>
            <a:headEnd/>
            <a:tailEnd/>
          </a:ln>
        </p:spPr>
      </p:cxnSp>
      <p:cxnSp>
        <p:nvCxnSpPr>
          <p:cNvPr id="36" name="Straight Connector 35"/>
          <p:cNvCxnSpPr>
            <a:cxnSpLocks noChangeShapeType="1"/>
          </p:cNvCxnSpPr>
          <p:nvPr/>
        </p:nvCxnSpPr>
        <p:spPr bwMode="auto">
          <a:xfrm rot="16200000" flipH="1">
            <a:off x="4991100" y="4686300"/>
            <a:ext cx="2438400" cy="533400"/>
          </a:xfrm>
          <a:prstGeom prst="line">
            <a:avLst/>
          </a:prstGeom>
          <a:noFill/>
          <a:ln w="31750">
            <a:solidFill>
              <a:schemeClr val="tx1"/>
            </a:solidFill>
            <a:round/>
            <a:headEnd/>
            <a:tailEnd/>
          </a:ln>
        </p:spPr>
      </p:cxnSp>
      <p:cxnSp>
        <p:nvCxnSpPr>
          <p:cNvPr id="40" name="Straight Connector 39"/>
          <p:cNvCxnSpPr>
            <a:cxnSpLocks noChangeShapeType="1"/>
          </p:cNvCxnSpPr>
          <p:nvPr/>
        </p:nvCxnSpPr>
        <p:spPr bwMode="auto">
          <a:xfrm rot="16200000" flipH="1">
            <a:off x="4076700" y="2400300"/>
            <a:ext cx="2209800" cy="152400"/>
          </a:xfrm>
          <a:prstGeom prst="line">
            <a:avLst/>
          </a:prstGeom>
          <a:noFill/>
          <a:ln w="31750">
            <a:solidFill>
              <a:schemeClr val="tx1"/>
            </a:solidFill>
            <a:round/>
            <a:headEnd/>
            <a:tailEnd/>
          </a:ln>
        </p:spPr>
      </p:cxnSp>
      <p:cxnSp>
        <p:nvCxnSpPr>
          <p:cNvPr id="46" name="Straight Connector 45"/>
          <p:cNvCxnSpPr>
            <a:cxnSpLocks noChangeShapeType="1"/>
          </p:cNvCxnSpPr>
          <p:nvPr/>
        </p:nvCxnSpPr>
        <p:spPr bwMode="auto">
          <a:xfrm flipV="1">
            <a:off x="4495800" y="1524000"/>
            <a:ext cx="228600" cy="76200"/>
          </a:xfrm>
          <a:prstGeom prst="line">
            <a:avLst/>
          </a:prstGeom>
          <a:noFill/>
          <a:ln w="31750">
            <a:solidFill>
              <a:schemeClr val="tx1"/>
            </a:solidFill>
            <a:round/>
            <a:headEnd/>
            <a:tailEnd/>
          </a:ln>
        </p:spPr>
      </p:cxnSp>
      <p:cxnSp>
        <p:nvCxnSpPr>
          <p:cNvPr id="48" name="Straight Connector 47"/>
          <p:cNvCxnSpPr>
            <a:cxnSpLocks noChangeShapeType="1"/>
          </p:cNvCxnSpPr>
          <p:nvPr/>
        </p:nvCxnSpPr>
        <p:spPr bwMode="auto">
          <a:xfrm rot="5400000" flipH="1" flipV="1">
            <a:off x="5181600" y="3276600"/>
            <a:ext cx="381000" cy="228600"/>
          </a:xfrm>
          <a:prstGeom prst="line">
            <a:avLst/>
          </a:prstGeom>
          <a:noFill/>
          <a:ln w="31750">
            <a:solidFill>
              <a:schemeClr val="tx1"/>
            </a:solidFill>
            <a:round/>
            <a:headEnd/>
            <a:tailEnd/>
          </a:ln>
        </p:spPr>
      </p:cxnSp>
      <p:cxnSp>
        <p:nvCxnSpPr>
          <p:cNvPr id="50" name="Straight Connector 49"/>
          <p:cNvCxnSpPr>
            <a:cxnSpLocks noChangeShapeType="1"/>
          </p:cNvCxnSpPr>
          <p:nvPr/>
        </p:nvCxnSpPr>
        <p:spPr bwMode="auto">
          <a:xfrm rot="16200000" flipV="1">
            <a:off x="4800600" y="1066800"/>
            <a:ext cx="381000" cy="228600"/>
          </a:xfrm>
          <a:prstGeom prst="line">
            <a:avLst/>
          </a:prstGeom>
          <a:noFill/>
          <a:ln w="31750">
            <a:solidFill>
              <a:schemeClr val="tx1"/>
            </a:solidFill>
            <a:round/>
            <a:headEnd/>
            <a:tailEnd/>
          </a:ln>
        </p:spPr>
      </p:cxnSp>
      <p:sp>
        <p:nvSpPr>
          <p:cNvPr id="22" name="TextBox 21"/>
          <p:cNvSpPr txBox="1">
            <a:spLocks noChangeArrowheads="1"/>
          </p:cNvSpPr>
          <p:nvPr/>
        </p:nvSpPr>
        <p:spPr bwMode="auto">
          <a:xfrm>
            <a:off x="3808413" y="1524000"/>
            <a:ext cx="1141412"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Science</a:t>
            </a:r>
          </a:p>
        </p:txBody>
      </p:sp>
      <p:sp>
        <p:nvSpPr>
          <p:cNvPr id="23" name="TextBox 22"/>
          <p:cNvSpPr txBox="1">
            <a:spLocks noChangeArrowheads="1"/>
          </p:cNvSpPr>
          <p:nvPr/>
        </p:nvSpPr>
        <p:spPr bwMode="auto">
          <a:xfrm>
            <a:off x="2819400" y="5562600"/>
            <a:ext cx="1628775"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Soc Studies</a:t>
            </a:r>
          </a:p>
        </p:txBody>
      </p:sp>
      <p:sp>
        <p:nvSpPr>
          <p:cNvPr id="25" name="TextBox 24"/>
          <p:cNvSpPr txBox="1">
            <a:spLocks noChangeArrowheads="1"/>
          </p:cNvSpPr>
          <p:nvPr/>
        </p:nvSpPr>
        <p:spPr bwMode="auto">
          <a:xfrm>
            <a:off x="3657600" y="3657600"/>
            <a:ext cx="1209675"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Reading</a:t>
            </a:r>
          </a:p>
        </p:txBody>
      </p:sp>
      <p:sp>
        <p:nvSpPr>
          <p:cNvPr id="27" name="TextBox 26"/>
          <p:cNvSpPr txBox="1">
            <a:spLocks noChangeArrowheads="1"/>
          </p:cNvSpPr>
          <p:nvPr/>
        </p:nvSpPr>
        <p:spPr bwMode="auto">
          <a:xfrm>
            <a:off x="4452938" y="685800"/>
            <a:ext cx="838200"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Math</a:t>
            </a:r>
          </a:p>
        </p:txBody>
      </p:sp>
      <p:sp>
        <p:nvSpPr>
          <p:cNvPr id="29" name="TextBox 28"/>
          <p:cNvSpPr txBox="1">
            <a:spLocks noChangeArrowheads="1"/>
          </p:cNvSpPr>
          <p:nvPr/>
        </p:nvSpPr>
        <p:spPr bwMode="auto">
          <a:xfrm>
            <a:off x="4953000" y="4572000"/>
            <a:ext cx="1373188"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Soc skills</a:t>
            </a:r>
          </a:p>
        </p:txBody>
      </p:sp>
      <p:sp>
        <p:nvSpPr>
          <p:cNvPr id="31" name="TextBox 30"/>
          <p:cNvSpPr txBox="1">
            <a:spLocks noChangeArrowheads="1"/>
          </p:cNvSpPr>
          <p:nvPr/>
        </p:nvSpPr>
        <p:spPr bwMode="auto">
          <a:xfrm>
            <a:off x="5791200" y="5791200"/>
            <a:ext cx="1481138"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Basketball</a:t>
            </a:r>
          </a:p>
        </p:txBody>
      </p:sp>
      <p:sp>
        <p:nvSpPr>
          <p:cNvPr id="33" name="TextBox 32"/>
          <p:cNvSpPr txBox="1">
            <a:spLocks noChangeArrowheads="1"/>
          </p:cNvSpPr>
          <p:nvPr/>
        </p:nvSpPr>
        <p:spPr bwMode="auto">
          <a:xfrm>
            <a:off x="4876800" y="2971800"/>
            <a:ext cx="1158875" cy="461963"/>
          </a:xfrm>
          <a:prstGeom prst="rect">
            <a:avLst/>
          </a:prstGeom>
          <a:noFill/>
          <a:ln w="9525">
            <a:noFill/>
            <a:miter lim="800000"/>
            <a:headEnd/>
            <a:tailEnd/>
          </a:ln>
        </p:spPr>
        <p:txBody>
          <a:bodyPr wrap="none">
            <a:spAutoFit/>
          </a:bodyPr>
          <a:lstStyle/>
          <a:p>
            <a:pPr algn="ctr"/>
            <a:r>
              <a:rPr lang="en-US" sz="2400" dirty="0">
                <a:solidFill>
                  <a:srgbClr val="000000"/>
                </a:solidFill>
                <a:latin typeface="Times New Roman" pitchFamily="18" charset="0"/>
                <a:cs typeface="Arial" pitchFamily="34" charset="0"/>
              </a:rPr>
              <a:t>Spanish</a:t>
            </a:r>
          </a:p>
        </p:txBody>
      </p:sp>
      <p:sp>
        <p:nvSpPr>
          <p:cNvPr id="35" name="Rounded Rectangle 34"/>
          <p:cNvSpPr>
            <a:spLocks noChangeArrowheads="1"/>
          </p:cNvSpPr>
          <p:nvPr/>
        </p:nvSpPr>
        <p:spPr bwMode="auto">
          <a:xfrm>
            <a:off x="1752600" y="6096000"/>
            <a:ext cx="6172200" cy="762000"/>
          </a:xfrm>
          <a:prstGeom prst="roundRect">
            <a:avLst>
              <a:gd name="adj" fmla="val 16667"/>
            </a:avLst>
          </a:prstGeom>
          <a:solidFill>
            <a:srgbClr val="FFFF00"/>
          </a:solidFill>
          <a:ln w="9525">
            <a:solidFill>
              <a:schemeClr val="tx1"/>
            </a:solidFill>
            <a:round/>
            <a:headEnd/>
            <a:tailEnd/>
          </a:ln>
        </p:spPr>
        <p:txBody>
          <a:bodyPr anchor="ctr"/>
          <a:lstStyle/>
          <a:p>
            <a:pPr algn="ctr"/>
            <a:r>
              <a:rPr lang="en-US" sz="3600" dirty="0">
                <a:solidFill>
                  <a:srgbClr val="000000"/>
                </a:solidFill>
                <a:latin typeface="Calibri" pitchFamily="34" charset="0"/>
              </a:rPr>
              <a:t>Label behavior…not people</a:t>
            </a:r>
          </a:p>
        </p:txBody>
      </p:sp>
      <p:sp>
        <p:nvSpPr>
          <p:cNvPr id="37" name="5-Point Star 36"/>
          <p:cNvSpPr/>
          <p:nvPr/>
        </p:nvSpPr>
        <p:spPr>
          <a:xfrm>
            <a:off x="8229600" y="2286000"/>
            <a:ext cx="685800" cy="685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ppt_x"/>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linds(horizontal)">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blinds(horizontal)">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blinds(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linds(horizontal)">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linds(horizontal)">
                                      <p:cBhvr>
                                        <p:cTn id="9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29" grpId="0"/>
      <p:bldP spid="31" grpId="0"/>
      <p:bldP spid="33"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rmAutofit fontScale="90000"/>
          </a:bodyPr>
          <a:lstStyle/>
          <a:p>
            <a:r>
              <a:rPr lang="en-US" dirty="0" smtClean="0"/>
              <a:t>PBIS: </a:t>
            </a:r>
            <a:r>
              <a:rPr lang="en-US" dirty="0" err="1" smtClean="0"/>
              <a:t>RtIIB</a:t>
            </a:r>
            <a:r>
              <a:rPr lang="en-US" dirty="0" smtClean="0"/>
              <a:t> Goal</a:t>
            </a:r>
            <a:br>
              <a:rPr lang="en-US" dirty="0" smtClean="0"/>
            </a:br>
            <a:r>
              <a:rPr lang="en-US" dirty="0" smtClean="0"/>
              <a:t>- System Change -</a:t>
            </a:r>
            <a:endParaRPr lang="en-US" dirty="0"/>
          </a:p>
        </p:txBody>
      </p:sp>
      <p:sp>
        <p:nvSpPr>
          <p:cNvPr id="4" name="Content Placeholder 3"/>
          <p:cNvSpPr>
            <a:spLocks noGrp="1"/>
          </p:cNvSpPr>
          <p:nvPr>
            <p:ph idx="1"/>
          </p:nvPr>
        </p:nvSpPr>
        <p:spPr>
          <a:xfrm>
            <a:off x="457200" y="1371600"/>
            <a:ext cx="8229600" cy="5257800"/>
          </a:xfrm>
        </p:spPr>
        <p:txBody>
          <a:bodyPr>
            <a:normAutofit fontScale="92500" lnSpcReduction="10000"/>
          </a:bodyPr>
          <a:lstStyle/>
          <a:p>
            <a:r>
              <a:rPr lang="en-US" dirty="0" smtClean="0"/>
              <a:t>Change the environment so…</a:t>
            </a:r>
          </a:p>
          <a:p>
            <a:pPr lvl="1"/>
            <a:r>
              <a:rPr lang="en-US" dirty="0"/>
              <a:t> </a:t>
            </a:r>
            <a:r>
              <a:rPr lang="en-US" dirty="0" smtClean="0"/>
              <a:t>It is more efficient and effective for staff to use </a:t>
            </a:r>
            <a:r>
              <a:rPr lang="en-US" dirty="0" err="1" smtClean="0"/>
              <a:t>PBS:RtIIB</a:t>
            </a:r>
            <a:r>
              <a:rPr lang="en-US" dirty="0" smtClean="0"/>
              <a:t> as “the way we do business”</a:t>
            </a:r>
          </a:p>
          <a:p>
            <a:pPr lvl="2"/>
            <a:r>
              <a:rPr lang="en-US" dirty="0" smtClean="0"/>
              <a:t>Train, support, technical assistance, technology</a:t>
            </a:r>
          </a:p>
          <a:p>
            <a:pPr lvl="1"/>
            <a:r>
              <a:rPr lang="en-US" dirty="0"/>
              <a:t> </a:t>
            </a:r>
            <a:r>
              <a:rPr lang="en-US" dirty="0" smtClean="0"/>
              <a:t>All students have the ability to respond and function more efficiently and effectively</a:t>
            </a:r>
          </a:p>
          <a:p>
            <a:pPr lvl="2"/>
            <a:r>
              <a:rPr lang="en-US" dirty="0" smtClean="0"/>
              <a:t>Teach, reinforce, multiple tiers of support, skill enhancement</a:t>
            </a:r>
          </a:p>
          <a:p>
            <a:pPr lvl="1"/>
            <a:r>
              <a:rPr lang="en-US" dirty="0" smtClean="0"/>
              <a:t> All decisions are driven by data</a:t>
            </a:r>
          </a:p>
          <a:p>
            <a:pPr lvl="2"/>
            <a:r>
              <a:rPr lang="en-US" dirty="0" smtClean="0"/>
              <a:t>Problem identification</a:t>
            </a:r>
          </a:p>
          <a:p>
            <a:pPr lvl="2"/>
            <a:r>
              <a:rPr lang="en-US" dirty="0" smtClean="0"/>
              <a:t>Problem analysis</a:t>
            </a:r>
          </a:p>
          <a:p>
            <a:pPr lvl="2"/>
            <a:r>
              <a:rPr lang="en-US" dirty="0" smtClean="0"/>
              <a:t>Interventions</a:t>
            </a:r>
          </a:p>
          <a:p>
            <a:pPr lvl="2"/>
            <a:r>
              <a:rPr lang="en-US" dirty="0" smtClean="0"/>
              <a:t>Evaluation</a:t>
            </a:r>
          </a:p>
          <a:p>
            <a:pPr lvl="1"/>
            <a:r>
              <a:rPr lang="en-US" dirty="0" smtClean="0"/>
              <a:t>ALL students needs are met… </a:t>
            </a:r>
            <a:r>
              <a:rPr lang="en-US" sz="2400" i="1" dirty="0" smtClean="0"/>
              <a:t>The</a:t>
            </a:r>
            <a:r>
              <a:rPr lang="en-US" dirty="0" smtClean="0"/>
              <a:t> </a:t>
            </a:r>
            <a:r>
              <a:rPr lang="en-US" b="1" i="1" dirty="0" smtClean="0">
                <a:solidFill>
                  <a:srgbClr val="00B050"/>
                </a:solidFill>
              </a:rPr>
              <a:t>Tria</a:t>
            </a:r>
            <a:r>
              <a:rPr lang="en-US" b="1" i="1" dirty="0" smtClean="0">
                <a:solidFill>
                  <a:srgbClr val="FFC000"/>
                </a:solidFill>
              </a:rPr>
              <a:t>ngl</a:t>
            </a:r>
            <a:r>
              <a:rPr lang="en-US" b="1" i="1" dirty="0" smtClean="0">
                <a:solidFill>
                  <a:srgbClr val="FF0000"/>
                </a:solidFill>
              </a:rPr>
              <a:t>e  </a:t>
            </a:r>
            <a:endParaRPr lang="en-US" dirty="0"/>
          </a:p>
        </p:txBody>
      </p:sp>
      <p:grpSp>
        <p:nvGrpSpPr>
          <p:cNvPr id="5" name="Group 11"/>
          <p:cNvGrpSpPr>
            <a:grpSpLocks/>
          </p:cNvGrpSpPr>
          <p:nvPr/>
        </p:nvGrpSpPr>
        <p:grpSpPr bwMode="auto">
          <a:xfrm>
            <a:off x="7010400" y="4953000"/>
            <a:ext cx="1023938" cy="1447800"/>
            <a:chOff x="1989" y="1230"/>
            <a:chExt cx="1680" cy="2802"/>
          </a:xfrm>
        </p:grpSpPr>
        <p:grpSp>
          <p:nvGrpSpPr>
            <p:cNvPr id="6" name="Group 12"/>
            <p:cNvGrpSpPr>
              <a:grpSpLocks/>
            </p:cNvGrpSpPr>
            <p:nvPr/>
          </p:nvGrpSpPr>
          <p:grpSpPr bwMode="auto">
            <a:xfrm>
              <a:off x="1989" y="1230"/>
              <a:ext cx="1680" cy="2802"/>
              <a:chOff x="1989" y="1230"/>
              <a:chExt cx="1680" cy="2802"/>
            </a:xfrm>
          </p:grpSpPr>
          <p:sp>
            <p:nvSpPr>
              <p:cNvPr id="8" name="AutoShape 13"/>
              <p:cNvSpPr>
                <a:spLocks noChangeArrowheads="1"/>
              </p:cNvSpPr>
              <p:nvPr/>
            </p:nvSpPr>
            <p:spPr bwMode="auto">
              <a:xfrm>
                <a:off x="2751" y="1230"/>
                <a:ext cx="156" cy="259"/>
              </a:xfrm>
              <a:prstGeom prst="triangle">
                <a:avLst>
                  <a:gd name="adj" fmla="val 50000"/>
                </a:avLst>
              </a:prstGeom>
              <a:solidFill>
                <a:srgbClr val="FF0000"/>
              </a:solidFill>
              <a:ln w="25400">
                <a:noFill/>
                <a:miter lim="800000"/>
                <a:headEnd/>
                <a:tailEnd/>
              </a:ln>
            </p:spPr>
            <p:txBody>
              <a:bodyPr wrap="none" anchor="ctr"/>
              <a:lstStyle/>
              <a:p>
                <a:endParaRPr lang="en-US" dirty="0"/>
              </a:p>
            </p:txBody>
          </p:sp>
          <p:sp>
            <p:nvSpPr>
              <p:cNvPr id="9" name="AutoShape 14"/>
              <p:cNvSpPr>
                <a:spLocks noChangeArrowheads="1"/>
              </p:cNvSpPr>
              <p:nvPr/>
            </p:nvSpPr>
            <p:spPr bwMode="auto">
              <a:xfrm flipV="1">
                <a:off x="1989" y="2112"/>
                <a:ext cx="1680" cy="1920"/>
              </a:xfrm>
              <a:custGeom>
                <a:avLst/>
                <a:gdLst>
                  <a:gd name="T0" fmla="*/ 8 w 21600"/>
                  <a:gd name="T1" fmla="*/ 8 h 21600"/>
                  <a:gd name="T2" fmla="*/ 5 w 21600"/>
                  <a:gd name="T3" fmla="*/ 15 h 21600"/>
                  <a:gd name="T4" fmla="*/ 2 w 21600"/>
                  <a:gd name="T5" fmla="*/ 8 h 21600"/>
                  <a:gd name="T6" fmla="*/ 5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w="9525">
                <a:noFill/>
                <a:miter lim="800000"/>
                <a:headEnd/>
                <a:tailEnd/>
              </a:ln>
            </p:spPr>
            <p:txBody>
              <a:bodyPr wrap="none" anchor="ctr"/>
              <a:lstStyle/>
              <a:p>
                <a:endParaRPr lang="en-US" dirty="0"/>
              </a:p>
            </p:txBody>
          </p:sp>
          <p:sp>
            <p:nvSpPr>
              <p:cNvPr id="10"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lstStyle/>
              <a:p>
                <a:endParaRPr lang="en-US" dirty="0"/>
              </a:p>
            </p:txBody>
          </p:sp>
          <p:sp>
            <p:nvSpPr>
              <p:cNvPr id="11"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w="9525">
                <a:noFill/>
                <a:miter lim="800000"/>
                <a:headEnd/>
                <a:tailEnd/>
              </a:ln>
            </p:spPr>
            <p:txBody>
              <a:bodyPr wrap="none" anchor="ctr"/>
              <a:lstStyle/>
              <a:p>
                <a:endParaRPr lang="en-US" dirty="0"/>
              </a:p>
            </p:txBody>
          </p:sp>
          <p:sp>
            <p:nvSpPr>
              <p:cNvPr id="12"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lstStyle/>
              <a:p>
                <a:endParaRPr lang="en-US" dirty="0"/>
              </a:p>
            </p:txBody>
          </p:sp>
        </p:grpSp>
        <p:sp>
          <p:nvSpPr>
            <p:cNvPr id="7"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lstStyle/>
            <a:p>
              <a:endParaRPr 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30163"/>
          <a:ext cx="9144000" cy="6735763"/>
        </p:xfrm>
        <a:graphic>
          <a:graphicData uri="http://schemas.openxmlformats.org/drawingml/2006/table">
            <a:tbl>
              <a:tblPr>
                <a:effectLst/>
              </a:tblPr>
              <a:tblGrid>
                <a:gridCol w="3409950"/>
                <a:gridCol w="2444750"/>
                <a:gridCol w="3289300"/>
              </a:tblGrid>
              <a:tr h="3627438">
                <a:tc>
                  <a:txBody>
                    <a:bodyPr/>
                    <a:lstStyle/>
                    <a:p>
                      <a:pPr marL="173038" marR="0" lvl="0" indent="-117475" algn="ctr" defTabSz="914400" rtl="0" eaLnBrk="1" fontAlgn="base" latinLnBrk="0" hangingPunct="1">
                        <a:lnSpc>
                          <a:spcPct val="100000"/>
                        </a:lnSpc>
                        <a:spcBef>
                          <a:spcPts val="600"/>
                        </a:spcBef>
                        <a:spcAft>
                          <a:spcPts val="600"/>
                        </a:spcAft>
                        <a:buClrTx/>
                        <a:buSzTx/>
                        <a:buFontTx/>
                        <a:buNone/>
                        <a:tabLst/>
                      </a:pPr>
                      <a:r>
                        <a:rPr kumimoji="0" lang="en-US" sz="2400" b="1" i="0" u="none" strike="noStrike" cap="none" normalizeH="0" baseline="0" dirty="0">
                          <a:ln>
                            <a:noFill/>
                          </a:ln>
                          <a:solidFill>
                            <a:schemeClr val="tx1"/>
                          </a:solidFill>
                          <a:effectLst/>
                          <a:latin typeface="Calibri" pitchFamily="31" charset="0"/>
                          <a:ea typeface="Calibri" pitchFamily="31" charset="0"/>
                          <a:cs typeface="Times New Roman" pitchFamily="31" charset="0"/>
                        </a:rPr>
                        <a:t>SCHOOL-WIDE</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Leadership team</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Behavior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purpose statement</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Set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of positive expectations &amp; behaviors</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Procedures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for teaching SW &amp; classroom-wide </a:t>
                      </a: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expected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behavior</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Continuum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of procedures for encouraging expected behavior</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Continuum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of procedures for discouraging rule violations</a:t>
                      </a:r>
                    </a:p>
                    <a:p>
                      <a:pPr marL="173038" marR="0" lvl="0" indent="-173038" algn="l" defTabSz="914400" rtl="0" eaLnBrk="1" fontAlgn="base" latinLnBrk="0" hangingPunct="1">
                        <a:lnSpc>
                          <a:spcPct val="100000"/>
                        </a:lnSpc>
                        <a:spcBef>
                          <a:spcPts val="600"/>
                        </a:spcBef>
                        <a:spcAft>
                          <a:spcPts val="600"/>
                        </a:spcAft>
                        <a:buClrTx/>
                        <a:buSzTx/>
                        <a:buFontTx/>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Procedures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for on-going data-based monitoring &amp; evaluation</a:t>
                      </a:r>
                    </a:p>
                  </a:txBody>
                  <a:tcPr marL="42236" marR="42236" marT="0" marB="0" anchor="ctr" horzOverflow="overflow">
                    <a:lnL>
                      <a:noFill/>
                    </a:lnL>
                    <a:lnR>
                      <a:noFill/>
                    </a:lnR>
                    <a:lnT>
                      <a:noFill/>
                    </a:lnT>
                    <a:lnB>
                      <a:noFill/>
                    </a:lnB>
                    <a:lnTlToBr>
                      <a:noFill/>
                    </a:lnTlToBr>
                    <a:lnBlToTr>
                      <a:noFill/>
                    </a:lnBlToTr>
                    <a:solidFill>
                      <a:schemeClr val="bg1"/>
                    </a:solidFill>
                  </a:tcPr>
                </a:tc>
                <a:tc>
                  <a:txBody>
                    <a:bodyPr/>
                    <a:lstStyle/>
                    <a:p>
                      <a:pPr marL="173038" marR="0" lvl="0" indent="-117475" algn="ctr" defTabSz="914400" rtl="0" eaLnBrk="1" fontAlgn="base" latinLnBrk="0" hangingPunct="1">
                        <a:lnSpc>
                          <a:spcPct val="100000"/>
                        </a:lnSpc>
                        <a:spcBef>
                          <a:spcPts val="600"/>
                        </a:spcBef>
                        <a:spcAft>
                          <a:spcPts val="600"/>
                        </a:spcAft>
                        <a:buClrTx/>
                        <a:buSzTx/>
                        <a:buFontTx/>
                        <a:buNone/>
                        <a:tabLst/>
                      </a:pPr>
                      <a:r>
                        <a:rPr kumimoji="0" lang="en-US" sz="2600" b="1"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Changing the System</a:t>
                      </a:r>
                    </a:p>
                    <a:p>
                      <a:pPr marL="173038" marR="0" lvl="0" indent="-117475" algn="ctr" defTabSz="914400" rtl="0" eaLnBrk="1" fontAlgn="base" latinLnBrk="0" hangingPunct="1">
                        <a:lnSpc>
                          <a:spcPct val="100000"/>
                        </a:lnSpc>
                        <a:spcBef>
                          <a:spcPts val="600"/>
                        </a:spcBef>
                        <a:spcAft>
                          <a:spcPts val="600"/>
                        </a:spcAft>
                        <a:buClrTx/>
                        <a:buSzTx/>
                        <a:buFontTx/>
                        <a:buNone/>
                        <a:tabLst/>
                      </a:pPr>
                      <a:endParaRPr kumimoji="0" lang="en-US" sz="2600" b="1"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endParaRPr>
                    </a:p>
                    <a:p>
                      <a:pPr marL="173038" marR="0" lvl="0" indent="-117475" algn="ctr" defTabSz="914400" rtl="0" eaLnBrk="1" fontAlgn="base" latinLnBrk="0" hangingPunct="1">
                        <a:lnSpc>
                          <a:spcPct val="100000"/>
                        </a:lnSpc>
                        <a:spcBef>
                          <a:spcPts val="600"/>
                        </a:spcBef>
                        <a:spcAft>
                          <a:spcPts val="600"/>
                        </a:spcAft>
                        <a:buClrTx/>
                        <a:buSzTx/>
                        <a:buFontTx/>
                        <a:buNone/>
                        <a:tabLst/>
                      </a:pPr>
                      <a:r>
                        <a:rPr kumimoji="0" lang="en-US" sz="2600" b="1"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“How things are done”</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txBody>
                  <a:tcPr marL="42236" marR="42236" marT="0" marB="0" anchor="ctr" horzOverflow="overflow">
                    <a:lnL>
                      <a:noFill/>
                    </a:lnL>
                    <a:lnR>
                      <a:noFill/>
                    </a:lnR>
                    <a:lnT>
                      <a:noFill/>
                    </a:lnT>
                    <a:lnB>
                      <a:noFill/>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b="1" i="0" u="none" strike="noStrike" cap="none" normalizeH="0" baseline="0" dirty="0">
                          <a:ln>
                            <a:noFill/>
                          </a:ln>
                          <a:solidFill>
                            <a:schemeClr val="tx1"/>
                          </a:solidFill>
                          <a:effectLst/>
                          <a:latin typeface="Calibri" pitchFamily="31" charset="0"/>
                          <a:ea typeface="Calibri" pitchFamily="31" charset="0"/>
                          <a:cs typeface="Times New Roman" pitchFamily="31" charset="0"/>
                        </a:rPr>
                        <a:t>CLASSROOM</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All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school-wide</a:t>
                      </a: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Maximum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structure &amp; predictability in routines &amp; environment</a:t>
                      </a: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Positively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stated expectations posted, taught, reviewed, prompted, &amp; supervised.</a:t>
                      </a: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Maximum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engagement through high rates of opportunities to respond, delivery of evidence-based instructional curriculum &amp; practices</a:t>
                      </a: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Continuum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of strategies to acknowledge displays of appropriate behavior.</a:t>
                      </a:r>
                    </a:p>
                    <a:p>
                      <a:pPr marL="169863" marR="0" lvl="0" indent="-169863" algn="l" defTabSz="914400" rtl="0" eaLnBrk="1" fontAlgn="base" latinLnBrk="0" hangingPunct="1">
                        <a:lnSpc>
                          <a:spcPct val="100000"/>
                        </a:lnSpc>
                        <a:spcBef>
                          <a:spcPts val="600"/>
                        </a:spcBef>
                        <a:spcAft>
                          <a:spcPct val="0"/>
                        </a:spcAft>
                        <a:buClr>
                          <a:schemeClr val="tx1"/>
                        </a:buClr>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Arial" pitchFamily="31" charset="0"/>
                          <a:cs typeface="Arial" pitchFamily="31" charset="0"/>
                        </a:rPr>
                        <a:t> Continuum </a:t>
                      </a:r>
                      <a:r>
                        <a:rPr kumimoji="0" lang="en-US" sz="1200" b="0" i="0" u="none" strike="noStrike" cap="none" normalizeH="0" baseline="0" dirty="0">
                          <a:ln>
                            <a:noFill/>
                          </a:ln>
                          <a:solidFill>
                            <a:schemeClr val="tx1"/>
                          </a:solidFill>
                          <a:effectLst/>
                          <a:latin typeface="Calibri" pitchFamily="31" charset="0"/>
                          <a:ea typeface="Arial" pitchFamily="31" charset="0"/>
                          <a:cs typeface="Arial" pitchFamily="31" charset="0"/>
                        </a:rPr>
                        <a:t>of strategies for responding to inappropriate behavior.</a:t>
                      </a:r>
                    </a:p>
                  </a:txBody>
                  <a:tcPr marL="42236" marR="42236" marT="0" marB="0" anchor="ctr" horzOverflow="overflow">
                    <a:lnL>
                      <a:noFill/>
                    </a:lnL>
                    <a:lnR>
                      <a:noFill/>
                    </a:lnR>
                    <a:lnT>
                      <a:noFill/>
                    </a:lnT>
                    <a:lnB>
                      <a:noFill/>
                    </a:lnB>
                    <a:lnTlToBr>
                      <a:noFill/>
                    </a:lnTlToBr>
                    <a:lnBlToTr>
                      <a:noFill/>
                    </a:lnBlToTr>
                    <a:solidFill>
                      <a:schemeClr val="bg1"/>
                    </a:solidFill>
                  </a:tcPr>
                </a:tc>
              </a:tr>
              <a:tr h="3108325">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b="1" i="0" u="none" strike="noStrike" cap="none" normalizeH="0" baseline="0" dirty="0">
                          <a:ln>
                            <a:noFill/>
                          </a:ln>
                          <a:solidFill>
                            <a:schemeClr val="tx1"/>
                          </a:solidFill>
                          <a:effectLst/>
                          <a:latin typeface="Calibri" pitchFamily="31" charset="0"/>
                          <a:ea typeface="Calibri" pitchFamily="31" charset="0"/>
                          <a:cs typeface="Times New Roman" pitchFamily="31" charset="0"/>
                        </a:rPr>
                        <a:t>INDIVIDUAL STUDENT</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Behavioral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competence at school &amp; district levels</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Function-based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behavior support planning </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Team-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&amp; data-based decision making</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Comprehensive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person-centered planning &amp; wraparound processes</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Targeted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social skills &amp; self-management instruction</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 </a:t>
                      </a: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Individualized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instructional &amp; curricular accommodations</a:t>
                      </a:r>
                    </a:p>
                  </a:txBody>
                  <a:tcPr marL="42236" marR="42236"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b="1" i="0" u="none" strike="noStrike" cap="none" normalizeH="0" baseline="0" dirty="0">
                          <a:ln>
                            <a:noFill/>
                          </a:ln>
                          <a:solidFill>
                            <a:schemeClr val="tx1"/>
                          </a:solidFill>
                          <a:effectLst/>
                          <a:latin typeface="Calibri" pitchFamily="31" charset="0"/>
                          <a:ea typeface="Calibri" pitchFamily="31" charset="0"/>
                          <a:cs typeface="Times New Roman" pitchFamily="31" charset="0"/>
                        </a:rPr>
                        <a:t>NONCLASSROOM</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Positive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expectations &amp; routines taught &amp; encouraged</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Active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supervision by all staff </a:t>
                      </a: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(scan</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 move, interact)</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Pre-corrections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&amp; reminders</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Positive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reinforcement </a:t>
                      </a:r>
                    </a:p>
                  </a:txBody>
                  <a:tcPr marL="42236" marR="42236" marT="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2400" b="1" i="0" u="none" strike="noStrike" cap="none" normalizeH="0" baseline="0" dirty="0">
                          <a:ln>
                            <a:noFill/>
                          </a:ln>
                          <a:solidFill>
                            <a:schemeClr val="tx1"/>
                          </a:solidFill>
                          <a:effectLst/>
                          <a:latin typeface="Calibri" pitchFamily="31" charset="0"/>
                          <a:ea typeface="Calibri" pitchFamily="31" charset="0"/>
                          <a:cs typeface="Times New Roman" pitchFamily="31" charset="0"/>
                        </a:rPr>
                        <a:t>FAMILY ENGAGEMENT</a:t>
                      </a:r>
                      <a:endParaRPr kumimoji="0" lang="en-US" sz="2400" b="0" i="0" u="none" strike="noStrike" cap="none" normalizeH="0" baseline="0" dirty="0">
                        <a:ln>
                          <a:noFill/>
                        </a:ln>
                        <a:solidFill>
                          <a:schemeClr val="tx1"/>
                        </a:solidFill>
                        <a:effectLst/>
                        <a:latin typeface="Calibri" pitchFamily="31" charset="0"/>
                        <a:ea typeface="Calibri" pitchFamily="31" charset="0"/>
                        <a:cs typeface="Times New Roman" pitchFamily="31" charset="0"/>
                      </a:endParaRP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Continuum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of positive behavior support for all families</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Frequent</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 regular positive contacts, communications, &amp; acknowledgements</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Formal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&amp; active participation &amp; involvement as equal partner</a:t>
                      </a:r>
                    </a:p>
                    <a:p>
                      <a:pPr marL="169863" marR="0" lvl="0" indent="-169863" algn="l" defTabSz="914400" rtl="0" eaLnBrk="1" fontAlgn="base" latinLnBrk="0" hangingPunct="1">
                        <a:lnSpc>
                          <a:spcPct val="100000"/>
                        </a:lnSpc>
                        <a:spcBef>
                          <a:spcPts val="600"/>
                        </a:spcBef>
                        <a:spcAft>
                          <a:spcPts val="600"/>
                        </a:spcAft>
                        <a:buClrTx/>
                        <a:buSzTx/>
                        <a:buFont typeface="Arial" pitchFamily="31" charset="0"/>
                        <a:buAutoNum type="arabicPeriod"/>
                        <a:tabLst/>
                      </a:pPr>
                      <a:r>
                        <a:rPr kumimoji="0" lang="en-US" sz="1200" b="0" i="0" u="none" strike="noStrike" cap="none" normalizeH="0" baseline="0" dirty="0" smtClean="0">
                          <a:ln>
                            <a:noFill/>
                          </a:ln>
                          <a:solidFill>
                            <a:schemeClr val="tx1"/>
                          </a:solidFill>
                          <a:effectLst/>
                          <a:latin typeface="Calibri" pitchFamily="31" charset="0"/>
                          <a:ea typeface="Calibri" pitchFamily="31" charset="0"/>
                          <a:cs typeface="Times New Roman" pitchFamily="31" charset="0"/>
                        </a:rPr>
                        <a:t> Access </a:t>
                      </a:r>
                      <a:r>
                        <a:rPr kumimoji="0" lang="en-US" sz="1200" b="0" i="0" u="none" strike="noStrike" cap="none" normalizeH="0" baseline="0" dirty="0">
                          <a:ln>
                            <a:noFill/>
                          </a:ln>
                          <a:solidFill>
                            <a:schemeClr val="tx1"/>
                          </a:solidFill>
                          <a:effectLst/>
                          <a:latin typeface="Calibri" pitchFamily="31" charset="0"/>
                          <a:ea typeface="Calibri" pitchFamily="31" charset="0"/>
                          <a:cs typeface="Times New Roman" pitchFamily="31" charset="0"/>
                        </a:rPr>
                        <a:t>to system of integrated school &amp; community resources </a:t>
                      </a:r>
                    </a:p>
                  </a:txBody>
                  <a:tcPr marL="42236" marR="42236" marT="0" marB="0" anchor="ctr" horzOverflow="overflow">
                    <a:lnL>
                      <a:noFill/>
                    </a:lnL>
                    <a:lnR>
                      <a:noFill/>
                    </a:lnR>
                    <a:lnT>
                      <a:noFill/>
                    </a:lnT>
                    <a:lnB>
                      <a:noFill/>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50760421"/>
      </p:ext>
    </p:extLst>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sz="4900" dirty="0" smtClean="0"/>
              <a:t>Changing the System</a:t>
            </a:r>
            <a:r>
              <a:rPr lang="en-US" dirty="0" smtClean="0"/>
              <a:t/>
            </a:r>
            <a:br>
              <a:rPr lang="en-US" dirty="0" smtClean="0"/>
            </a:br>
            <a:r>
              <a:rPr lang="en-US" sz="4000" dirty="0" smtClean="0"/>
              <a:t>“How decisions are made”</a:t>
            </a:r>
            <a:endParaRPr lang="en-US" dirty="0"/>
          </a:p>
        </p:txBody>
      </p:sp>
      <p:sp>
        <p:nvSpPr>
          <p:cNvPr id="3" name="Content Placeholder 2"/>
          <p:cNvSpPr>
            <a:spLocks noGrp="1"/>
          </p:cNvSpPr>
          <p:nvPr>
            <p:ph idx="1"/>
          </p:nvPr>
        </p:nvSpPr>
        <p:spPr>
          <a:xfrm>
            <a:off x="0" y="1371600"/>
            <a:ext cx="9144000" cy="5486400"/>
          </a:xfrm>
        </p:spPr>
        <p:txBody>
          <a:bodyPr>
            <a:normAutofit fontScale="92500"/>
          </a:bodyPr>
          <a:lstStyle/>
          <a:p>
            <a:r>
              <a:rPr lang="en-US" dirty="0" smtClean="0"/>
              <a:t>Data-Based Decision-Making:</a:t>
            </a:r>
          </a:p>
          <a:p>
            <a:pPr lvl="1"/>
            <a:r>
              <a:rPr lang="en-US" dirty="0" smtClean="0"/>
              <a:t>Data Collection</a:t>
            </a:r>
          </a:p>
          <a:p>
            <a:pPr lvl="2"/>
            <a:r>
              <a:rPr lang="en-US" dirty="0" smtClean="0"/>
              <a:t>ODRs, ISS, OSS, absences, positive referrals, universal screening, etc.</a:t>
            </a:r>
          </a:p>
          <a:p>
            <a:pPr lvl="1">
              <a:buNone/>
            </a:pPr>
            <a:endParaRPr lang="en-US" sz="1700" dirty="0" smtClean="0"/>
          </a:p>
          <a:p>
            <a:pPr lvl="1"/>
            <a:r>
              <a:rPr lang="en-US" dirty="0" smtClean="0"/>
              <a:t>Review and analysis</a:t>
            </a:r>
          </a:p>
          <a:p>
            <a:pPr lvl="2"/>
            <a:r>
              <a:rPr lang="en-US" dirty="0" smtClean="0"/>
              <a:t>Monthly review of current data</a:t>
            </a:r>
          </a:p>
          <a:p>
            <a:pPr lvl="2"/>
            <a:r>
              <a:rPr lang="en-US" dirty="0" smtClean="0"/>
              <a:t>Team Initiated Problem-Solving Model (TIPS)</a:t>
            </a:r>
          </a:p>
          <a:p>
            <a:pPr lvl="1"/>
            <a:endParaRPr lang="en-US" sz="1900" dirty="0"/>
          </a:p>
          <a:p>
            <a:pPr lvl="1"/>
            <a:r>
              <a:rPr lang="en-US" dirty="0" smtClean="0"/>
              <a:t>Sharing</a:t>
            </a:r>
          </a:p>
          <a:p>
            <a:pPr lvl="2"/>
            <a:r>
              <a:rPr lang="en-US" dirty="0" smtClean="0"/>
              <a:t>Patterns of behavior </a:t>
            </a:r>
            <a:r>
              <a:rPr lang="en-US" sz="2200" dirty="0" smtClean="0"/>
              <a:t>(location, time, student, staff, type of problem)</a:t>
            </a:r>
            <a:endParaRPr lang="en-US" dirty="0" smtClean="0"/>
          </a:p>
          <a:p>
            <a:pPr lvl="2"/>
            <a:r>
              <a:rPr lang="en-US" dirty="0" smtClean="0"/>
              <a:t>Behavior improvements</a:t>
            </a:r>
          </a:p>
          <a:p>
            <a:pPr lvl="2"/>
            <a:r>
              <a:rPr lang="en-US" dirty="0" smtClean="0"/>
              <a:t>Behavior challenges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sz="4900" dirty="0" smtClean="0"/>
              <a:t>Changing the System</a:t>
            </a:r>
            <a:r>
              <a:rPr lang="en-US" dirty="0" smtClean="0"/>
              <a:t/>
            </a:r>
            <a:br>
              <a:rPr lang="en-US" dirty="0" smtClean="0"/>
            </a:br>
            <a:r>
              <a:rPr lang="en-US" sz="4000" dirty="0" smtClean="0"/>
              <a:t>“How staff interact with Students”</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PBIS Practices:</a:t>
            </a:r>
          </a:p>
          <a:p>
            <a:pPr lvl="1"/>
            <a:r>
              <a:rPr lang="en-US" b="1" dirty="0" smtClean="0"/>
              <a:t>Teach</a:t>
            </a:r>
            <a:r>
              <a:rPr lang="en-US" dirty="0" smtClean="0"/>
              <a:t> behavior like we teach academics</a:t>
            </a:r>
          </a:p>
          <a:p>
            <a:pPr lvl="1">
              <a:buNone/>
            </a:pPr>
            <a:endParaRPr lang="en-US" sz="1700" dirty="0" smtClean="0"/>
          </a:p>
          <a:p>
            <a:pPr lvl="1"/>
            <a:r>
              <a:rPr lang="en-US" b="1" dirty="0" smtClean="0"/>
              <a:t>Model</a:t>
            </a:r>
            <a:r>
              <a:rPr lang="en-US" dirty="0" smtClean="0"/>
              <a:t> and </a:t>
            </a:r>
            <a:r>
              <a:rPr lang="en-US" b="1" dirty="0" smtClean="0"/>
              <a:t>practice</a:t>
            </a:r>
            <a:r>
              <a:rPr lang="en-US" dirty="0" smtClean="0"/>
              <a:t> expected behaviors</a:t>
            </a:r>
          </a:p>
          <a:p>
            <a:pPr lvl="1">
              <a:buNone/>
            </a:pPr>
            <a:endParaRPr lang="en-US" sz="1800" dirty="0" smtClean="0"/>
          </a:p>
          <a:p>
            <a:pPr lvl="1"/>
            <a:r>
              <a:rPr lang="en-US" b="1" dirty="0" smtClean="0"/>
              <a:t>Acknowledge</a:t>
            </a:r>
            <a:r>
              <a:rPr lang="en-US" dirty="0" smtClean="0"/>
              <a:t> / </a:t>
            </a:r>
            <a:r>
              <a:rPr lang="en-US" b="1" dirty="0" smtClean="0"/>
              <a:t>reinforce</a:t>
            </a:r>
            <a:r>
              <a:rPr lang="en-US" dirty="0" smtClean="0"/>
              <a:t> expected behaviors</a:t>
            </a:r>
          </a:p>
          <a:p>
            <a:pPr lvl="1">
              <a:buNone/>
            </a:pPr>
            <a:endParaRPr lang="en-US" sz="1800" dirty="0" smtClean="0"/>
          </a:p>
          <a:p>
            <a:pPr lvl="1"/>
            <a:r>
              <a:rPr lang="en-US" b="1" dirty="0" smtClean="0"/>
              <a:t>Pre-correct </a:t>
            </a:r>
            <a:r>
              <a:rPr lang="en-US" dirty="0" smtClean="0"/>
              <a:t>/ </a:t>
            </a:r>
            <a:r>
              <a:rPr lang="en-US" b="1" dirty="0" smtClean="0"/>
              <a:t>prompt</a:t>
            </a:r>
            <a:r>
              <a:rPr lang="en-US" dirty="0" smtClean="0"/>
              <a:t> to ensure positive behaviors are displayed</a:t>
            </a:r>
          </a:p>
          <a:p>
            <a:pPr lvl="1"/>
            <a:endParaRPr lang="en-US" sz="1800" dirty="0" smtClean="0"/>
          </a:p>
          <a:p>
            <a:pPr lvl="1"/>
            <a:r>
              <a:rPr lang="en-US" b="1" dirty="0" smtClean="0"/>
              <a:t>Active supervision </a:t>
            </a:r>
            <a:r>
              <a:rPr lang="en-US" dirty="0" smtClean="0"/>
              <a:t>to prevent problem behaviors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Challenges</a:t>
            </a:r>
            <a:endParaRPr lang="en-US" dirty="0"/>
          </a:p>
        </p:txBody>
      </p:sp>
      <p:sp>
        <p:nvSpPr>
          <p:cNvPr id="3" name="Content Placeholder 2"/>
          <p:cNvSpPr>
            <a:spLocks noGrp="1"/>
          </p:cNvSpPr>
          <p:nvPr>
            <p:ph idx="1"/>
          </p:nvPr>
        </p:nvSpPr>
        <p:spPr>
          <a:xfrm>
            <a:off x="304800" y="1219200"/>
            <a:ext cx="8458200" cy="5059363"/>
          </a:xfrm>
        </p:spPr>
        <p:txBody>
          <a:bodyPr>
            <a:normAutofit fontScale="85000" lnSpcReduction="20000"/>
          </a:bodyPr>
          <a:lstStyle/>
          <a:p>
            <a:r>
              <a:rPr lang="en-US" dirty="0" smtClean="0"/>
              <a:t>Doing more, with less</a:t>
            </a:r>
          </a:p>
          <a:p>
            <a:pPr lvl="1"/>
            <a:r>
              <a:rPr lang="en-US" dirty="0" smtClean="0"/>
              <a:t>Staff, time, funding, resources</a:t>
            </a:r>
          </a:p>
          <a:p>
            <a:pPr lvl="1"/>
            <a:endParaRPr lang="en-US" dirty="0"/>
          </a:p>
          <a:p>
            <a:r>
              <a:rPr lang="en-US" dirty="0" smtClean="0"/>
              <a:t>Educating an increasing number of students who are more different than similar</a:t>
            </a:r>
          </a:p>
          <a:p>
            <a:pPr lvl="1"/>
            <a:r>
              <a:rPr lang="en-US" dirty="0" smtClean="0"/>
              <a:t>Teach and model</a:t>
            </a:r>
          </a:p>
          <a:p>
            <a:pPr lvl="1"/>
            <a:endParaRPr lang="en-US" dirty="0"/>
          </a:p>
          <a:p>
            <a:r>
              <a:rPr lang="en-US" dirty="0" smtClean="0"/>
              <a:t>Educating students with more challenging behaviors</a:t>
            </a:r>
          </a:p>
          <a:p>
            <a:pPr lvl="1"/>
            <a:r>
              <a:rPr lang="en-US" dirty="0" smtClean="0"/>
              <a:t>Continuum of services</a:t>
            </a:r>
          </a:p>
          <a:p>
            <a:pPr lvl="1"/>
            <a:endParaRPr lang="en-US" dirty="0"/>
          </a:p>
          <a:p>
            <a:r>
              <a:rPr lang="en-US" dirty="0" smtClean="0"/>
              <a:t>Creating environments (systems) that allow for the adoption and sustained use of effective practices</a:t>
            </a:r>
          </a:p>
          <a:p>
            <a:pPr lvl="1"/>
            <a:r>
              <a:rPr lang="en-US" dirty="0" smtClean="0"/>
              <a:t>Think outside the box</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max0007"/>
          <p:cNvPicPr>
            <a:picLocks noChangeAspect="1" noChangeArrowheads="1"/>
          </p:cNvPicPr>
          <p:nvPr/>
        </p:nvPicPr>
        <p:blipFill>
          <a:blip r:embed="rId3" cstate="print"/>
          <a:srcRect/>
          <a:stretch>
            <a:fillRect/>
          </a:stretch>
        </p:blipFill>
        <p:spPr bwMode="auto">
          <a:xfrm>
            <a:off x="0" y="533400"/>
            <a:ext cx="9144000" cy="7467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normAutofit fontScale="90000"/>
          </a:bodyPr>
          <a:lstStyle/>
          <a:p>
            <a:r>
              <a:rPr lang="en-US" dirty="0" err="1" smtClean="0">
                <a:effectLst>
                  <a:outerShdw blurRad="38100" dist="38100" dir="2700000" algn="tl">
                    <a:srgbClr val="000000">
                      <a:alpha val="43137"/>
                    </a:srgbClr>
                  </a:outerShdw>
                </a:effectLst>
              </a:rPr>
              <a:t>PBIS:RtIIB</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District and School-Based Systems</a:t>
            </a:r>
            <a:endParaRPr lang="en-US"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458200" cy="685800"/>
          </a:xfrm>
        </p:spPr>
        <p:txBody>
          <a:bodyPr>
            <a:normAutofit/>
          </a:bodyPr>
          <a:lstStyle/>
          <a:p>
            <a:r>
              <a:rPr lang="en-US" sz="3600" dirty="0" smtClean="0"/>
              <a:t>PBIS: </a:t>
            </a:r>
            <a:r>
              <a:rPr lang="en-US" sz="3600" dirty="0" err="1" smtClean="0"/>
              <a:t>RtIIB</a:t>
            </a:r>
            <a:r>
              <a:rPr lang="en-US" sz="3600" dirty="0" smtClean="0"/>
              <a:t> Systems Implementation Logic</a:t>
            </a:r>
            <a:endParaRPr lang="en-US" sz="3600" dirty="0"/>
          </a:p>
        </p:txBody>
      </p:sp>
      <p:pic>
        <p:nvPicPr>
          <p:cNvPr id="5" name="Picture 4"/>
          <p:cNvPicPr>
            <a:picLocks noChangeAspect="1" noChangeArrowheads="1"/>
          </p:cNvPicPr>
          <p:nvPr/>
        </p:nvPicPr>
        <p:blipFill>
          <a:blip r:embed="rId3" cstate="print"/>
          <a:srcRect/>
          <a:stretch>
            <a:fillRect/>
          </a:stretch>
        </p:blipFill>
        <p:spPr bwMode="auto">
          <a:xfrm>
            <a:off x="609600" y="1295400"/>
            <a:ext cx="7696200" cy="5200650"/>
          </a:xfrm>
          <a:prstGeom prst="rect">
            <a:avLst/>
          </a:prstGeom>
          <a:noFill/>
          <a:ln w="9525">
            <a:noFill/>
            <a:miter lim="800000"/>
            <a:headEnd/>
            <a:tailEnd/>
          </a:ln>
        </p:spPr>
      </p:pic>
      <p:sp>
        <p:nvSpPr>
          <p:cNvPr id="4" name="Striped Right Arrow 3"/>
          <p:cNvSpPr/>
          <p:nvPr/>
        </p:nvSpPr>
        <p:spPr>
          <a:xfrm rot="2327887">
            <a:off x="1411139" y="3638317"/>
            <a:ext cx="1773506" cy="560965"/>
          </a:xfrm>
          <a:prstGeom prst="stripedRightArrow">
            <a:avLst/>
          </a:prstGeom>
          <a:gradFill flip="none" rotWithShape="1">
            <a:gsLst>
              <a:gs pos="0">
                <a:srgbClr val="FFF200"/>
              </a:gs>
              <a:gs pos="45000">
                <a:srgbClr val="FF7A00"/>
              </a:gs>
              <a:gs pos="70000">
                <a:srgbClr val="FF0300"/>
              </a:gs>
              <a:gs pos="100000">
                <a:srgbClr val="4D0808"/>
              </a:gs>
            </a:gsLst>
            <a:lin ang="5400000" scaled="0"/>
            <a:tileRect r="-100000" b="-100000"/>
          </a:gra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327887">
            <a:off x="1619963" y="3800915"/>
            <a:ext cx="1560411" cy="369332"/>
          </a:xfrm>
          <a:prstGeom prst="rect">
            <a:avLst/>
          </a:prstGeom>
          <a:noFill/>
        </p:spPr>
        <p:txBody>
          <a:bodyPr wrap="square" rtlCol="0">
            <a:spAutoFit/>
          </a:bodyPr>
          <a:lstStyle/>
          <a:p>
            <a:r>
              <a:rPr lang="en-US" b="1" i="1" dirty="0" smtClean="0"/>
              <a:t>You are Here</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effectLst>
                  <a:outerShdw blurRad="38100" dist="38100" dir="2700000" algn="tl">
                    <a:srgbClr val="000000">
                      <a:alpha val="43137"/>
                    </a:srgbClr>
                  </a:outerShdw>
                </a:effectLst>
              </a:rPr>
              <a:t>Acknowledgement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914400"/>
            <a:ext cx="8763000" cy="5715000"/>
          </a:xfrm>
        </p:spPr>
        <p:txBody>
          <a:bodyPr>
            <a:noAutofit/>
          </a:bodyPr>
          <a:lstStyle/>
          <a:p>
            <a:r>
              <a:rPr lang="en-US" sz="2800" dirty="0" smtClean="0"/>
              <a:t>The presentation and material for this session was created by Florida’s Positive Behavior Support Project through the University of Florida, Louis de la Parte Florida Mental health Institute funded by the State of Florida, Department of Education, Bureau of Exceptional Education and Student Services, through federal assistance under the Individuals with Disabilities Education Act (IDEA, Part B)</a:t>
            </a:r>
          </a:p>
          <a:p>
            <a:endParaRPr lang="en-US" sz="2800" dirty="0" smtClean="0"/>
          </a:p>
          <a:p>
            <a:r>
              <a:rPr lang="en-US" sz="2800" dirty="0" smtClean="0"/>
              <a:t>The session was adapted for Pennsylvania’s PBS Network by its Regional Facilitators, with additional material added and supplemented as relevant to Pennsylvania’s SWPBIS/</a:t>
            </a:r>
            <a:r>
              <a:rPr lang="en-US" sz="2800" dirty="0" err="1" smtClean="0"/>
              <a:t>RtIIB</a:t>
            </a:r>
            <a:r>
              <a:rPr lang="en-US" sz="2800" dirty="0" smtClean="0"/>
              <a:t> initiatives.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MCj02889760000[1]"/>
          <p:cNvPicPr>
            <a:picLocks noChangeAspect="1" noChangeArrowheads="1"/>
          </p:cNvPicPr>
          <p:nvPr/>
        </p:nvPicPr>
        <p:blipFill>
          <a:blip r:embed="rId3" cstate="print"/>
          <a:srcRect/>
          <a:stretch>
            <a:fillRect/>
          </a:stretch>
        </p:blipFill>
        <p:spPr bwMode="auto">
          <a:xfrm rot="21080237">
            <a:off x="395718" y="1423356"/>
            <a:ext cx="2895600" cy="2438400"/>
          </a:xfrm>
          <a:prstGeom prst="rect">
            <a:avLst/>
          </a:prstGeom>
          <a:noFill/>
        </p:spPr>
      </p:pic>
      <p:graphicFrame>
        <p:nvGraphicFramePr>
          <p:cNvPr id="4" name="Diagram 3"/>
          <p:cNvGraphicFramePr/>
          <p:nvPr/>
        </p:nvGraphicFramePr>
        <p:xfrm>
          <a:off x="2895600" y="1066800"/>
          <a:ext cx="5943600" cy="45831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057400" y="228600"/>
            <a:ext cx="4724400" cy="584775"/>
          </a:xfrm>
          <a:prstGeom prst="rect">
            <a:avLst/>
          </a:prstGeom>
          <a:noFill/>
        </p:spPr>
        <p:txBody>
          <a:bodyPr wrap="square" rtlCol="0">
            <a:spAutoFit/>
          </a:bodyPr>
          <a:lstStyle/>
          <a:p>
            <a:pPr algn="ctr"/>
            <a:r>
              <a:rPr lang="en-US" sz="3200" dirty="0" smtClean="0"/>
              <a:t>Avoid “Train &amp; Hope”</a:t>
            </a:r>
            <a:endParaRPr lang="en-US" sz="3200" dirty="0"/>
          </a:p>
        </p:txBody>
      </p:sp>
      <p:sp>
        <p:nvSpPr>
          <p:cNvPr id="7" name="Right Arrow 6"/>
          <p:cNvSpPr/>
          <p:nvPr/>
        </p:nvSpPr>
        <p:spPr>
          <a:xfrm rot="8262932">
            <a:off x="7141769" y="1070032"/>
            <a:ext cx="479481" cy="1817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Right Arrow 10"/>
          <p:cNvSpPr/>
          <p:nvPr/>
        </p:nvSpPr>
        <p:spPr>
          <a:xfrm rot="10430597">
            <a:off x="8009360" y="3606588"/>
            <a:ext cx="479481" cy="1817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2" name="Right Arrow 11"/>
          <p:cNvSpPr/>
          <p:nvPr/>
        </p:nvSpPr>
        <p:spPr>
          <a:xfrm rot="13638287">
            <a:off x="6238001" y="5252357"/>
            <a:ext cx="479481" cy="1817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3" name="Right Arrow 12"/>
          <p:cNvSpPr/>
          <p:nvPr/>
        </p:nvSpPr>
        <p:spPr>
          <a:xfrm>
            <a:off x="3048000" y="3657600"/>
            <a:ext cx="479481" cy="1817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4" name="Right Arrow 13"/>
          <p:cNvSpPr/>
          <p:nvPr/>
        </p:nvSpPr>
        <p:spPr>
          <a:xfrm rot="2447261">
            <a:off x="3887326" y="1125148"/>
            <a:ext cx="479481" cy="18170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 presetClass="entr" presetSubtype="0" fill="hold" grpId="0" nodeType="clickEffect">
                                  <p:stCondLst>
                                    <p:cond delay="0"/>
                                  </p:stCondLst>
                                  <p:childTnLst>
                                    <p:set>
                                      <p:cBhvr>
                                        <p:cTn id="10" dur="1000">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1" presetClass="entr" presetSubtype="0" fill="hold" grpId="0" nodeType="clickEffect">
                                  <p:stCondLst>
                                    <p:cond delay="0"/>
                                  </p:stCondLst>
                                  <p:childTnLst>
                                    <p:set>
                                      <p:cBhvr>
                                        <p:cTn id="14" dur="1000">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grpId="0" nodeType="clickEffect">
                                  <p:stCondLst>
                                    <p:cond delay="0"/>
                                  </p:stCondLst>
                                  <p:childTnLst>
                                    <p:set>
                                      <p:cBhvr>
                                        <p:cTn id="18" dur="1000">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1" presetClass="entr" presetSubtype="0" fill="hold" grpId="0" nodeType="clickEffect">
                                  <p:stCondLst>
                                    <p:cond delay="0"/>
                                  </p:stCondLst>
                                  <p:childTnLst>
                                    <p:set>
                                      <p:cBhvr>
                                        <p:cTn id="22" dur="1000">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228600"/>
          <a:ext cx="7543800" cy="6019800"/>
        </p:xfrm>
        <a:graphic>
          <a:graphicData uri="http://schemas.openxmlformats.org/drawingml/2006/table">
            <a:tbl>
              <a:tblPr/>
              <a:tblGrid>
                <a:gridCol w="1885950"/>
                <a:gridCol w="1803400"/>
                <a:gridCol w="2132013"/>
                <a:gridCol w="1722437"/>
              </a:tblGrid>
              <a:tr h="8382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Gill Sans MT" pitchFamily="-110" charset="-18"/>
                        <a:ea typeface="ＭＳ Ｐゴシック" pitchFamily="-11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ill Sans MT" pitchFamily="-110" charset="-18"/>
                          <a:ea typeface="ＭＳ Ｐゴシック" pitchFamily="-110" charset="-128"/>
                        </a:rPr>
                        <a:t>Training Outcomes Related to Training Components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Gill Sans MT" pitchFamily="-110" charset="-18"/>
                        <a:ea typeface="ＭＳ Ｐゴシック" pitchFamily="-11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110" charset="-18"/>
                          <a:ea typeface="ＭＳ Ｐゴシック" pitchFamily="-110" charset="-128"/>
                        </a:rPr>
                        <a:t>Training Outcomes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hMerge="1">
                  <a:txBody>
                    <a:bodyPr/>
                    <a:lstStyle/>
                    <a:p>
                      <a:endParaRPr lang="en-US"/>
                    </a:p>
                  </a:txBody>
                  <a:tcPr/>
                </a:tc>
                <a:tc hMerge="1">
                  <a:txBody>
                    <a:bodyPr/>
                    <a:lstStyle/>
                    <a:p>
                      <a:endParaRPr lang="en-US"/>
                    </a:p>
                  </a:txBody>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Gill Sans MT" pitchFamily="-110" charset="-18"/>
                          <a:ea typeface="ＭＳ Ｐゴシック" pitchFamily="-110" charset="-128"/>
                        </a:rPr>
                        <a:t>Training Components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rgbClr val="C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110" charset="-18"/>
                          <a:ea typeface="ＭＳ Ｐゴシック" pitchFamily="-110" charset="-128"/>
                        </a:rPr>
                        <a:t>Knowledge of Content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110" charset="-18"/>
                          <a:ea typeface="ＭＳ Ｐゴシック" pitchFamily="-110" charset="-128"/>
                        </a:rPr>
                        <a:t>Skill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110" charset="-18"/>
                          <a:ea typeface="ＭＳ Ｐゴシック" pitchFamily="-110" charset="-128"/>
                        </a:rPr>
                        <a:t>Classroom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Gill Sans MT" pitchFamily="-110" charset="-18"/>
                          <a:ea typeface="ＭＳ Ｐゴシック" pitchFamily="-110" charset="-128"/>
                        </a:rPr>
                        <a:t>Application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Presentation/ Lecture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Plus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Demonstration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Plus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Practice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Plus Coaching/ Admin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000000"/>
                          </a:solidFill>
                          <a:effectLst/>
                          <a:latin typeface="Gill Sans MT" pitchFamily="-110" charset="-18"/>
                          <a:ea typeface="ＭＳ Ｐゴシック" pitchFamily="-110" charset="-128"/>
                        </a:rPr>
                        <a:t>Data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Gill Sans MT" pitchFamily="-110" charset="-18"/>
                        <a:ea typeface="ＭＳ Ｐゴシック" pitchFamily="-110"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
        <p:nvSpPr>
          <p:cNvPr id="5" name="TextBox 4"/>
          <p:cNvSpPr txBox="1">
            <a:spLocks noChangeArrowheads="1"/>
          </p:cNvSpPr>
          <p:nvPr/>
        </p:nvSpPr>
        <p:spPr bwMode="auto">
          <a:xfrm>
            <a:off x="3276600" y="2971800"/>
            <a:ext cx="4800600" cy="400050"/>
          </a:xfrm>
          <a:prstGeom prst="rect">
            <a:avLst/>
          </a:prstGeom>
          <a:noFill/>
          <a:ln w="9525">
            <a:noFill/>
            <a:miter lim="800000"/>
            <a:headEnd/>
            <a:tailEnd/>
          </a:ln>
        </p:spPr>
        <p:txBody>
          <a:bodyPr>
            <a:spAutoFit/>
          </a:bodyPr>
          <a:lstStyle/>
          <a:p>
            <a:r>
              <a:rPr lang="en-US" sz="2000">
                <a:latin typeface="Gill Sans MT" pitchFamily="34" charset="0"/>
              </a:rPr>
              <a:t>    10%                     5%                        0%</a:t>
            </a:r>
          </a:p>
        </p:txBody>
      </p:sp>
      <p:sp>
        <p:nvSpPr>
          <p:cNvPr id="6" name="TextBox 5"/>
          <p:cNvSpPr txBox="1">
            <a:spLocks noChangeArrowheads="1"/>
          </p:cNvSpPr>
          <p:nvPr/>
        </p:nvSpPr>
        <p:spPr bwMode="auto">
          <a:xfrm>
            <a:off x="3352800" y="3886200"/>
            <a:ext cx="4800600" cy="400050"/>
          </a:xfrm>
          <a:prstGeom prst="rect">
            <a:avLst/>
          </a:prstGeom>
          <a:noFill/>
          <a:ln w="9525">
            <a:noFill/>
            <a:miter lim="800000"/>
            <a:headEnd/>
            <a:tailEnd/>
          </a:ln>
        </p:spPr>
        <p:txBody>
          <a:bodyPr>
            <a:spAutoFit/>
          </a:bodyPr>
          <a:lstStyle/>
          <a:p>
            <a:r>
              <a:rPr lang="en-US" sz="2000">
                <a:latin typeface="Gill Sans MT" pitchFamily="34" charset="0"/>
              </a:rPr>
              <a:t>    30%                     20%                     0%</a:t>
            </a:r>
          </a:p>
        </p:txBody>
      </p:sp>
      <p:sp>
        <p:nvSpPr>
          <p:cNvPr id="7" name="TextBox 6"/>
          <p:cNvSpPr txBox="1">
            <a:spLocks noChangeArrowheads="1"/>
          </p:cNvSpPr>
          <p:nvPr/>
        </p:nvSpPr>
        <p:spPr bwMode="auto">
          <a:xfrm>
            <a:off x="3352800" y="4648200"/>
            <a:ext cx="4800600" cy="400050"/>
          </a:xfrm>
          <a:prstGeom prst="rect">
            <a:avLst/>
          </a:prstGeom>
          <a:noFill/>
          <a:ln w="9525">
            <a:noFill/>
            <a:miter lim="800000"/>
            <a:headEnd/>
            <a:tailEnd/>
          </a:ln>
        </p:spPr>
        <p:txBody>
          <a:bodyPr>
            <a:spAutoFit/>
          </a:bodyPr>
          <a:lstStyle/>
          <a:p>
            <a:r>
              <a:rPr lang="en-US" sz="2000">
                <a:latin typeface="Gill Sans MT" pitchFamily="34" charset="0"/>
              </a:rPr>
              <a:t>    60%                     60%                     5%</a:t>
            </a:r>
          </a:p>
        </p:txBody>
      </p:sp>
      <p:sp>
        <p:nvSpPr>
          <p:cNvPr id="8" name="TextBox 7"/>
          <p:cNvSpPr txBox="1">
            <a:spLocks noChangeArrowheads="1"/>
          </p:cNvSpPr>
          <p:nvPr/>
        </p:nvSpPr>
        <p:spPr bwMode="auto">
          <a:xfrm>
            <a:off x="3352800" y="5638800"/>
            <a:ext cx="4800600" cy="400050"/>
          </a:xfrm>
          <a:prstGeom prst="rect">
            <a:avLst/>
          </a:prstGeom>
          <a:noFill/>
          <a:ln w="9525">
            <a:noFill/>
            <a:miter lim="800000"/>
            <a:headEnd/>
            <a:tailEnd/>
          </a:ln>
        </p:spPr>
        <p:txBody>
          <a:bodyPr>
            <a:spAutoFit/>
          </a:bodyPr>
          <a:lstStyle/>
          <a:p>
            <a:r>
              <a:rPr lang="en-US" sz="2000">
                <a:latin typeface="Gill Sans MT" pitchFamily="34" charset="0"/>
              </a:rPr>
              <a:t>    95%                   95%                      95%</a:t>
            </a:r>
          </a:p>
        </p:txBody>
      </p:sp>
      <p:sp>
        <p:nvSpPr>
          <p:cNvPr id="29739" name="TextBox 8"/>
          <p:cNvSpPr txBox="1">
            <a:spLocks noChangeArrowheads="1"/>
          </p:cNvSpPr>
          <p:nvPr/>
        </p:nvSpPr>
        <p:spPr bwMode="auto">
          <a:xfrm>
            <a:off x="6019800" y="6477000"/>
            <a:ext cx="2819400" cy="381000"/>
          </a:xfrm>
          <a:prstGeom prst="rect">
            <a:avLst/>
          </a:prstGeom>
          <a:noFill/>
          <a:ln w="9525">
            <a:noFill/>
            <a:miter lim="800000"/>
            <a:headEnd/>
            <a:tailEnd/>
          </a:ln>
        </p:spPr>
        <p:txBody>
          <a:bodyPr>
            <a:spAutoFit/>
          </a:bodyPr>
          <a:lstStyle/>
          <a:p>
            <a:r>
              <a:rPr lang="en-US">
                <a:latin typeface="Gill Sans MT" pitchFamily="34" charset="0"/>
              </a:rPr>
              <a:t>Joyce &amp; Showers,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Coaches</a:t>
            </a:r>
            <a:endParaRPr lang="en-US" dirty="0"/>
          </a:p>
        </p:txBody>
      </p:sp>
      <p:pic>
        <p:nvPicPr>
          <p:cNvPr id="3" name="Picture 10" descr="MCj02889760000[1]"/>
          <p:cNvPicPr>
            <a:picLocks noChangeAspect="1" noChangeArrowheads="1"/>
          </p:cNvPicPr>
          <p:nvPr/>
        </p:nvPicPr>
        <p:blipFill>
          <a:blip r:embed="rId3" cstate="print"/>
          <a:srcRect/>
          <a:stretch>
            <a:fillRect/>
          </a:stretch>
        </p:blipFill>
        <p:spPr bwMode="auto">
          <a:xfrm>
            <a:off x="1828800" y="1752600"/>
            <a:ext cx="5044277" cy="42478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rmAutofit fontScale="90000"/>
          </a:bodyPr>
          <a:lstStyle/>
          <a:p>
            <a:r>
              <a:rPr lang="en-US" dirty="0" smtClean="0"/>
              <a:t>PBIS: </a:t>
            </a:r>
            <a:r>
              <a:rPr lang="en-US" dirty="0" err="1" smtClean="0"/>
              <a:t>RtIIB</a:t>
            </a:r>
            <a:r>
              <a:rPr lang="en-US" dirty="0" smtClean="0"/>
              <a:t> Support Structure</a:t>
            </a:r>
            <a:endParaRPr lang="en-US" dirty="0"/>
          </a:p>
        </p:txBody>
      </p:sp>
      <p:sp>
        <p:nvSpPr>
          <p:cNvPr id="4" name="Content Placeholder 3"/>
          <p:cNvSpPr>
            <a:spLocks noGrp="1"/>
          </p:cNvSpPr>
          <p:nvPr>
            <p:ph idx="1"/>
          </p:nvPr>
        </p:nvSpPr>
        <p:spPr>
          <a:xfrm>
            <a:off x="457200" y="838200"/>
            <a:ext cx="8229600" cy="6019800"/>
          </a:xfrm>
        </p:spPr>
        <p:txBody>
          <a:bodyPr>
            <a:normAutofit fontScale="92500" lnSpcReduction="10000"/>
          </a:bodyPr>
          <a:lstStyle/>
          <a:p>
            <a:pPr algn="ctr">
              <a:buNone/>
            </a:pPr>
            <a:r>
              <a:rPr lang="en-US" sz="2800" dirty="0" smtClean="0"/>
              <a:t>Regional Facilitator</a:t>
            </a:r>
          </a:p>
          <a:p>
            <a:endParaRPr lang="en-US" sz="3600" dirty="0" smtClean="0"/>
          </a:p>
          <a:p>
            <a:pPr algn="ctr">
              <a:buNone/>
            </a:pPr>
            <a:r>
              <a:rPr lang="en-US" sz="2800" dirty="0" smtClean="0"/>
              <a:t>School-wide Facilitator</a:t>
            </a:r>
          </a:p>
          <a:p>
            <a:pPr algn="ctr">
              <a:buNone/>
            </a:pPr>
            <a:endParaRPr lang="en-US" sz="3500" dirty="0"/>
          </a:p>
          <a:p>
            <a:pPr algn="ctr">
              <a:buNone/>
            </a:pPr>
            <a:r>
              <a:rPr lang="en-US" sz="2800" b="1" dirty="0" smtClean="0">
                <a:solidFill>
                  <a:srgbClr val="C00000"/>
                </a:solidFill>
              </a:rPr>
              <a:t>District Coordinator / Coach </a:t>
            </a:r>
            <a:r>
              <a:rPr lang="en-US" sz="2000" b="1" dirty="0" smtClean="0">
                <a:solidFill>
                  <a:srgbClr val="C00000"/>
                </a:solidFill>
              </a:rPr>
              <a:t>(DLT)</a:t>
            </a:r>
          </a:p>
          <a:p>
            <a:pPr algn="ctr">
              <a:buNone/>
            </a:pPr>
            <a:endParaRPr lang="en-US" sz="2800" dirty="0"/>
          </a:p>
          <a:p>
            <a:pPr algn="ctr">
              <a:buNone/>
            </a:pPr>
            <a:r>
              <a:rPr lang="en-US" b="1" dirty="0" smtClean="0">
                <a:solidFill>
                  <a:srgbClr val="C00000"/>
                </a:solidFill>
              </a:rPr>
              <a:t>PBS  Coach </a:t>
            </a:r>
          </a:p>
          <a:p>
            <a:pPr algn="ctr">
              <a:buNone/>
            </a:pPr>
            <a:r>
              <a:rPr lang="en-US" sz="2000" b="1" dirty="0" smtClean="0">
                <a:solidFill>
                  <a:srgbClr val="C00000"/>
                </a:solidFill>
              </a:rPr>
              <a:t>(Building)</a:t>
            </a:r>
            <a:endParaRPr lang="en-US" b="1" dirty="0" smtClean="0">
              <a:solidFill>
                <a:srgbClr val="C00000"/>
              </a:solidFill>
            </a:endParaRPr>
          </a:p>
          <a:p>
            <a:pPr algn="ctr">
              <a:buNone/>
            </a:pPr>
            <a:endParaRPr lang="en-US" dirty="0" smtClean="0"/>
          </a:p>
          <a:p>
            <a:pPr algn="ctr">
              <a:buNone/>
            </a:pPr>
            <a:r>
              <a:rPr lang="en-US" dirty="0" smtClean="0"/>
              <a:t>PBS Team </a:t>
            </a:r>
          </a:p>
          <a:p>
            <a:pPr algn="ctr">
              <a:buNone/>
            </a:pPr>
            <a:r>
              <a:rPr lang="en-US" sz="1400" dirty="0" smtClean="0"/>
              <a:t>(School Administrator)</a:t>
            </a:r>
            <a:endParaRPr lang="en-US" dirty="0"/>
          </a:p>
          <a:p>
            <a:pPr algn="ctr">
              <a:buNone/>
            </a:pPr>
            <a:endParaRPr lang="en-US" sz="3500" dirty="0" smtClean="0"/>
          </a:p>
          <a:p>
            <a:pPr algn="ctr">
              <a:buNone/>
            </a:pPr>
            <a:r>
              <a:rPr lang="en-US" sz="2800" dirty="0" smtClean="0"/>
              <a:t>Faculty and Staff</a:t>
            </a:r>
            <a:endParaRPr lang="en-US" sz="2800" dirty="0"/>
          </a:p>
        </p:txBody>
      </p:sp>
      <p:cxnSp>
        <p:nvCxnSpPr>
          <p:cNvPr id="6" name="Straight Arrow Connector 5"/>
          <p:cNvCxnSpPr/>
          <p:nvPr/>
        </p:nvCxnSpPr>
        <p:spPr>
          <a:xfrm rot="5400000">
            <a:off x="4191794" y="15232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5400000">
            <a:off x="4191794" y="25900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rot="5400000">
            <a:off x="4191794" y="34282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4191794" y="47998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rot="5400000">
            <a:off x="4267994" y="6019006"/>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Coordinator Expectations</a:t>
            </a:r>
            <a:endParaRPr lang="en-US" dirty="0"/>
          </a:p>
        </p:txBody>
      </p:sp>
      <p:sp>
        <p:nvSpPr>
          <p:cNvPr id="3" name="Content Placeholder 2"/>
          <p:cNvSpPr>
            <a:spLocks noGrp="1"/>
          </p:cNvSpPr>
          <p:nvPr>
            <p:ph idx="1"/>
          </p:nvPr>
        </p:nvSpPr>
        <p:spPr/>
        <p:txBody>
          <a:bodyPr/>
          <a:lstStyle/>
          <a:p>
            <a:r>
              <a:rPr lang="en-US" dirty="0" smtClean="0"/>
              <a:t>Active participant on district leadership team</a:t>
            </a:r>
          </a:p>
          <a:p>
            <a:r>
              <a:rPr lang="en-US" dirty="0" smtClean="0"/>
              <a:t>Secure funding sources for PBS-related activities</a:t>
            </a:r>
          </a:p>
          <a:p>
            <a:r>
              <a:rPr lang="en-US" dirty="0" smtClean="0"/>
              <a:t>Visibility and political support in the district</a:t>
            </a:r>
          </a:p>
          <a:p>
            <a:r>
              <a:rPr lang="en-US" dirty="0" smtClean="0"/>
              <a:t>Ensure / schedule training for PBIS Teams</a:t>
            </a:r>
          </a:p>
          <a:p>
            <a:r>
              <a:rPr lang="en-US" dirty="0" smtClean="0">
                <a:solidFill>
                  <a:srgbClr val="C00000"/>
                </a:solidFill>
              </a:rPr>
              <a:t>Support and mentor PBIS Coaches</a:t>
            </a:r>
          </a:p>
          <a:p>
            <a:r>
              <a:rPr lang="en-US" dirty="0" smtClean="0"/>
              <a:t>Evaluate PBS data and implementation process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Coaches Expectations</a:t>
            </a:r>
            <a:endParaRPr lang="en-US" dirty="0"/>
          </a:p>
        </p:txBody>
      </p:sp>
      <p:sp>
        <p:nvSpPr>
          <p:cNvPr id="3" name="Content Placeholder 2"/>
          <p:cNvSpPr>
            <a:spLocks noGrp="1"/>
          </p:cNvSpPr>
          <p:nvPr>
            <p:ph idx="1"/>
          </p:nvPr>
        </p:nvSpPr>
        <p:spPr>
          <a:xfrm>
            <a:off x="304800" y="762000"/>
            <a:ext cx="8610600" cy="6096000"/>
          </a:xfrm>
        </p:spPr>
        <p:txBody>
          <a:bodyPr>
            <a:normAutofit fontScale="70000" lnSpcReduction="20000"/>
          </a:bodyPr>
          <a:lstStyle/>
          <a:p>
            <a:r>
              <a:rPr lang="en-US" sz="3600" b="1" dirty="0" smtClean="0">
                <a:effectLst>
                  <a:outerShdw blurRad="38100" dist="38100" dir="2700000" algn="tl">
                    <a:srgbClr val="000000">
                      <a:alpha val="43137"/>
                    </a:srgbClr>
                  </a:outerShdw>
                </a:effectLst>
              </a:rPr>
              <a:t>S</a:t>
            </a:r>
            <a:r>
              <a:rPr lang="en-US" dirty="0" smtClean="0"/>
              <a:t>ustainability and accountability of the team</a:t>
            </a:r>
          </a:p>
          <a:p>
            <a:pPr lvl="1"/>
            <a:r>
              <a:rPr lang="en-US" dirty="0" smtClean="0"/>
              <a:t>Technical assistance</a:t>
            </a:r>
          </a:p>
          <a:p>
            <a:pPr lvl="1"/>
            <a:r>
              <a:rPr lang="en-US" dirty="0" smtClean="0"/>
              <a:t>Problem-solving </a:t>
            </a:r>
            <a:r>
              <a:rPr lang="en-US" sz="2400" dirty="0" smtClean="0"/>
              <a:t>(data)</a:t>
            </a:r>
            <a:endParaRPr lang="en-US" dirty="0" smtClean="0"/>
          </a:p>
          <a:p>
            <a:pPr lvl="1"/>
            <a:r>
              <a:rPr lang="en-US" dirty="0" smtClean="0"/>
              <a:t>Positive support and prompting </a:t>
            </a:r>
            <a:r>
              <a:rPr lang="en-US" sz="2400" dirty="0" smtClean="0"/>
              <a:t>(“positive nag”)</a:t>
            </a:r>
          </a:p>
          <a:p>
            <a:endParaRPr lang="en-US" sz="2900" b="1" dirty="0" smtClean="0"/>
          </a:p>
          <a:p>
            <a:r>
              <a:rPr lang="en-US" sz="3600" b="1" dirty="0" smtClean="0">
                <a:effectLst>
                  <a:outerShdw blurRad="38100" dist="38100" dir="2700000" algn="tl">
                    <a:srgbClr val="000000">
                      <a:alpha val="43137"/>
                    </a:srgbClr>
                  </a:outerShdw>
                </a:effectLst>
              </a:rPr>
              <a:t>U</a:t>
            </a:r>
            <a:r>
              <a:rPr lang="en-US" dirty="0" smtClean="0"/>
              <a:t>se Action Plan for fidelity</a:t>
            </a:r>
          </a:p>
          <a:p>
            <a:endParaRPr lang="en-US" sz="2900" b="1" dirty="0" smtClean="0"/>
          </a:p>
          <a:p>
            <a:r>
              <a:rPr lang="en-US" sz="3600" b="1" dirty="0" smtClean="0">
                <a:effectLst>
                  <a:outerShdw blurRad="38100" dist="38100" dir="2700000" algn="tl">
                    <a:srgbClr val="000000">
                      <a:alpha val="43137"/>
                    </a:srgbClr>
                  </a:outerShdw>
                </a:effectLst>
              </a:rPr>
              <a:t>P</a:t>
            </a:r>
            <a:r>
              <a:rPr lang="en-US" dirty="0" smtClean="0"/>
              <a:t>rovide behavioral knowledge and build behavioral capacity</a:t>
            </a:r>
          </a:p>
          <a:p>
            <a:endParaRPr lang="en-US" sz="2900" b="1" dirty="0" smtClean="0"/>
          </a:p>
          <a:p>
            <a:r>
              <a:rPr lang="en-US" sz="3600" b="1" dirty="0" smtClean="0">
                <a:effectLst>
                  <a:outerShdw blurRad="38100" dist="38100" dir="2700000" algn="tl">
                    <a:srgbClr val="000000">
                      <a:alpha val="43137"/>
                    </a:srgbClr>
                  </a:outerShdw>
                </a:effectLst>
              </a:rPr>
              <a:t>P</a:t>
            </a:r>
            <a:r>
              <a:rPr lang="en-US" dirty="0" smtClean="0"/>
              <a:t>rovide a link between PBIS Team and District Coordinator</a:t>
            </a:r>
          </a:p>
          <a:p>
            <a:endParaRPr lang="en-US" sz="2900" b="1" dirty="0" smtClean="0"/>
          </a:p>
          <a:p>
            <a:r>
              <a:rPr lang="en-US" sz="3600" b="1" dirty="0" smtClean="0">
                <a:effectLst>
                  <a:outerShdw blurRad="38100" dist="38100" dir="2700000" algn="tl">
                    <a:srgbClr val="000000">
                      <a:alpha val="43137"/>
                    </a:srgbClr>
                  </a:outerShdw>
                </a:effectLst>
              </a:rPr>
              <a:t>O</a:t>
            </a:r>
            <a:r>
              <a:rPr lang="en-US" dirty="0" smtClean="0"/>
              <a:t>ngoing communication with stakeholders </a:t>
            </a:r>
            <a:r>
              <a:rPr lang="en-US" sz="2600" dirty="0" smtClean="0"/>
              <a:t>(i.e., administrator, staff, families)</a:t>
            </a:r>
          </a:p>
          <a:p>
            <a:endParaRPr lang="en-US" sz="2900" b="1" dirty="0" smtClean="0"/>
          </a:p>
          <a:p>
            <a:r>
              <a:rPr lang="en-US" sz="3600" b="1" dirty="0" smtClean="0">
                <a:effectLst>
                  <a:outerShdw blurRad="38100" dist="38100" dir="2700000" algn="tl">
                    <a:srgbClr val="000000">
                      <a:alpha val="43137"/>
                    </a:srgbClr>
                  </a:outerShdw>
                </a:effectLst>
              </a:rPr>
              <a:t>R</a:t>
            </a:r>
            <a:r>
              <a:rPr lang="en-US" dirty="0" smtClean="0"/>
              <a:t>eturn Network requested data</a:t>
            </a:r>
          </a:p>
          <a:p>
            <a:pPr lvl="1"/>
            <a:r>
              <a:rPr lang="en-US" dirty="0" smtClean="0"/>
              <a:t>School Profile, PIC, </a:t>
            </a:r>
            <a:r>
              <a:rPr lang="en-US" dirty="0" err="1" smtClean="0"/>
              <a:t>BoQ</a:t>
            </a:r>
            <a:r>
              <a:rPr lang="en-US" dirty="0" smtClean="0"/>
              <a:t>, etc.</a:t>
            </a:r>
          </a:p>
          <a:p>
            <a:endParaRPr lang="en-US" sz="2900" b="1" dirty="0" smtClean="0"/>
          </a:p>
          <a:p>
            <a:r>
              <a:rPr lang="en-US" sz="3600" b="1" dirty="0" smtClean="0">
                <a:effectLst>
                  <a:outerShdw blurRad="38100" dist="38100" dir="2700000" algn="tl">
                    <a:srgbClr val="000000">
                      <a:alpha val="43137"/>
                    </a:srgbClr>
                  </a:outerShdw>
                </a:effectLst>
              </a:rPr>
              <a:t>T</a:t>
            </a:r>
            <a:r>
              <a:rPr lang="en-US" dirty="0" smtClean="0"/>
              <a:t>ake them to “Implementation with Fidelity Status”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School Administrator Expectations</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r>
              <a:rPr lang="en-US" dirty="0" smtClean="0"/>
              <a:t>Active participant on the SWPBS Team</a:t>
            </a:r>
          </a:p>
          <a:p>
            <a:pPr lvl="1"/>
            <a:r>
              <a:rPr lang="en-US" dirty="0" smtClean="0"/>
              <a:t>Attends monthly team meetings</a:t>
            </a:r>
          </a:p>
          <a:p>
            <a:endParaRPr lang="en-US" dirty="0" smtClean="0"/>
          </a:p>
          <a:p>
            <a:r>
              <a:rPr lang="en-US" dirty="0" smtClean="0"/>
              <a:t>Visible role on campus</a:t>
            </a:r>
          </a:p>
          <a:p>
            <a:pPr lvl="1"/>
            <a:r>
              <a:rPr lang="en-US" dirty="0" smtClean="0"/>
              <a:t>Communicates commitment to the PBIS process via newsletters, awards, announcements, trainings</a:t>
            </a:r>
          </a:p>
          <a:p>
            <a:endParaRPr lang="en-US" dirty="0" smtClean="0">
              <a:solidFill>
                <a:srgbClr val="C00000"/>
              </a:solidFill>
            </a:endParaRPr>
          </a:p>
          <a:p>
            <a:r>
              <a:rPr lang="en-US" dirty="0" smtClean="0">
                <a:solidFill>
                  <a:srgbClr val="C00000"/>
                </a:solidFill>
              </a:rPr>
              <a:t>Support PBIS Coaches</a:t>
            </a:r>
          </a:p>
          <a:p>
            <a:endParaRPr lang="en-US" dirty="0" smtClean="0"/>
          </a:p>
          <a:p>
            <a:r>
              <a:rPr lang="en-US" dirty="0" smtClean="0"/>
              <a:t>Resources and funding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Team Leader Expectations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smtClean="0"/>
              <a:t>Schedule monthly meetings</a:t>
            </a:r>
          </a:p>
          <a:p>
            <a:endParaRPr lang="en-US" dirty="0"/>
          </a:p>
          <a:p>
            <a:r>
              <a:rPr lang="en-US" dirty="0" smtClean="0"/>
              <a:t>Prepare agenda</a:t>
            </a:r>
          </a:p>
          <a:p>
            <a:pPr lvl="1"/>
            <a:r>
              <a:rPr lang="en-US" dirty="0" smtClean="0"/>
              <a:t>Email agenda and meeting reminder</a:t>
            </a:r>
          </a:p>
          <a:p>
            <a:pPr lvl="1"/>
            <a:endParaRPr lang="en-US" dirty="0"/>
          </a:p>
          <a:p>
            <a:r>
              <a:rPr lang="en-US" dirty="0" smtClean="0"/>
              <a:t>Facilitate team meetings</a:t>
            </a:r>
          </a:p>
          <a:p>
            <a:pPr lvl="1"/>
            <a:r>
              <a:rPr lang="en-US" dirty="0" smtClean="0"/>
              <a:t>Keep team on track and focused</a:t>
            </a:r>
          </a:p>
          <a:p>
            <a:pPr lvl="1"/>
            <a:r>
              <a:rPr lang="en-US" dirty="0" smtClean="0"/>
              <a:t>Provide positive support</a:t>
            </a:r>
          </a:p>
          <a:p>
            <a:pPr lvl="1"/>
            <a:endParaRPr lang="en-US" dirty="0"/>
          </a:p>
          <a:p>
            <a:r>
              <a:rPr lang="en-US" dirty="0" smtClean="0"/>
              <a:t>Primary contact with PBIS Coach</a:t>
            </a:r>
          </a:p>
          <a:p>
            <a:pPr lvl="1"/>
            <a:r>
              <a:rPr lang="en-US" dirty="0" smtClean="0"/>
              <a:t>Team Leader and “Building” Coach may be same person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Expected To Do?</a:t>
            </a:r>
            <a:endParaRPr lang="en-US" dirty="0"/>
          </a:p>
        </p:txBody>
      </p:sp>
      <p:sp>
        <p:nvSpPr>
          <p:cNvPr id="3" name="Content Placeholder 2"/>
          <p:cNvSpPr>
            <a:spLocks noGrp="1"/>
          </p:cNvSpPr>
          <p:nvPr>
            <p:ph idx="1"/>
          </p:nvPr>
        </p:nvSpPr>
        <p:spPr>
          <a:xfrm>
            <a:off x="533400" y="2057400"/>
            <a:ext cx="8229600" cy="4525963"/>
          </a:xfrm>
        </p:spPr>
        <p:txBody>
          <a:bodyPr/>
          <a:lstStyle/>
          <a:p>
            <a:r>
              <a:rPr lang="en-US" dirty="0" smtClean="0"/>
              <a:t>Are you a Building or District Coach?</a:t>
            </a:r>
          </a:p>
          <a:p>
            <a:endParaRPr lang="en-US" dirty="0"/>
          </a:p>
          <a:p>
            <a:r>
              <a:rPr lang="en-US" dirty="0" smtClean="0"/>
              <a:t>Are you the team leader or does another member serve as the team leader?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of Coaching</a:t>
            </a:r>
            <a:endParaRPr lang="en-US" dirty="0"/>
          </a:p>
        </p:txBody>
      </p:sp>
      <p:sp>
        <p:nvSpPr>
          <p:cNvPr id="3" name="Content Placeholder 2"/>
          <p:cNvSpPr>
            <a:spLocks noGrp="1"/>
          </p:cNvSpPr>
          <p:nvPr>
            <p:ph idx="1"/>
          </p:nvPr>
        </p:nvSpPr>
        <p:spPr>
          <a:xfrm>
            <a:off x="304800" y="1676400"/>
            <a:ext cx="8610600" cy="4525963"/>
          </a:xfrm>
        </p:spPr>
        <p:txBody>
          <a:bodyPr/>
          <a:lstStyle/>
          <a:p>
            <a:pPr>
              <a:buNone/>
            </a:pPr>
            <a:r>
              <a:rPr lang="en-US" dirty="0" smtClean="0"/>
              <a:t>Take out the “</a:t>
            </a:r>
            <a:r>
              <a:rPr lang="en-US" dirty="0" err="1" smtClean="0"/>
              <a:t>RtIIB</a:t>
            </a:r>
            <a:r>
              <a:rPr lang="en-US" dirty="0" smtClean="0"/>
              <a:t>/SWPBS Coaches Training” Worksheet. This worksheet will support you to take some notes through the remaining training activities and to assess your strengths and needs as a coach</a:t>
            </a:r>
          </a:p>
          <a:p>
            <a:pPr>
              <a:buNone/>
            </a:pPr>
            <a:endParaRPr lang="en-US" dirty="0"/>
          </a:p>
          <a:p>
            <a:pPr algn="ctr">
              <a:buNone/>
            </a:pPr>
            <a:r>
              <a:rPr lang="en-US" dirty="0" smtClean="0"/>
              <a:t>Complete the items under Section I</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smtClean="0"/>
              <a:t>Agenda</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20000"/>
          </a:bodyPr>
          <a:lstStyle/>
          <a:p>
            <a:r>
              <a:rPr lang="en-US" dirty="0" smtClean="0"/>
              <a:t>Overview of PBIS: </a:t>
            </a:r>
            <a:r>
              <a:rPr lang="en-US" dirty="0" err="1" smtClean="0"/>
              <a:t>RtIIB</a:t>
            </a:r>
            <a:endParaRPr lang="en-US" dirty="0" smtClean="0"/>
          </a:p>
          <a:p>
            <a:pPr lvl="1"/>
            <a:r>
              <a:rPr lang="en-US" dirty="0" err="1" smtClean="0"/>
              <a:t>RtIIB</a:t>
            </a:r>
            <a:r>
              <a:rPr lang="en-US" dirty="0" smtClean="0"/>
              <a:t>	</a:t>
            </a:r>
          </a:p>
          <a:p>
            <a:pPr lvl="1"/>
            <a:r>
              <a:rPr lang="en-US" dirty="0" smtClean="0"/>
              <a:t>Systems Change</a:t>
            </a:r>
          </a:p>
          <a:p>
            <a:pPr lvl="1"/>
            <a:endParaRPr lang="en-US" dirty="0"/>
          </a:p>
          <a:p>
            <a:r>
              <a:rPr lang="en-US" dirty="0" smtClean="0"/>
              <a:t>Overview of School-Wide PBIS</a:t>
            </a:r>
          </a:p>
          <a:p>
            <a:pPr lvl="1"/>
            <a:r>
              <a:rPr lang="en-US" dirty="0" smtClean="0"/>
              <a:t>Structure </a:t>
            </a:r>
          </a:p>
          <a:p>
            <a:pPr lvl="1"/>
            <a:r>
              <a:rPr lang="en-US" dirty="0" smtClean="0"/>
              <a:t>Expectations</a:t>
            </a:r>
          </a:p>
          <a:p>
            <a:pPr lvl="1"/>
            <a:endParaRPr lang="en-US" dirty="0"/>
          </a:p>
          <a:p>
            <a:r>
              <a:rPr lang="en-US" dirty="0" smtClean="0"/>
              <a:t>PBIS Coaching Functions</a:t>
            </a:r>
          </a:p>
          <a:p>
            <a:pPr lvl="1"/>
            <a:r>
              <a:rPr lang="en-US" dirty="0" smtClean="0"/>
              <a:t>Facilitator</a:t>
            </a:r>
          </a:p>
          <a:p>
            <a:pPr lvl="1"/>
            <a:r>
              <a:rPr lang="en-US" dirty="0" smtClean="0"/>
              <a:t>Content/Knowledge</a:t>
            </a:r>
          </a:p>
          <a:p>
            <a:pPr lvl="1"/>
            <a:r>
              <a:rPr lang="en-US" dirty="0" smtClean="0"/>
              <a:t>Communicator</a:t>
            </a:r>
          </a:p>
          <a:p>
            <a:pPr lvl="1"/>
            <a:endParaRPr lang="en-US" dirty="0"/>
          </a:p>
          <a:p>
            <a:r>
              <a:rPr lang="en-US" dirty="0" smtClean="0"/>
              <a:t>Resources</a:t>
            </a:r>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lstStyle/>
          <a:p>
            <a:r>
              <a:rPr lang="en-US" dirty="0" smtClean="0">
                <a:effectLst>
                  <a:outerShdw blurRad="38100" dist="38100" dir="2700000" algn="tl">
                    <a:srgbClr val="000000">
                      <a:alpha val="43137"/>
                    </a:srgbClr>
                  </a:outerShdw>
                </a:effectLst>
              </a:rPr>
              <a:t>Functions of a PBIS Coach</a:t>
            </a:r>
            <a:endParaRPr lang="en-US"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Coaching Functions</a:t>
            </a:r>
            <a:endParaRPr lang="en-US" dirty="0"/>
          </a:p>
        </p:txBody>
      </p:sp>
      <p:grpSp>
        <p:nvGrpSpPr>
          <p:cNvPr id="4" name="Diagram 4"/>
          <p:cNvGrpSpPr>
            <a:grpSpLocks noChangeAspect="1"/>
          </p:cNvGrpSpPr>
          <p:nvPr/>
        </p:nvGrpSpPr>
        <p:grpSpPr bwMode="auto">
          <a:xfrm>
            <a:off x="609600" y="1371600"/>
            <a:ext cx="7869238" cy="4267042"/>
            <a:chOff x="3719" y="7878"/>
            <a:chExt cx="5628" cy="5147"/>
          </a:xfrm>
        </p:grpSpPr>
        <p:sp>
          <p:nvSpPr>
            <p:cNvPr id="5" name="_s37899"/>
            <p:cNvSpPr>
              <a:spLocks noChangeShapeType="1"/>
            </p:cNvSpPr>
            <p:nvPr/>
          </p:nvSpPr>
          <p:spPr bwMode="auto">
            <a:xfrm flipH="1">
              <a:off x="5178" y="11397"/>
              <a:ext cx="677" cy="392"/>
            </a:xfrm>
            <a:prstGeom prst="line">
              <a:avLst/>
            </a:prstGeom>
            <a:noFill/>
            <a:ln w="28575">
              <a:solidFill>
                <a:srgbClr val="575859"/>
              </a:solidFill>
              <a:round/>
              <a:headEnd/>
              <a:tailEnd/>
            </a:ln>
          </p:spPr>
          <p:txBody>
            <a:bodyPr anchor="ctr"/>
            <a:lstStyle/>
            <a:p>
              <a:endParaRPr lang="en-US"/>
            </a:p>
          </p:txBody>
        </p:sp>
        <p:sp>
          <p:nvSpPr>
            <p:cNvPr id="6" name="_s37898"/>
            <p:cNvSpPr>
              <a:spLocks noChangeArrowheads="1"/>
            </p:cNvSpPr>
            <p:nvPr/>
          </p:nvSpPr>
          <p:spPr bwMode="auto">
            <a:xfrm>
              <a:off x="3719" y="11461"/>
              <a:ext cx="1564" cy="1564"/>
            </a:xfrm>
            <a:prstGeom prst="ellipse">
              <a:avLst/>
            </a:prstGeom>
            <a:solidFill>
              <a:schemeClr val="accent5">
                <a:lumMod val="60000"/>
                <a:lumOff val="40000"/>
                <a:alpha val="50000"/>
              </a:schemeClr>
            </a:solidFill>
            <a:ln w="57150">
              <a:solidFill>
                <a:schemeClr val="accent5">
                  <a:lumMod val="60000"/>
                  <a:lumOff val="40000"/>
                </a:schemeClr>
              </a:solidFill>
              <a:round/>
              <a:headEnd/>
              <a:tailEnd/>
            </a:ln>
          </p:spPr>
          <p:txBody>
            <a:bodyPr lIns="0" tIns="0" rIns="0" bIns="0" anchor="ctr"/>
            <a:lstStyle/>
            <a:p>
              <a:pPr algn="ctr" eaLnBrk="0" hangingPunct="0"/>
              <a:r>
                <a:rPr lang="en-US" sz="2000" dirty="0">
                  <a:latin typeface="Calibri" pitchFamily="34" charset="0"/>
                  <a:ea typeface="MS PGothic" pitchFamily="34" charset="-128"/>
                </a:rPr>
                <a:t>Communicate</a:t>
              </a:r>
              <a:endParaRPr lang="en-US" sz="2000" dirty="0">
                <a:latin typeface="Times New Roman" pitchFamily="18" charset="0"/>
                <a:ea typeface="MS PGothic" pitchFamily="34" charset="-128"/>
              </a:endParaRPr>
            </a:p>
            <a:p>
              <a:pPr eaLnBrk="0" hangingPunct="0"/>
              <a:endParaRPr lang="en-US" sz="2000" dirty="0">
                <a:latin typeface="Times New Roman" pitchFamily="18" charset="0"/>
                <a:ea typeface="MS PGothic" pitchFamily="34" charset="-128"/>
              </a:endParaRPr>
            </a:p>
          </p:txBody>
        </p:sp>
        <p:sp>
          <p:nvSpPr>
            <p:cNvPr id="7" name="_s37897"/>
            <p:cNvSpPr>
              <a:spLocks noChangeShapeType="1"/>
            </p:cNvSpPr>
            <p:nvPr/>
          </p:nvSpPr>
          <p:spPr bwMode="auto">
            <a:xfrm>
              <a:off x="7210" y="11398"/>
              <a:ext cx="678" cy="391"/>
            </a:xfrm>
            <a:prstGeom prst="line">
              <a:avLst/>
            </a:prstGeom>
            <a:noFill/>
            <a:ln w="28575">
              <a:solidFill>
                <a:srgbClr val="575859"/>
              </a:solidFill>
              <a:round/>
              <a:headEnd/>
              <a:tailEnd/>
            </a:ln>
          </p:spPr>
          <p:txBody>
            <a:bodyPr anchor="ctr"/>
            <a:lstStyle/>
            <a:p>
              <a:endParaRPr lang="en-US"/>
            </a:p>
          </p:txBody>
        </p:sp>
        <p:sp>
          <p:nvSpPr>
            <p:cNvPr id="8" name="_s37896"/>
            <p:cNvSpPr>
              <a:spLocks noChangeArrowheads="1"/>
            </p:cNvSpPr>
            <p:nvPr/>
          </p:nvSpPr>
          <p:spPr bwMode="auto">
            <a:xfrm>
              <a:off x="7783" y="11398"/>
              <a:ext cx="1564" cy="1564"/>
            </a:xfrm>
            <a:prstGeom prst="ellipse">
              <a:avLst/>
            </a:prstGeom>
            <a:solidFill>
              <a:srgbClr val="6D776E">
                <a:alpha val="50195"/>
              </a:srgbClr>
            </a:solidFill>
            <a:ln w="57150">
              <a:solidFill>
                <a:srgbClr val="6D776E"/>
              </a:solidFill>
              <a:round/>
              <a:headEnd/>
              <a:tailEnd/>
            </a:ln>
          </p:spPr>
          <p:txBody>
            <a:bodyPr lIns="0" tIns="0" rIns="0" bIns="0" anchor="ctr"/>
            <a:lstStyle/>
            <a:p>
              <a:pPr algn="ctr" eaLnBrk="0" hangingPunct="0"/>
              <a:r>
                <a:rPr lang="en-US" sz="2000">
                  <a:latin typeface="Calibri" pitchFamily="34" charset="0"/>
                  <a:ea typeface="MS PGothic" pitchFamily="34" charset="-128"/>
                </a:rPr>
                <a:t>Content  and</a:t>
              </a:r>
            </a:p>
            <a:p>
              <a:pPr algn="ctr" eaLnBrk="0" hangingPunct="0"/>
              <a:r>
                <a:rPr lang="en-US" sz="2000">
                  <a:latin typeface="Calibri" pitchFamily="34" charset="0"/>
                  <a:ea typeface="MS PGothic" pitchFamily="34" charset="-128"/>
                </a:rPr>
                <a:t>Knowledge</a:t>
              </a:r>
              <a:endParaRPr lang="en-US" sz="2000">
                <a:latin typeface="Times New Roman" pitchFamily="18" charset="0"/>
                <a:ea typeface="MS PGothic" pitchFamily="34" charset="-128"/>
              </a:endParaRPr>
            </a:p>
            <a:p>
              <a:pPr eaLnBrk="0" hangingPunct="0"/>
              <a:endParaRPr lang="en-US" sz="2000">
                <a:latin typeface="Times New Roman" pitchFamily="18" charset="0"/>
                <a:ea typeface="MS PGothic" pitchFamily="34" charset="-128"/>
              </a:endParaRPr>
            </a:p>
          </p:txBody>
        </p:sp>
        <p:sp>
          <p:nvSpPr>
            <p:cNvPr id="9" name="_s37895"/>
            <p:cNvSpPr>
              <a:spLocks noChangeShapeType="1"/>
            </p:cNvSpPr>
            <p:nvPr/>
          </p:nvSpPr>
          <p:spPr bwMode="auto">
            <a:xfrm flipV="1">
              <a:off x="6533" y="9442"/>
              <a:ext cx="0" cy="783"/>
            </a:xfrm>
            <a:prstGeom prst="line">
              <a:avLst/>
            </a:prstGeom>
            <a:noFill/>
            <a:ln w="28575">
              <a:solidFill>
                <a:srgbClr val="575859"/>
              </a:solidFill>
              <a:round/>
              <a:headEnd/>
              <a:tailEnd/>
            </a:ln>
          </p:spPr>
          <p:txBody>
            <a:bodyPr anchor="ctr"/>
            <a:lstStyle/>
            <a:p>
              <a:endParaRPr lang="en-US"/>
            </a:p>
          </p:txBody>
        </p:sp>
        <p:sp>
          <p:nvSpPr>
            <p:cNvPr id="10" name="_s37894"/>
            <p:cNvSpPr>
              <a:spLocks noChangeArrowheads="1"/>
            </p:cNvSpPr>
            <p:nvPr/>
          </p:nvSpPr>
          <p:spPr bwMode="auto">
            <a:xfrm>
              <a:off x="5751" y="7878"/>
              <a:ext cx="1564" cy="1564"/>
            </a:xfrm>
            <a:prstGeom prst="ellipse">
              <a:avLst/>
            </a:prstGeom>
            <a:solidFill>
              <a:srgbClr val="FFCC00">
                <a:alpha val="50195"/>
              </a:srgbClr>
            </a:solidFill>
            <a:ln w="57150">
              <a:solidFill>
                <a:srgbClr val="FFCC00"/>
              </a:solidFill>
              <a:round/>
              <a:headEnd/>
              <a:tailEnd/>
            </a:ln>
          </p:spPr>
          <p:txBody>
            <a:bodyPr lIns="0" tIns="0" rIns="0" bIns="0" anchor="ctr"/>
            <a:lstStyle/>
            <a:p>
              <a:pPr algn="ctr" eaLnBrk="0" hangingPunct="0"/>
              <a:r>
                <a:rPr lang="en-US" sz="2000" dirty="0">
                  <a:latin typeface="Calibri" pitchFamily="34" charset="0"/>
                  <a:ea typeface="MS PGothic" pitchFamily="34" charset="-128"/>
                </a:rPr>
                <a:t>Facilitate</a:t>
              </a:r>
              <a:endParaRPr lang="en-US" sz="2000" dirty="0">
                <a:latin typeface="Times New Roman" pitchFamily="18" charset="0"/>
                <a:ea typeface="MS PGothic" pitchFamily="34" charset="-128"/>
              </a:endParaRPr>
            </a:p>
            <a:p>
              <a:pPr eaLnBrk="0" hangingPunct="0"/>
              <a:endParaRPr lang="en-US" sz="2000" dirty="0">
                <a:latin typeface="Times New Roman" pitchFamily="18" charset="0"/>
                <a:ea typeface="MS PGothic" pitchFamily="34" charset="-128"/>
              </a:endParaRPr>
            </a:p>
          </p:txBody>
        </p:sp>
        <p:sp>
          <p:nvSpPr>
            <p:cNvPr id="11" name="_s37893"/>
            <p:cNvSpPr>
              <a:spLocks noChangeArrowheads="1"/>
            </p:cNvSpPr>
            <p:nvPr/>
          </p:nvSpPr>
          <p:spPr bwMode="auto">
            <a:xfrm>
              <a:off x="5751" y="10225"/>
              <a:ext cx="1564" cy="1564"/>
            </a:xfrm>
            <a:prstGeom prst="ellipse">
              <a:avLst/>
            </a:prstGeom>
            <a:solidFill>
              <a:srgbClr val="FFFFFF">
                <a:alpha val="50195"/>
              </a:srgbClr>
            </a:solidFill>
            <a:ln w="57150">
              <a:solidFill>
                <a:srgbClr val="575859"/>
              </a:solidFill>
              <a:round/>
              <a:headEnd/>
              <a:tailEnd/>
            </a:ln>
          </p:spPr>
          <p:txBody>
            <a:bodyPr lIns="0" tIns="0" rIns="0" bIns="0" anchor="ctr"/>
            <a:lstStyle/>
            <a:p>
              <a:pPr algn="ctr" eaLnBrk="0" hangingPunct="0"/>
              <a:r>
                <a:rPr lang="en-US" sz="2800" b="1" dirty="0" smtClean="0">
                  <a:latin typeface="Calibri" pitchFamily="34" charset="0"/>
                  <a:ea typeface="MS PGothic" pitchFamily="34" charset="-128"/>
                </a:rPr>
                <a:t>Coaching Functions</a:t>
              </a:r>
              <a:endParaRPr lang="en-US" sz="2800" dirty="0">
                <a:latin typeface="Times New Roman" pitchFamily="18" charset="0"/>
                <a:ea typeface="MS PGothic" pitchFamily="34" charset="-128"/>
              </a:endParaRPr>
            </a:p>
          </p:txBody>
        </p:sp>
      </p:grpSp>
      <p:sp>
        <p:nvSpPr>
          <p:cNvPr id="12" name="Text Box 11"/>
          <p:cNvSpPr txBox="1">
            <a:spLocks noChangeArrowheads="1"/>
          </p:cNvSpPr>
          <p:nvPr/>
        </p:nvSpPr>
        <p:spPr bwMode="auto">
          <a:xfrm>
            <a:off x="381000" y="2895600"/>
            <a:ext cx="2057400" cy="1069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pPr>
            <a:r>
              <a:rPr lang="en-US" sz="1600"/>
              <a:t> Faculty</a:t>
            </a:r>
          </a:p>
          <a:p>
            <a:pPr>
              <a:buFontTx/>
              <a:buChar char="•"/>
            </a:pPr>
            <a:r>
              <a:rPr lang="en-US" sz="1600"/>
              <a:t> Administrator</a:t>
            </a:r>
          </a:p>
          <a:p>
            <a:pPr>
              <a:buFontTx/>
              <a:buChar char="•"/>
            </a:pPr>
            <a:r>
              <a:rPr lang="en-US" sz="1600"/>
              <a:t> District Coordinator</a:t>
            </a:r>
          </a:p>
          <a:p>
            <a:pPr>
              <a:buFontTx/>
              <a:buChar char="•"/>
            </a:pPr>
            <a:r>
              <a:rPr lang="en-US" sz="1600"/>
              <a:t> Community</a:t>
            </a:r>
          </a:p>
        </p:txBody>
      </p:sp>
      <p:sp>
        <p:nvSpPr>
          <p:cNvPr id="13" name="Line 12"/>
          <p:cNvSpPr>
            <a:spLocks noChangeShapeType="1"/>
          </p:cNvSpPr>
          <p:nvPr/>
        </p:nvSpPr>
        <p:spPr bwMode="auto">
          <a:xfrm>
            <a:off x="1524000" y="3962400"/>
            <a:ext cx="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en-US"/>
          </a:p>
        </p:txBody>
      </p:sp>
      <p:sp>
        <p:nvSpPr>
          <p:cNvPr id="14" name="Line 13"/>
          <p:cNvSpPr>
            <a:spLocks noChangeShapeType="1"/>
          </p:cNvSpPr>
          <p:nvPr/>
        </p:nvSpPr>
        <p:spPr bwMode="auto">
          <a:xfrm>
            <a:off x="1143000" y="3962400"/>
            <a:ext cx="0" cy="3810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en-US"/>
          </a:p>
        </p:txBody>
      </p:sp>
      <p:sp>
        <p:nvSpPr>
          <p:cNvPr id="15" name="Text Box 14"/>
          <p:cNvSpPr txBox="1">
            <a:spLocks noChangeArrowheads="1"/>
          </p:cNvSpPr>
          <p:nvPr/>
        </p:nvSpPr>
        <p:spPr bwMode="auto">
          <a:xfrm>
            <a:off x="6324600" y="2362200"/>
            <a:ext cx="3124200" cy="154503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0" hangingPunct="0">
              <a:spcBef>
                <a:spcPct val="30000"/>
              </a:spcBef>
              <a:buFontTx/>
              <a:buChar char="•"/>
            </a:pPr>
            <a:r>
              <a:rPr lang="en-US" sz="1600" dirty="0"/>
              <a:t> PBS </a:t>
            </a:r>
            <a:r>
              <a:rPr lang="en-US" sz="1600" dirty="0" smtClean="0"/>
              <a:t>Knowledge</a:t>
            </a:r>
          </a:p>
          <a:p>
            <a:pPr marL="166688" indent="-166688" eaLnBrk="0" hangingPunct="0">
              <a:spcBef>
                <a:spcPct val="30000"/>
              </a:spcBef>
              <a:buFontTx/>
              <a:buChar char="•"/>
            </a:pPr>
            <a:r>
              <a:rPr lang="en-US" sz="1600" dirty="0" smtClean="0"/>
              <a:t>Response to Instruction and Intervention</a:t>
            </a:r>
            <a:endParaRPr lang="en-US" sz="1600" dirty="0"/>
          </a:p>
          <a:p>
            <a:pPr eaLnBrk="0" hangingPunct="0">
              <a:spcBef>
                <a:spcPct val="30000"/>
              </a:spcBef>
              <a:buFontTx/>
              <a:buChar char="•"/>
            </a:pPr>
            <a:r>
              <a:rPr lang="en-US" sz="1600" dirty="0"/>
              <a:t> Behavioral </a:t>
            </a:r>
            <a:r>
              <a:rPr lang="en-US" sz="1600" dirty="0" smtClean="0"/>
              <a:t>knowledge</a:t>
            </a:r>
            <a:endParaRPr lang="en-US" sz="1600" dirty="0"/>
          </a:p>
          <a:p>
            <a:pPr eaLnBrk="0" hangingPunct="0">
              <a:spcBef>
                <a:spcPct val="30000"/>
              </a:spcBef>
              <a:buFontTx/>
              <a:buChar char="•"/>
            </a:pPr>
            <a:r>
              <a:rPr lang="en-US" sz="1600" dirty="0"/>
              <a:t> Link to resources</a:t>
            </a:r>
            <a:r>
              <a:rPr lang="en-US" sz="1600" dirty="0">
                <a:latin typeface="Arial Narrow" pitchFamily="34" charset="0"/>
              </a:rPr>
              <a:t>   </a:t>
            </a:r>
          </a:p>
        </p:txBody>
      </p:sp>
      <p:sp>
        <p:nvSpPr>
          <p:cNvPr id="16" name="Line 15"/>
          <p:cNvSpPr>
            <a:spLocks noChangeShapeType="1"/>
          </p:cNvSpPr>
          <p:nvPr/>
        </p:nvSpPr>
        <p:spPr bwMode="auto">
          <a:xfrm>
            <a:off x="7772400" y="3886200"/>
            <a:ext cx="0" cy="3810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en-US"/>
          </a:p>
        </p:txBody>
      </p:sp>
      <p:sp>
        <p:nvSpPr>
          <p:cNvPr id="17" name="Text Box 16"/>
          <p:cNvSpPr txBox="1">
            <a:spLocks noChangeArrowheads="1"/>
          </p:cNvSpPr>
          <p:nvPr/>
        </p:nvSpPr>
        <p:spPr bwMode="auto">
          <a:xfrm>
            <a:off x="381000" y="1447800"/>
            <a:ext cx="2438400" cy="1069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Tx/>
              <a:buChar char="•"/>
            </a:pPr>
            <a:r>
              <a:rPr lang="en-US" sz="1600" dirty="0"/>
              <a:t> Team meetings</a:t>
            </a:r>
          </a:p>
          <a:p>
            <a:pPr>
              <a:buFontTx/>
              <a:buChar char="•"/>
            </a:pPr>
            <a:r>
              <a:rPr lang="en-US" sz="1600" dirty="0"/>
              <a:t> Activities at trainings</a:t>
            </a:r>
          </a:p>
          <a:p>
            <a:pPr>
              <a:buFontTx/>
              <a:buChar char="•"/>
            </a:pPr>
            <a:r>
              <a:rPr lang="en-US" sz="1600" dirty="0"/>
              <a:t> Implementation –</a:t>
            </a:r>
          </a:p>
          <a:p>
            <a:r>
              <a:rPr lang="en-US" sz="1600" dirty="0"/>
              <a:t>   ‘Positive Nag’</a:t>
            </a:r>
          </a:p>
        </p:txBody>
      </p:sp>
      <p:sp>
        <p:nvSpPr>
          <p:cNvPr id="18" name="Line 17"/>
          <p:cNvSpPr>
            <a:spLocks noChangeShapeType="1"/>
          </p:cNvSpPr>
          <p:nvPr/>
        </p:nvSpPr>
        <p:spPr bwMode="auto">
          <a:xfrm>
            <a:off x="2362200" y="2133600"/>
            <a:ext cx="99060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endParaRPr lang="en-US"/>
          </a:p>
        </p:txBody>
      </p:sp>
      <p:pic>
        <p:nvPicPr>
          <p:cNvPr id="19" name="Picture 35" descr="PBIS LOGO-LARGE"/>
          <p:cNvPicPr>
            <a:picLocks noChangeAspect="1" noChangeArrowheads="1"/>
          </p:cNvPicPr>
          <p:nvPr/>
        </p:nvPicPr>
        <p:blipFill>
          <a:blip r:embed="rId3" cstate="print"/>
          <a:srcRect/>
          <a:stretch>
            <a:fillRect/>
          </a:stretch>
        </p:blipFill>
        <p:spPr bwMode="auto">
          <a:xfrm>
            <a:off x="4191000" y="5181600"/>
            <a:ext cx="930275" cy="696913"/>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p:spPr>
        <p:txBody>
          <a:bodyPr>
            <a:normAutofit fontScale="90000"/>
          </a:bodyPr>
          <a:lstStyle/>
          <a:p>
            <a:r>
              <a:rPr lang="en-US" dirty="0" smtClean="0"/>
              <a:t>Coach as Facilitator</a:t>
            </a:r>
            <a:endParaRPr lang="en-US" dirty="0"/>
          </a:p>
        </p:txBody>
      </p:sp>
      <p:sp>
        <p:nvSpPr>
          <p:cNvPr id="20" name="_s37894"/>
          <p:cNvSpPr>
            <a:spLocks noGrp="1" noChangeArrowheads="1"/>
          </p:cNvSpPr>
          <p:nvPr>
            <p:ph idx="1"/>
          </p:nvPr>
        </p:nvSpPr>
        <p:spPr bwMode="auto">
          <a:xfrm>
            <a:off x="7010400" y="304800"/>
            <a:ext cx="1447800" cy="1471493"/>
          </a:xfrm>
          <a:prstGeom prst="ellipse">
            <a:avLst/>
          </a:prstGeom>
          <a:solidFill>
            <a:srgbClr val="FFFF00"/>
          </a:solidFill>
          <a:ln w="57150">
            <a:solidFill>
              <a:srgbClr val="FFFF00"/>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wrap="square" lIns="0" tIns="0" rIns="0" bIns="0" anchor="t" anchorCtr="1">
            <a:spAutoFit/>
            <a:sp3d extrusionH="57150" prstMaterial="dkEdge">
              <a:bevelT w="38100" h="38100"/>
            </a:sp3d>
          </a:bodyPr>
          <a:lstStyle/>
          <a:p>
            <a:pPr algn="ctr" eaLnBrk="0" hangingPunct="0">
              <a:buNone/>
            </a:pPr>
            <a:endParaRPr lang="en-US" sz="2000" dirty="0" smtClean="0">
              <a:latin typeface="Calibri" pitchFamily="34" charset="0"/>
              <a:ea typeface="MS PGothic" pitchFamily="34" charset="-128"/>
            </a:endParaRPr>
          </a:p>
          <a:p>
            <a:pPr algn="ctr" eaLnBrk="0" hangingPunct="0">
              <a:buNone/>
            </a:pPr>
            <a:r>
              <a:rPr lang="en-US" sz="2000" dirty="0" smtClean="0">
                <a:effectLst>
                  <a:outerShdw blurRad="38100" dist="38100" dir="2700000" algn="tl">
                    <a:srgbClr val="000000">
                      <a:alpha val="43137"/>
                    </a:srgbClr>
                  </a:outerShdw>
                </a:effectLst>
                <a:latin typeface="Calibri" pitchFamily="34" charset="0"/>
                <a:ea typeface="MS PGothic" pitchFamily="34" charset="-128"/>
              </a:rPr>
              <a:t>Facilitate</a:t>
            </a:r>
            <a:endParaRPr lang="en-US" sz="2000" dirty="0">
              <a:effectLst>
                <a:outerShdw blurRad="38100" dist="38100" dir="2700000" algn="tl">
                  <a:srgbClr val="000000">
                    <a:alpha val="43137"/>
                  </a:srgbClr>
                </a:outerShdw>
              </a:effectLst>
              <a:latin typeface="Times New Roman" pitchFamily="18" charset="0"/>
              <a:ea typeface="MS PGothic" pitchFamily="34" charset="-128"/>
            </a:endParaRPr>
          </a:p>
          <a:p>
            <a:pPr eaLnBrk="0" hangingPunct="0"/>
            <a:endParaRPr lang="en-US" sz="2000" dirty="0">
              <a:latin typeface="Times New Roman" pitchFamily="18" charset="0"/>
              <a:ea typeface="MS PGothic" pitchFamily="34" charset="-128"/>
            </a:endParaRPr>
          </a:p>
        </p:txBody>
      </p:sp>
      <p:sp>
        <p:nvSpPr>
          <p:cNvPr id="21" name="TextBox 20"/>
          <p:cNvSpPr txBox="1"/>
          <p:nvPr/>
        </p:nvSpPr>
        <p:spPr>
          <a:xfrm>
            <a:off x="381000" y="1219200"/>
            <a:ext cx="8229600" cy="5262979"/>
          </a:xfrm>
          <a:prstGeom prst="rect">
            <a:avLst/>
          </a:prstGeom>
          <a:noFill/>
        </p:spPr>
        <p:txBody>
          <a:bodyPr wrap="square" rtlCol="0">
            <a:spAutoFit/>
          </a:bodyPr>
          <a:lstStyle/>
          <a:p>
            <a:pPr marL="342900" indent="-342900">
              <a:buAutoNum type="arabicPeriod"/>
            </a:pPr>
            <a:r>
              <a:rPr lang="en-US" sz="2800" dirty="0" smtClean="0"/>
              <a:t>Create a positive, supportive environment</a:t>
            </a:r>
          </a:p>
          <a:p>
            <a:pPr marL="342900" indent="-342900">
              <a:buAutoNum type="arabicPeriod"/>
            </a:pPr>
            <a:endParaRPr lang="en-US" sz="2800" dirty="0" smtClean="0"/>
          </a:p>
          <a:p>
            <a:pPr marL="342900" indent="-342900">
              <a:buAutoNum type="arabicPeriod"/>
            </a:pPr>
            <a:r>
              <a:rPr lang="en-US" sz="2800" dirty="0" smtClean="0"/>
              <a:t>Create and ensure structure</a:t>
            </a:r>
          </a:p>
          <a:p>
            <a:pPr marL="342900" indent="-342900">
              <a:buAutoNum type="arabicPeriod"/>
            </a:pPr>
            <a:endParaRPr lang="en-US" sz="2800" dirty="0" smtClean="0"/>
          </a:p>
          <a:p>
            <a:pPr marL="342900" indent="-342900">
              <a:buAutoNum type="arabicPeriod"/>
            </a:pPr>
            <a:r>
              <a:rPr lang="en-US" sz="2800" dirty="0" smtClean="0"/>
              <a:t>Gain team consensus</a:t>
            </a:r>
          </a:p>
          <a:p>
            <a:pPr marL="342900" indent="-342900">
              <a:buAutoNum type="arabicPeriod"/>
            </a:pPr>
            <a:endParaRPr lang="en-US" sz="2800" dirty="0" smtClean="0"/>
          </a:p>
          <a:p>
            <a:pPr marL="342900" indent="-342900">
              <a:buAutoNum type="arabicPeriod"/>
            </a:pPr>
            <a:r>
              <a:rPr lang="en-US" sz="2800" dirty="0" smtClean="0"/>
              <a:t>Ensure development and implementation of the PBIS Action Plan</a:t>
            </a:r>
          </a:p>
          <a:p>
            <a:pPr marL="342900" indent="-342900">
              <a:buAutoNum type="arabicPeriod"/>
            </a:pPr>
            <a:endParaRPr lang="en-US" sz="2800" dirty="0" smtClean="0"/>
          </a:p>
          <a:p>
            <a:pPr marL="342900" indent="-342900">
              <a:buAutoNum type="arabicPeriod"/>
            </a:pPr>
            <a:r>
              <a:rPr lang="en-US" sz="2800" dirty="0" smtClean="0"/>
              <a:t>Guide the problem-solving process</a:t>
            </a:r>
          </a:p>
          <a:p>
            <a:pPr marL="342900" indent="-342900">
              <a:buAutoNum type="arabicPeriod"/>
            </a:pPr>
            <a:endParaRPr lang="en-US" sz="2800" dirty="0" smtClean="0"/>
          </a:p>
          <a:p>
            <a:pPr marL="342900" indent="-342900">
              <a:buAutoNum type="arabicPeriod"/>
            </a:pPr>
            <a:r>
              <a:rPr lang="en-US" sz="2800" dirty="0" smtClean="0"/>
              <a:t>Provide tools</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p:spPr>
        <p:txBody>
          <a:bodyPr>
            <a:normAutofit fontScale="90000"/>
          </a:bodyPr>
          <a:lstStyle/>
          <a:p>
            <a:r>
              <a:rPr lang="en-US" dirty="0" smtClean="0"/>
              <a:t>1. Creating an Effective Environment</a:t>
            </a:r>
            <a:endParaRPr lang="en-US" dirty="0"/>
          </a:p>
        </p:txBody>
      </p:sp>
      <p:sp>
        <p:nvSpPr>
          <p:cNvPr id="21" name="TextBox 20"/>
          <p:cNvSpPr txBox="1"/>
          <p:nvPr/>
        </p:nvSpPr>
        <p:spPr>
          <a:xfrm>
            <a:off x="381000" y="1219200"/>
            <a:ext cx="8229600" cy="3970318"/>
          </a:xfrm>
          <a:prstGeom prst="rect">
            <a:avLst/>
          </a:prstGeom>
          <a:noFill/>
        </p:spPr>
        <p:txBody>
          <a:bodyPr wrap="square" rtlCol="0">
            <a:spAutoFit/>
          </a:bodyPr>
          <a:lstStyle/>
          <a:p>
            <a:pPr marL="342900" indent="-342900">
              <a:buFont typeface="Arial" pitchFamily="34" charset="0"/>
              <a:buChar char="•"/>
            </a:pPr>
            <a:r>
              <a:rPr lang="en-US" sz="2800" dirty="0" smtClean="0"/>
              <a:t>Active Listening</a:t>
            </a:r>
          </a:p>
          <a:p>
            <a:pPr marL="800100" lvl="1" indent="-342900">
              <a:buSzPct val="75000"/>
              <a:buFont typeface="Calibri" pitchFamily="34" charset="0"/>
              <a:buChar char="—"/>
            </a:pPr>
            <a:r>
              <a:rPr lang="en-US" sz="2800" dirty="0" smtClean="0"/>
              <a:t>Ask open-ended questions</a:t>
            </a:r>
          </a:p>
          <a:p>
            <a:pPr marL="800100" lvl="1" indent="-342900">
              <a:buSzPct val="75000"/>
              <a:buFont typeface="Calibri" pitchFamily="34" charset="0"/>
              <a:buChar char="—"/>
            </a:pPr>
            <a:r>
              <a:rPr lang="en-US" sz="2800" dirty="0" smtClean="0"/>
              <a:t>Paraphrase, summarize, synthesize</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Behavior Management</a:t>
            </a:r>
          </a:p>
          <a:p>
            <a:pPr marL="800100" lvl="1" indent="-342900">
              <a:buSzPct val="75000"/>
              <a:buFont typeface="Calibri" pitchFamily="34" charset="0"/>
              <a:buChar char="—"/>
            </a:pPr>
            <a:r>
              <a:rPr lang="en-US" sz="2800" dirty="0" smtClean="0"/>
              <a:t>Observe group dynamics</a:t>
            </a:r>
          </a:p>
          <a:p>
            <a:pPr marL="800100" lvl="1" indent="-342900">
              <a:buSzPct val="75000"/>
              <a:buFont typeface="Calibri" pitchFamily="34" charset="0"/>
              <a:buChar char="—"/>
            </a:pPr>
            <a:r>
              <a:rPr lang="en-US" sz="2800" dirty="0" smtClean="0"/>
              <a:t>Provide positive, supportive feedback</a:t>
            </a:r>
          </a:p>
          <a:p>
            <a:pPr marL="800100" lvl="1" indent="-342900">
              <a:buSzPct val="75000"/>
              <a:buFont typeface="Calibri" pitchFamily="34" charset="0"/>
              <a:buChar char="—"/>
            </a:pPr>
            <a:r>
              <a:rPr lang="en-US" sz="2800" dirty="0" smtClean="0"/>
              <a:t>Refocus discussion</a:t>
            </a:r>
          </a:p>
          <a:p>
            <a:pPr marL="800100" lvl="1" indent="-342900">
              <a:buSzPct val="75000"/>
              <a:buFont typeface="Calibri" pitchFamily="34" charset="0"/>
              <a:buChar char="—"/>
            </a:pPr>
            <a:r>
              <a:rPr lang="en-US" sz="2800" dirty="0" smtClean="0"/>
              <a:t>Motivate</a:t>
            </a:r>
            <a:endParaRPr 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39762"/>
          </a:xfrm>
        </p:spPr>
        <p:txBody>
          <a:bodyPr>
            <a:normAutofit fontScale="90000"/>
          </a:bodyPr>
          <a:lstStyle/>
          <a:p>
            <a:r>
              <a:rPr lang="en-US" dirty="0" smtClean="0"/>
              <a:t>2. Creating Structure</a:t>
            </a:r>
            <a:endParaRPr lang="en-US" dirty="0"/>
          </a:p>
        </p:txBody>
      </p:sp>
      <p:sp>
        <p:nvSpPr>
          <p:cNvPr id="21" name="TextBox 20"/>
          <p:cNvSpPr txBox="1"/>
          <p:nvPr/>
        </p:nvSpPr>
        <p:spPr>
          <a:xfrm>
            <a:off x="381000" y="1219200"/>
            <a:ext cx="8458200" cy="3539430"/>
          </a:xfrm>
          <a:prstGeom prst="rect">
            <a:avLst/>
          </a:prstGeom>
          <a:noFill/>
        </p:spPr>
        <p:txBody>
          <a:bodyPr wrap="square" rtlCol="0">
            <a:spAutoFit/>
          </a:bodyPr>
          <a:lstStyle/>
          <a:p>
            <a:pPr marL="342900" indent="-342900">
              <a:buFont typeface="Arial" pitchFamily="34" charset="0"/>
              <a:buChar char="•"/>
            </a:pPr>
            <a:r>
              <a:rPr lang="en-US" sz="2800" dirty="0" smtClean="0"/>
              <a:t>Establish Ground Rules </a:t>
            </a:r>
            <a:r>
              <a:rPr lang="en-US" sz="2400" dirty="0" smtClean="0"/>
              <a:t>(examples)</a:t>
            </a:r>
            <a:endParaRPr lang="en-US" sz="2800" dirty="0" smtClean="0"/>
          </a:p>
          <a:p>
            <a:pPr marL="800100" lvl="1" indent="-342900">
              <a:buSzPct val="75000"/>
              <a:buFont typeface="Calibri" pitchFamily="34" charset="0"/>
              <a:buChar char="—"/>
            </a:pPr>
            <a:r>
              <a:rPr lang="en-US" sz="2800" dirty="0" smtClean="0"/>
              <a:t>All members present at every meeting </a:t>
            </a:r>
            <a:r>
              <a:rPr lang="en-US" sz="2400" dirty="0" smtClean="0"/>
              <a:t>(if possible)</a:t>
            </a:r>
            <a:endParaRPr lang="en-US" sz="2800" dirty="0" smtClean="0"/>
          </a:p>
          <a:p>
            <a:pPr marL="800100" lvl="1" indent="-342900">
              <a:buSzPct val="75000"/>
              <a:buFont typeface="Calibri" pitchFamily="34" charset="0"/>
              <a:buChar char="—"/>
            </a:pPr>
            <a:r>
              <a:rPr lang="en-US" sz="2800" dirty="0" smtClean="0"/>
              <a:t>Be on time</a:t>
            </a:r>
          </a:p>
          <a:p>
            <a:pPr marL="800100" lvl="1" indent="-342900">
              <a:buSzPct val="75000"/>
              <a:buFont typeface="Calibri" pitchFamily="34" charset="0"/>
              <a:buChar char="—"/>
            </a:pPr>
            <a:r>
              <a:rPr lang="en-US" sz="2800" dirty="0" smtClean="0"/>
              <a:t>Minimize interruptions </a:t>
            </a:r>
            <a:r>
              <a:rPr lang="en-US" sz="2400" dirty="0" smtClean="0"/>
              <a:t>(i.e., make/take phone calls, etc.)</a:t>
            </a:r>
            <a:endParaRPr lang="en-US" sz="2800" dirty="0" smtClean="0"/>
          </a:p>
          <a:p>
            <a:pPr marL="800100" lvl="1" indent="-342900">
              <a:buSzPct val="75000"/>
              <a:buFont typeface="Calibri" pitchFamily="34" charset="0"/>
              <a:buChar char="—"/>
            </a:pPr>
            <a:r>
              <a:rPr lang="en-US" sz="2800" dirty="0" smtClean="0"/>
              <a:t>Tasks distributed equally among members</a:t>
            </a:r>
          </a:p>
          <a:p>
            <a:pPr marL="800100" lvl="1" indent="-342900">
              <a:buSzPct val="75000"/>
              <a:buFont typeface="Calibri" pitchFamily="34" charset="0"/>
              <a:buChar char="—"/>
            </a:pPr>
            <a:r>
              <a:rPr lang="en-US" sz="2800" dirty="0" smtClean="0"/>
              <a:t>Everyone is encouraged to participate</a:t>
            </a:r>
          </a:p>
          <a:p>
            <a:pPr marL="342900" indent="-342900">
              <a:buFont typeface="Arial" pitchFamily="34" charset="0"/>
              <a:buChar char="•"/>
            </a:pPr>
            <a:endParaRPr lang="en-US" sz="2800" dirty="0" smtClean="0"/>
          </a:p>
          <a:p>
            <a:pPr marL="342900" indent="-342900">
              <a:buFont typeface="Arial" pitchFamily="34" charset="0"/>
              <a:buChar char="•"/>
            </a:pPr>
            <a:r>
              <a:rPr lang="en-US" sz="2800" dirty="0" smtClean="0"/>
              <a:t>Reach Agreement on Ground Rules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533400"/>
          </a:xfrm>
        </p:spPr>
        <p:txBody>
          <a:bodyPr>
            <a:normAutofit fontScale="90000"/>
          </a:bodyPr>
          <a:lstStyle/>
          <a:p>
            <a:r>
              <a:rPr lang="en-US" dirty="0" smtClean="0"/>
              <a:t>Designing Effective Meetings</a:t>
            </a:r>
            <a:endParaRPr lang="en-US" dirty="0"/>
          </a:p>
        </p:txBody>
      </p:sp>
      <p:sp>
        <p:nvSpPr>
          <p:cNvPr id="21" name="TextBox 20"/>
          <p:cNvSpPr txBox="1"/>
          <p:nvPr/>
        </p:nvSpPr>
        <p:spPr>
          <a:xfrm>
            <a:off x="304800" y="914401"/>
            <a:ext cx="8534400" cy="5970865"/>
          </a:xfrm>
          <a:prstGeom prst="rect">
            <a:avLst/>
          </a:prstGeom>
          <a:noFill/>
        </p:spPr>
        <p:txBody>
          <a:bodyPr wrap="square" rtlCol="0">
            <a:spAutoFit/>
          </a:bodyPr>
          <a:lstStyle/>
          <a:p>
            <a:pPr marL="342900" indent="-342900">
              <a:buFont typeface="Arial" pitchFamily="34" charset="0"/>
              <a:buChar char="•"/>
            </a:pPr>
            <a:r>
              <a:rPr lang="en-US" sz="2400" dirty="0" smtClean="0"/>
              <a:t>Agenda prepared &amp; delivered in advance</a:t>
            </a:r>
          </a:p>
          <a:p>
            <a:pPr marL="342900" indent="-342900">
              <a:buFont typeface="Arial" pitchFamily="34" charset="0"/>
              <a:buChar char="•"/>
            </a:pPr>
            <a:endParaRPr lang="en-US" dirty="0" smtClean="0"/>
          </a:p>
          <a:p>
            <a:pPr marL="342900" indent="-342900">
              <a:buFont typeface="Arial" pitchFamily="34" charset="0"/>
              <a:buChar char="•"/>
            </a:pPr>
            <a:r>
              <a:rPr lang="en-US" sz="2400" dirty="0" smtClean="0"/>
              <a:t>Review data (who, what, where, when)</a:t>
            </a:r>
          </a:p>
          <a:p>
            <a:pPr marL="342900" indent="-342900">
              <a:buFont typeface="Arial" pitchFamily="34" charset="0"/>
              <a:buChar char="•"/>
            </a:pPr>
            <a:endParaRPr lang="en-US" dirty="0" smtClean="0"/>
          </a:p>
          <a:p>
            <a:pPr marL="342900" indent="-342900">
              <a:buFont typeface="Arial" pitchFamily="34" charset="0"/>
              <a:buChar char="•"/>
            </a:pPr>
            <a:r>
              <a:rPr lang="en-US" sz="2400" dirty="0" smtClean="0"/>
              <a:t>Problem-solve concerns using data</a:t>
            </a:r>
          </a:p>
          <a:p>
            <a:pPr marL="800100" lvl="1" indent="-342900">
              <a:buSzPct val="75000"/>
              <a:buFont typeface="Calibri" pitchFamily="34" charset="0"/>
              <a:buChar char="—"/>
            </a:pPr>
            <a:r>
              <a:rPr lang="en-US" sz="2000" dirty="0" smtClean="0"/>
              <a:t>Guides all interventions and progress monitoring</a:t>
            </a:r>
            <a:endParaRPr lang="en-US" sz="2800" dirty="0" smtClean="0"/>
          </a:p>
          <a:p>
            <a:pPr marL="342900" indent="-342900">
              <a:buFont typeface="Arial" pitchFamily="34" charset="0"/>
              <a:buChar char="•"/>
            </a:pPr>
            <a:endParaRPr lang="en-US" dirty="0" smtClean="0"/>
          </a:p>
          <a:p>
            <a:pPr marL="342900" indent="-342900">
              <a:buFont typeface="Arial" pitchFamily="34" charset="0"/>
              <a:buChar char="•"/>
            </a:pPr>
            <a:r>
              <a:rPr lang="en-US" sz="2400" dirty="0" smtClean="0"/>
              <a:t>Design interventions and implementation procedures</a:t>
            </a:r>
          </a:p>
          <a:p>
            <a:pPr marL="800100" lvl="1" indent="-342900">
              <a:buSzPct val="75000"/>
              <a:buFont typeface="Calibri" pitchFamily="34" charset="0"/>
              <a:buChar char="—"/>
            </a:pPr>
            <a:r>
              <a:rPr lang="en-US" sz="2000" dirty="0" smtClean="0"/>
              <a:t>Offer tools/resources</a:t>
            </a:r>
          </a:p>
          <a:p>
            <a:pPr marL="342900" indent="-342900">
              <a:buFont typeface="Arial" pitchFamily="34" charset="0"/>
              <a:buChar char="•"/>
            </a:pPr>
            <a:endParaRPr lang="en-US" dirty="0" smtClean="0"/>
          </a:p>
          <a:p>
            <a:pPr marL="342900" indent="-342900">
              <a:buFont typeface="Arial" pitchFamily="34" charset="0"/>
              <a:buChar char="•"/>
            </a:pPr>
            <a:r>
              <a:rPr lang="en-US" sz="2400" dirty="0" smtClean="0"/>
              <a:t>Update Action Plan</a:t>
            </a:r>
          </a:p>
          <a:p>
            <a:pPr marL="800100" lvl="1" indent="-342900">
              <a:buSzPct val="75000"/>
              <a:buFont typeface="Calibri" pitchFamily="34" charset="0"/>
              <a:buChar char="—"/>
            </a:pPr>
            <a:r>
              <a:rPr lang="en-US" sz="2000" dirty="0" smtClean="0"/>
              <a:t>Activities and products accomplished since last meeting</a:t>
            </a:r>
          </a:p>
          <a:p>
            <a:pPr marL="800100" lvl="1" indent="-342900">
              <a:buSzPct val="75000"/>
              <a:buFont typeface="Calibri" pitchFamily="34" charset="0"/>
              <a:buChar char="—"/>
            </a:pPr>
            <a:r>
              <a:rPr lang="en-US" sz="2000" dirty="0" smtClean="0"/>
              <a:t>Faculty buy-in</a:t>
            </a:r>
          </a:p>
          <a:p>
            <a:pPr marL="800100" lvl="1" indent="-342900">
              <a:buSzPct val="75000"/>
              <a:buFont typeface="Calibri" pitchFamily="34" charset="0"/>
              <a:buChar char="—"/>
            </a:pPr>
            <a:r>
              <a:rPr lang="en-US" sz="2000" dirty="0" smtClean="0"/>
              <a:t>Implementation strategies/steps</a:t>
            </a:r>
          </a:p>
          <a:p>
            <a:pPr marL="800100" lvl="1" indent="-342900">
              <a:buSzPct val="75000"/>
              <a:buFont typeface="Calibri" pitchFamily="34" charset="0"/>
              <a:buChar char="—"/>
            </a:pPr>
            <a:r>
              <a:rPr lang="en-US" sz="2000" dirty="0" smtClean="0"/>
              <a:t>New items for next meeting</a:t>
            </a:r>
          </a:p>
          <a:p>
            <a:pPr marL="342900" indent="-342900">
              <a:buFont typeface="Arial" pitchFamily="34" charset="0"/>
              <a:buChar char="•"/>
            </a:pPr>
            <a:endParaRPr lang="en-US" dirty="0" smtClean="0"/>
          </a:p>
          <a:p>
            <a:pPr marL="342900" indent="-342900">
              <a:buFont typeface="Arial" pitchFamily="34" charset="0"/>
              <a:buChar char="•"/>
            </a:pPr>
            <a:r>
              <a:rPr lang="en-US" sz="2400" dirty="0" smtClean="0"/>
              <a:t>Celebrate accomplishments</a:t>
            </a:r>
          </a:p>
          <a:p>
            <a:pPr marL="342900" indent="-342900">
              <a:buSzPct val="75000"/>
            </a:pPr>
            <a:endParaRPr lang="en-US" sz="28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676400" y="0"/>
            <a:ext cx="5810630" cy="461665"/>
          </a:xfrm>
          <a:prstGeom prst="rect">
            <a:avLst/>
          </a:prstGeom>
          <a:noFill/>
          <a:ln w="9525">
            <a:noFill/>
            <a:miter lim="800000"/>
            <a:headEnd/>
            <a:tailEnd/>
          </a:ln>
        </p:spPr>
        <p:txBody>
          <a:bodyPr wrap="square" anchor="ctr">
            <a:spAutoFit/>
          </a:bodyPr>
          <a:lstStyle/>
          <a:p>
            <a:pPr algn="ctr"/>
            <a:r>
              <a:rPr lang="en-US" sz="2400" b="1" dirty="0">
                <a:cs typeface="Times New Roman" pitchFamily="18" charset="0"/>
              </a:rPr>
              <a:t>PBIS Team Meeting </a:t>
            </a:r>
            <a:r>
              <a:rPr lang="en-US" sz="2400" b="1" dirty="0" smtClean="0">
                <a:cs typeface="Times New Roman" pitchFamily="18" charset="0"/>
              </a:rPr>
              <a:t>Agenda / Minutes (TIPS)</a:t>
            </a:r>
            <a:endParaRPr lang="en-US" sz="2400" dirty="0"/>
          </a:p>
        </p:txBody>
      </p:sp>
      <p:sp>
        <p:nvSpPr>
          <p:cNvPr id="4" name="Rectangle 2"/>
          <p:cNvSpPr>
            <a:spLocks noChangeArrowheads="1"/>
          </p:cNvSpPr>
          <p:nvPr/>
        </p:nvSpPr>
        <p:spPr bwMode="auto">
          <a:xfrm>
            <a:off x="0" y="533400"/>
            <a:ext cx="9144000" cy="246063"/>
          </a:xfrm>
          <a:prstGeom prst="rect">
            <a:avLst/>
          </a:prstGeom>
          <a:noFill/>
          <a:ln w="9525">
            <a:noFill/>
            <a:miter lim="800000"/>
            <a:headEnd/>
            <a:tailEnd/>
          </a:ln>
        </p:spPr>
        <p:txBody>
          <a:bodyPr anchor="ctr">
            <a:spAutoFit/>
          </a:bodyPr>
          <a:lstStyle/>
          <a:p>
            <a:r>
              <a:rPr lang="en-US" sz="1000" b="1" dirty="0">
                <a:cs typeface="Times New Roman" pitchFamily="18" charset="0"/>
              </a:rPr>
              <a:t>Today’s Meeting: 	</a:t>
            </a:r>
            <a:r>
              <a:rPr lang="en-US" sz="1000" dirty="0">
                <a:cs typeface="Times New Roman" pitchFamily="18" charset="0"/>
              </a:rPr>
              <a:t>Date, time, location:  	Facilitator:  		Minute Taker:		Data Analyst:  </a:t>
            </a:r>
            <a:endParaRPr lang="en-US" dirty="0"/>
          </a:p>
        </p:txBody>
      </p:sp>
      <p:sp>
        <p:nvSpPr>
          <p:cNvPr id="5" name="Rectangle 3"/>
          <p:cNvSpPr>
            <a:spLocks noChangeArrowheads="1"/>
          </p:cNvSpPr>
          <p:nvPr/>
        </p:nvSpPr>
        <p:spPr bwMode="auto">
          <a:xfrm>
            <a:off x="0" y="762000"/>
            <a:ext cx="8399463" cy="246063"/>
          </a:xfrm>
          <a:prstGeom prst="rect">
            <a:avLst/>
          </a:prstGeom>
          <a:noFill/>
          <a:ln w="9525">
            <a:noFill/>
            <a:miter lim="800000"/>
            <a:headEnd/>
            <a:tailEnd/>
          </a:ln>
        </p:spPr>
        <p:txBody>
          <a:bodyPr wrap="none" anchor="ctr">
            <a:spAutoFit/>
          </a:bodyPr>
          <a:lstStyle/>
          <a:p>
            <a:r>
              <a:rPr lang="en-US" sz="1000" b="1">
                <a:cs typeface="Times New Roman" pitchFamily="18" charset="0"/>
              </a:rPr>
              <a:t>Next Meeting:		</a:t>
            </a:r>
            <a:r>
              <a:rPr lang="en-US" sz="1000">
                <a:cs typeface="Times New Roman" pitchFamily="18" charset="0"/>
              </a:rPr>
              <a:t>Date, time, location:  	Facilitator:  		Minute Taker:		Data Analyst:  </a:t>
            </a:r>
            <a:endParaRPr lang="en-US"/>
          </a:p>
        </p:txBody>
      </p:sp>
      <p:sp>
        <p:nvSpPr>
          <p:cNvPr id="6" name="Rectangle 4"/>
          <p:cNvSpPr>
            <a:spLocks noChangeArrowheads="1"/>
          </p:cNvSpPr>
          <p:nvPr/>
        </p:nvSpPr>
        <p:spPr bwMode="auto">
          <a:xfrm>
            <a:off x="0" y="1066800"/>
            <a:ext cx="3581400" cy="246063"/>
          </a:xfrm>
          <a:prstGeom prst="rect">
            <a:avLst/>
          </a:prstGeom>
          <a:noFill/>
          <a:ln w="9525">
            <a:noFill/>
            <a:miter lim="800000"/>
            <a:headEnd/>
            <a:tailEnd/>
          </a:ln>
        </p:spPr>
        <p:txBody>
          <a:bodyPr anchor="ctr">
            <a:spAutoFit/>
          </a:bodyPr>
          <a:lstStyle/>
          <a:p>
            <a:r>
              <a:rPr lang="en-US" sz="1000" b="1" dirty="0">
                <a:cs typeface="Times New Roman" pitchFamily="18" charset="0"/>
              </a:rPr>
              <a:t>Team Members (bold are present today)</a:t>
            </a:r>
            <a:endParaRPr lang="en-US" dirty="0"/>
          </a:p>
        </p:txBody>
      </p:sp>
      <p:graphicFrame>
        <p:nvGraphicFramePr>
          <p:cNvPr id="7" name="Table 6"/>
          <p:cNvGraphicFramePr>
            <a:graphicFrameLocks noGrp="1"/>
          </p:cNvGraphicFramePr>
          <p:nvPr/>
        </p:nvGraphicFramePr>
        <p:xfrm>
          <a:off x="152400" y="1524000"/>
          <a:ext cx="6096000" cy="609600"/>
        </p:xfrm>
        <a:graphic>
          <a:graphicData uri="http://schemas.openxmlformats.org/drawingml/2006/table">
            <a:tbl>
              <a:tblPr/>
              <a:tblGrid>
                <a:gridCol w="2903086"/>
                <a:gridCol w="289228"/>
                <a:gridCol w="2903686"/>
              </a:tblGrid>
              <a:tr h="44450">
                <a:tc gridSpan="3">
                  <a:txBody>
                    <a:bodyPr/>
                    <a:lstStyle/>
                    <a:p>
                      <a:pPr marL="0" marR="0">
                        <a:spcBef>
                          <a:spcPts val="0"/>
                        </a:spcBef>
                        <a:spcAft>
                          <a:spcPts val="0"/>
                        </a:spcAft>
                      </a:pPr>
                      <a:r>
                        <a:rPr lang="en-US" sz="1000" b="1" dirty="0">
                          <a:latin typeface="Times New Roman"/>
                          <a:ea typeface="Times New Roman"/>
                        </a:rPr>
                        <a:t>Today’s Agenda Items                                                                              Next Meeting Agenda Items</a:t>
                      </a:r>
                      <a:endParaRPr lang="en-US" sz="1200" dirty="0">
                        <a:latin typeface="Times New Roman"/>
                        <a:ea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r>
                        <a:rPr lang="en-US" sz="1000" dirty="0">
                          <a:latin typeface="Times New Roman"/>
                          <a:ea typeface="Times New Roman"/>
                        </a:rPr>
                        <a:t>01.  </a:t>
                      </a:r>
                      <a:endParaRPr lang="en-US" sz="1200" dirty="0">
                        <a:latin typeface="Times New Roman"/>
                        <a:ea typeface="Times New Roman"/>
                      </a:endParaRPr>
                    </a:p>
                    <a:p>
                      <a:pPr marL="0" marR="0">
                        <a:spcBef>
                          <a:spcPts val="0"/>
                        </a:spcBef>
                        <a:spcAft>
                          <a:spcPts val="0"/>
                        </a:spcAft>
                      </a:pPr>
                      <a:r>
                        <a:rPr lang="en-US" sz="1000" dirty="0">
                          <a:latin typeface="Times New Roman"/>
                          <a:ea typeface="Times New Roman"/>
                        </a:rPr>
                        <a:t>02.   </a:t>
                      </a:r>
                      <a:endParaRPr lang="en-US" sz="1200" dirty="0">
                        <a:latin typeface="Times New Roman"/>
                        <a:ea typeface="Times New Roman"/>
                      </a:endParaRPr>
                    </a:p>
                    <a:p>
                      <a:pPr marL="0" marR="0">
                        <a:spcBef>
                          <a:spcPts val="0"/>
                        </a:spcBef>
                        <a:spcAft>
                          <a:spcPts val="0"/>
                        </a:spcAft>
                      </a:pPr>
                      <a:r>
                        <a:rPr lang="en-US" sz="1000" dirty="0">
                          <a:latin typeface="Times New Roman"/>
                          <a:ea typeface="Times New Roman"/>
                        </a:rPr>
                        <a:t>03.   </a:t>
                      </a:r>
                      <a:endParaRPr lang="en-US" sz="1200" dirty="0">
                        <a:latin typeface="Times New Roman"/>
                        <a:ea typeface="Times New Roman"/>
                      </a:endParaRPr>
                    </a:p>
                  </a:txBody>
                  <a:tcPr marL="68580" marR="68580" marT="0" marB="0">
                    <a:lnL>
                      <a:noFill/>
                    </a:lnL>
                    <a:lnR>
                      <a:noFill/>
                    </a:lnR>
                    <a:lnT>
                      <a:noFill/>
                    </a:lnT>
                    <a:lnB>
                      <a:noFill/>
                    </a:lnB>
                  </a:tcPr>
                </a:tc>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a:noFill/>
                    </a:lnR>
                    <a:lnT>
                      <a:noFill/>
                    </a:lnT>
                    <a:lnB>
                      <a:noFill/>
                    </a:lnB>
                  </a:tcPr>
                </a:tc>
                <a:tc>
                  <a:txBody>
                    <a:bodyPr/>
                    <a:lstStyle/>
                    <a:p>
                      <a:pPr marL="342900" marR="0" lvl="0" indent="-342900">
                        <a:spcBef>
                          <a:spcPts val="0"/>
                        </a:spcBef>
                        <a:spcAft>
                          <a:spcPts val="0"/>
                        </a:spcAft>
                        <a:buFont typeface="+mj-lt"/>
                        <a:buAutoNum type="arabicPeriod"/>
                      </a:pPr>
                      <a:r>
                        <a:rPr lang="en-US" sz="1000" dirty="0">
                          <a:latin typeface="Times New Roman"/>
                          <a:ea typeface="Times New Roman"/>
                        </a:rPr>
                        <a:t>  </a:t>
                      </a:r>
                      <a:endParaRPr lang="en-US" sz="1200" dirty="0">
                        <a:latin typeface="Times New Roman"/>
                        <a:ea typeface="Times New Roman"/>
                      </a:endParaRPr>
                    </a:p>
                    <a:p>
                      <a:pPr marL="342900" marR="0" lvl="0" indent="-342900">
                        <a:spcBef>
                          <a:spcPts val="0"/>
                        </a:spcBef>
                        <a:spcAft>
                          <a:spcPts val="0"/>
                        </a:spcAft>
                        <a:buFont typeface="+mj-lt"/>
                        <a:buAutoNum type="arabicPeriod"/>
                      </a:pPr>
                      <a:r>
                        <a:rPr lang="en-US" sz="1000" dirty="0">
                          <a:latin typeface="Times New Roman"/>
                          <a:ea typeface="Times New Roman"/>
                        </a:rPr>
                        <a:t>    </a:t>
                      </a:r>
                      <a:endParaRPr lang="en-US" sz="1200" dirty="0">
                        <a:latin typeface="Times New Roman"/>
                        <a:ea typeface="Times New Roman"/>
                      </a:endParaRPr>
                    </a:p>
                  </a:txBody>
                  <a:tcPr marL="68580" marR="68580" marT="0" marB="0">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228600" y="2514600"/>
          <a:ext cx="8534400" cy="1246016"/>
        </p:xfrm>
        <a:graphic>
          <a:graphicData uri="http://schemas.openxmlformats.org/drawingml/2006/table">
            <a:tbl>
              <a:tblPr/>
              <a:tblGrid>
                <a:gridCol w="2590800"/>
                <a:gridCol w="3886200"/>
                <a:gridCol w="990600"/>
                <a:gridCol w="1066800"/>
              </a:tblGrid>
              <a:tr h="76200">
                <a:tc>
                  <a:txBody>
                    <a:bodyPr/>
                    <a:lstStyle/>
                    <a:p>
                      <a:pPr marL="0" marR="0" algn="ctr">
                        <a:spcBef>
                          <a:spcPts val="0"/>
                        </a:spcBef>
                        <a:spcAft>
                          <a:spcPts val="0"/>
                        </a:spcAft>
                      </a:pPr>
                      <a:r>
                        <a:rPr lang="en-US" sz="1000" dirty="0">
                          <a:latin typeface="Times New Roman"/>
                          <a:ea typeface="Times New Roman"/>
                        </a:rPr>
                        <a:t>Information for Team, or Issue for Team to Address</a:t>
                      </a:r>
                      <a:endParaRPr lang="en-US" sz="12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latin typeface="Times New Roman"/>
                          <a:ea typeface="Times New Roman"/>
                        </a:rPr>
                        <a:t>Discussion/Decision/Task (if applicable)</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latin typeface="Times New Roman"/>
                          <a:ea typeface="Times New Roman"/>
                        </a:rPr>
                        <a:t>Who?</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latin typeface="Times New Roman"/>
                          <a:ea typeface="Times New Roman"/>
                        </a:rPr>
                        <a:t>By When?</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81000">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1000">
                          <a:latin typeface="Times New Roman"/>
                          <a:ea typeface="Times New Roman"/>
                        </a:rPr>
                        <a:t> </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0108">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0108">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9" name="Rectangle 5"/>
          <p:cNvSpPr>
            <a:spLocks noChangeArrowheads="1"/>
          </p:cNvSpPr>
          <p:nvPr/>
        </p:nvSpPr>
        <p:spPr bwMode="auto">
          <a:xfrm>
            <a:off x="228600" y="2209800"/>
            <a:ext cx="3276600" cy="246063"/>
          </a:xfrm>
          <a:prstGeom prst="rect">
            <a:avLst/>
          </a:prstGeom>
          <a:noFill/>
          <a:ln w="9525">
            <a:noFill/>
            <a:miter lim="800000"/>
            <a:headEnd/>
            <a:tailEnd/>
          </a:ln>
        </p:spPr>
        <p:txBody>
          <a:bodyPr anchor="ctr">
            <a:spAutoFit/>
          </a:bodyPr>
          <a:lstStyle/>
          <a:p>
            <a:r>
              <a:rPr lang="en-US" sz="1000" b="1">
                <a:cs typeface="Times New Roman" pitchFamily="18" charset="0"/>
              </a:rPr>
              <a:t>Administrative/General Information and Issues</a:t>
            </a:r>
            <a:endParaRPr lang="en-US"/>
          </a:p>
        </p:txBody>
      </p:sp>
      <p:graphicFrame>
        <p:nvGraphicFramePr>
          <p:cNvPr id="10" name="Table 9"/>
          <p:cNvGraphicFramePr>
            <a:graphicFrameLocks noGrp="1"/>
          </p:cNvGraphicFramePr>
          <p:nvPr/>
        </p:nvGraphicFramePr>
        <p:xfrm>
          <a:off x="152400" y="4038600"/>
          <a:ext cx="8686800" cy="1666875"/>
        </p:xfrm>
        <a:graphic>
          <a:graphicData uri="http://schemas.openxmlformats.org/drawingml/2006/table">
            <a:tbl>
              <a:tblPr/>
              <a:tblGrid>
                <a:gridCol w="2682919"/>
                <a:gridCol w="2356884"/>
                <a:gridCol w="1041518"/>
                <a:gridCol w="1033101"/>
                <a:gridCol w="1572378"/>
              </a:tblGrid>
              <a:tr h="167736">
                <a:tc>
                  <a:txBody>
                    <a:bodyPr/>
                    <a:lstStyle/>
                    <a:p>
                      <a:pPr marL="0" marR="0" algn="ctr">
                        <a:spcBef>
                          <a:spcPts val="0"/>
                        </a:spcBef>
                        <a:spcAft>
                          <a:spcPts val="0"/>
                        </a:spcAft>
                      </a:pPr>
                      <a:endParaRPr lang="en-US" sz="1000" dirty="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BFBFBF"/>
                    </a:solidFill>
                  </a:tcPr>
                </a:tc>
                <a:tc gridSpan="3">
                  <a:txBody>
                    <a:bodyPr/>
                    <a:lstStyle/>
                    <a:p>
                      <a:pPr marL="0" marR="0" algn="ctr">
                        <a:spcBef>
                          <a:spcPts val="0"/>
                        </a:spcBef>
                        <a:spcAft>
                          <a:spcPts val="0"/>
                        </a:spcAft>
                      </a:pPr>
                      <a:r>
                        <a:rPr lang="en-US" sz="1000">
                          <a:latin typeface="Times New Roman"/>
                          <a:ea typeface="Times New Roman"/>
                        </a:rPr>
                        <a:t>Implementation and Evaluation</a:t>
                      </a:r>
                      <a:endParaRPr lang="en-US"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r>
              <a:tr h="670943">
                <a:tc>
                  <a:txBody>
                    <a:bodyPr/>
                    <a:lstStyle/>
                    <a:p>
                      <a:pPr marL="0" marR="0" algn="ctr">
                        <a:spcBef>
                          <a:spcPts val="0"/>
                        </a:spcBef>
                        <a:spcAft>
                          <a:spcPts val="0"/>
                        </a:spcAft>
                      </a:pPr>
                      <a:r>
                        <a:rPr lang="en-US" sz="1000" dirty="0">
                          <a:latin typeface="Times New Roman"/>
                          <a:ea typeface="Times New Roman"/>
                        </a:rPr>
                        <a:t>Precise Problem Statement, based on review of data</a:t>
                      </a:r>
                      <a:endParaRPr lang="en-US" sz="1200" dirty="0">
                        <a:latin typeface="Times New Roman"/>
                        <a:ea typeface="Times New Roman"/>
                      </a:endParaRPr>
                    </a:p>
                    <a:p>
                      <a:pPr marL="0" marR="0" algn="ctr">
                        <a:spcBef>
                          <a:spcPts val="0"/>
                        </a:spcBef>
                        <a:spcAft>
                          <a:spcPts val="0"/>
                        </a:spcAft>
                      </a:pPr>
                      <a:r>
                        <a:rPr lang="en-US" sz="1000" dirty="0">
                          <a:latin typeface="Times New Roman"/>
                          <a:ea typeface="Times New Roman"/>
                        </a:rPr>
                        <a:t>(What, When, Where, Who, Why)</a:t>
                      </a:r>
                      <a:endParaRPr lang="en-US" sz="12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latin typeface="Times New Roman"/>
                          <a:ea typeface="Times New Roman"/>
                        </a:rPr>
                        <a:t>Solution Actions (e.g., Prevent, Teach, Prompt, Reward, Correction, Extinction, Safety)</a:t>
                      </a:r>
                      <a:endParaRPr lang="en-US" sz="1200" dirty="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000">
                        <a:latin typeface="Times New Roman"/>
                        <a:ea typeface="Times New Roman"/>
                      </a:endParaRPr>
                    </a:p>
                    <a:p>
                      <a:pPr marL="0" marR="0" algn="ctr">
                        <a:spcBef>
                          <a:spcPts val="0"/>
                        </a:spcBef>
                        <a:spcAft>
                          <a:spcPts val="0"/>
                        </a:spcAft>
                      </a:pPr>
                      <a:r>
                        <a:rPr lang="en-US" sz="1000">
                          <a:latin typeface="Times New Roman"/>
                          <a:ea typeface="Times New Roman"/>
                        </a:rPr>
                        <a:t>Who?</a:t>
                      </a:r>
                      <a:endParaRPr lang="en-US"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endParaRPr lang="en-US" sz="1000">
                        <a:latin typeface="Times New Roman"/>
                        <a:ea typeface="Times New Roman"/>
                      </a:endParaRPr>
                    </a:p>
                    <a:p>
                      <a:pPr marL="0" marR="0" algn="ctr">
                        <a:spcBef>
                          <a:spcPts val="0"/>
                        </a:spcBef>
                        <a:spcAft>
                          <a:spcPts val="0"/>
                        </a:spcAft>
                      </a:pPr>
                      <a:r>
                        <a:rPr lang="en-US" sz="1000">
                          <a:latin typeface="Times New Roman"/>
                          <a:ea typeface="Times New Roman"/>
                        </a:rPr>
                        <a:t>By When?</a:t>
                      </a:r>
                      <a:endParaRPr lang="en-US"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latin typeface="Times New Roman"/>
                          <a:ea typeface="Times New Roman"/>
                        </a:rPr>
                        <a:t>Goal, Timeline, </a:t>
                      </a:r>
                      <a:endParaRPr lang="en-US" sz="1200">
                        <a:latin typeface="Times New Roman"/>
                        <a:ea typeface="Times New Roman"/>
                      </a:endParaRPr>
                    </a:p>
                    <a:p>
                      <a:pPr marL="0" marR="0" algn="ctr">
                        <a:spcBef>
                          <a:spcPts val="0"/>
                        </a:spcBef>
                        <a:spcAft>
                          <a:spcPts val="0"/>
                        </a:spcAft>
                      </a:pPr>
                      <a:r>
                        <a:rPr lang="en-US" sz="1000">
                          <a:latin typeface="Times New Roman"/>
                          <a:ea typeface="Times New Roman"/>
                        </a:rPr>
                        <a:t>Decision Rule, &amp; Updates</a:t>
                      </a:r>
                      <a:endParaRPr lang="en-US" sz="1200">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92724">
                <a:tc>
                  <a:txBody>
                    <a:bodyPr/>
                    <a:lstStyle/>
                    <a:p>
                      <a:pPr marL="0" marR="0">
                        <a:spcBef>
                          <a:spcPts val="0"/>
                        </a:spcBef>
                        <a:spcAft>
                          <a:spcPts val="0"/>
                        </a:spcAft>
                      </a:pPr>
                      <a:endParaRPr lang="en-U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7736">
                <a:tc>
                  <a:txBody>
                    <a:bodyPr/>
                    <a:lstStyle/>
                    <a:p>
                      <a:pPr marL="0" marR="0">
                        <a:spcBef>
                          <a:spcPts val="0"/>
                        </a:spcBef>
                        <a:spcAft>
                          <a:spcPts val="0"/>
                        </a:spcAft>
                      </a:pPr>
                      <a:endParaRPr lang="en-U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7736">
                <a:tc>
                  <a:txBody>
                    <a:bodyPr/>
                    <a:lstStyle/>
                    <a:p>
                      <a:pPr marL="0" marR="0">
                        <a:spcBef>
                          <a:spcPts val="0"/>
                        </a:spcBef>
                        <a:spcAft>
                          <a:spcPts val="0"/>
                        </a:spcAft>
                      </a:pPr>
                      <a:endParaRPr lang="en-US" sz="1000" dirty="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Rectangle 6"/>
          <p:cNvSpPr>
            <a:spLocks noChangeArrowheads="1"/>
          </p:cNvSpPr>
          <p:nvPr/>
        </p:nvSpPr>
        <p:spPr bwMode="auto">
          <a:xfrm>
            <a:off x="304800" y="3810000"/>
            <a:ext cx="3276600" cy="246063"/>
          </a:xfrm>
          <a:prstGeom prst="rect">
            <a:avLst/>
          </a:prstGeom>
          <a:noFill/>
          <a:ln w="9525">
            <a:noFill/>
            <a:miter lim="800000"/>
            <a:headEnd/>
            <a:tailEnd/>
          </a:ln>
        </p:spPr>
        <p:txBody>
          <a:bodyPr anchor="ctr">
            <a:spAutoFit/>
          </a:bodyPr>
          <a:lstStyle/>
          <a:p>
            <a:r>
              <a:rPr lang="en-US" sz="1000" b="1">
                <a:cs typeface="Times New Roman" pitchFamily="18" charset="0"/>
              </a:rPr>
              <a:t>Problem-Solving Action Plan</a:t>
            </a:r>
            <a:endParaRPr lang="en-US"/>
          </a:p>
        </p:txBody>
      </p:sp>
      <p:graphicFrame>
        <p:nvGraphicFramePr>
          <p:cNvPr id="12" name="Table 11"/>
          <p:cNvGraphicFramePr>
            <a:graphicFrameLocks noGrp="1"/>
          </p:cNvGraphicFramePr>
          <p:nvPr/>
        </p:nvGraphicFramePr>
        <p:xfrm>
          <a:off x="381000" y="5791200"/>
          <a:ext cx="7696204" cy="914400"/>
        </p:xfrm>
        <a:graphic>
          <a:graphicData uri="http://schemas.openxmlformats.org/drawingml/2006/table">
            <a:tbl>
              <a:tblPr/>
              <a:tblGrid>
                <a:gridCol w="6288196"/>
                <a:gridCol w="445057"/>
                <a:gridCol w="499994"/>
                <a:gridCol w="462957"/>
              </a:tblGrid>
              <a:tr h="0">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a:noFill/>
                    </a:lnR>
                    <a:lnT>
                      <a:noFill/>
                    </a:lnT>
                    <a:lnB>
                      <a:noFill/>
                    </a:lnB>
                  </a:tcPr>
                </a:tc>
                <a:tc gridSpan="3">
                  <a:txBody>
                    <a:bodyPr/>
                    <a:lstStyle/>
                    <a:p>
                      <a:pPr marL="0" marR="0">
                        <a:spcBef>
                          <a:spcPts val="0"/>
                        </a:spcBef>
                        <a:spcAft>
                          <a:spcPts val="0"/>
                        </a:spcAft>
                      </a:pPr>
                      <a:r>
                        <a:rPr lang="en-US" sz="1000">
                          <a:latin typeface="Times New Roman"/>
                          <a:ea typeface="Times New Roman"/>
                        </a:rPr>
                        <a:t>Our Rating</a:t>
                      </a:r>
                      <a:endParaRPr lang="en-US" sz="1200">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pPr>
                      <a:endParaRPr lang="en-US" sz="10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000">
                          <a:latin typeface="Times New Roman"/>
                          <a:ea typeface="Times New Roman"/>
                        </a:rPr>
                        <a:t>Yes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So-So</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Times New Roman"/>
                          <a:ea typeface="Times New Roman"/>
                        </a:rPr>
                        <a:t>No</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spcBef>
                          <a:spcPts val="0"/>
                        </a:spcBef>
                        <a:spcAft>
                          <a:spcPts val="0"/>
                        </a:spcAft>
                      </a:pPr>
                      <a:r>
                        <a:rPr lang="en-US" sz="1000">
                          <a:latin typeface="Times New Roman"/>
                          <a:ea typeface="Times New Roman"/>
                        </a:rPr>
                        <a:t>1. Was today’s meeting a good use of our time?</a:t>
                      </a:r>
                      <a:endParaRPr lang="en-US" sz="12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spcBef>
                          <a:spcPts val="0"/>
                        </a:spcBef>
                        <a:spcAft>
                          <a:spcPts val="0"/>
                        </a:spcAft>
                      </a:pPr>
                      <a:r>
                        <a:rPr lang="en-US" sz="1000">
                          <a:latin typeface="Times New Roman"/>
                          <a:ea typeface="Times New Roman"/>
                        </a:rPr>
                        <a:t>2. In general, did we do a good job of </a:t>
                      </a:r>
                      <a:r>
                        <a:rPr lang="en-US" sz="1000" b="1" i="1" u="sng">
                          <a:latin typeface="Times New Roman"/>
                          <a:ea typeface="Times New Roman"/>
                        </a:rPr>
                        <a:t>tracking</a:t>
                      </a:r>
                      <a:r>
                        <a:rPr lang="en-US" sz="1000">
                          <a:latin typeface="Times New Roman"/>
                          <a:ea typeface="Times New Roman"/>
                        </a:rPr>
                        <a:t> whether we’re completing the tasks we agreed on at previous meetings?</a:t>
                      </a:r>
                      <a:endParaRPr lang="en-US" sz="12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spcBef>
                          <a:spcPts val="0"/>
                        </a:spcBef>
                        <a:spcAft>
                          <a:spcPts val="0"/>
                        </a:spcAft>
                      </a:pPr>
                      <a:r>
                        <a:rPr lang="en-US" sz="1000">
                          <a:latin typeface="Times New Roman"/>
                          <a:ea typeface="Times New Roman"/>
                        </a:rPr>
                        <a:t>3. In general, have we done a good job of actually </a:t>
                      </a:r>
                      <a:r>
                        <a:rPr lang="en-US" sz="1000" b="1" i="1" u="sng">
                          <a:latin typeface="Times New Roman"/>
                          <a:ea typeface="Times New Roman"/>
                        </a:rPr>
                        <a:t>completing</a:t>
                      </a:r>
                      <a:r>
                        <a:rPr lang="en-US" sz="1000">
                          <a:latin typeface="Times New Roman"/>
                          <a:ea typeface="Times New Roman"/>
                        </a:rPr>
                        <a:t> the tasks we agreed on at previous meetings?</a:t>
                      </a:r>
                      <a:endParaRPr lang="en-US" sz="12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a:spcBef>
                          <a:spcPts val="0"/>
                        </a:spcBef>
                        <a:spcAft>
                          <a:spcPts val="0"/>
                        </a:spcAft>
                      </a:pPr>
                      <a:r>
                        <a:rPr lang="en-US" sz="1000">
                          <a:latin typeface="Times New Roman"/>
                          <a:ea typeface="Times New Roman"/>
                        </a:rPr>
                        <a:t>4. In general, are the completed tasks having the </a:t>
                      </a:r>
                      <a:r>
                        <a:rPr lang="en-US" sz="1000" b="1" i="1" u="sng">
                          <a:latin typeface="Times New Roman"/>
                          <a:ea typeface="Times New Roman"/>
                        </a:rPr>
                        <a:t>desired effects</a:t>
                      </a:r>
                      <a:r>
                        <a:rPr lang="en-US" sz="1000">
                          <a:latin typeface="Times New Roman"/>
                          <a:ea typeface="Times New Roman"/>
                        </a:rPr>
                        <a:t> on student behavior? </a:t>
                      </a:r>
                      <a:endParaRPr lang="en-US" sz="1200">
                        <a:latin typeface="Times New Roman"/>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7"/>
          <p:cNvSpPr>
            <a:spLocks noChangeArrowheads="1"/>
          </p:cNvSpPr>
          <p:nvPr/>
        </p:nvSpPr>
        <p:spPr bwMode="auto">
          <a:xfrm>
            <a:off x="152400" y="5943600"/>
            <a:ext cx="3962400" cy="246063"/>
          </a:xfrm>
          <a:prstGeom prst="rect">
            <a:avLst/>
          </a:prstGeom>
          <a:noFill/>
          <a:ln w="9525">
            <a:noFill/>
            <a:miter lim="800000"/>
            <a:headEnd/>
            <a:tailEnd/>
          </a:ln>
        </p:spPr>
        <p:txBody>
          <a:bodyPr anchor="ctr">
            <a:spAutoFit/>
          </a:bodyPr>
          <a:lstStyle/>
          <a:p>
            <a:r>
              <a:rPr lang="en-US" sz="1000" b="1">
                <a:cs typeface="Times New Roman" pitchFamily="18" charset="0"/>
              </a:rPr>
              <a:t>Evaluation of Team Meeting (Mark your ratings with an “X”)</a:t>
            </a:r>
            <a:endParaRPr 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3. Gaining Consensus</a:t>
            </a:r>
            <a:endParaRPr lang="en-US" dirty="0"/>
          </a:p>
        </p:txBody>
      </p:sp>
      <p:sp>
        <p:nvSpPr>
          <p:cNvPr id="3" name="Content Placeholder 2"/>
          <p:cNvSpPr>
            <a:spLocks noGrp="1"/>
          </p:cNvSpPr>
          <p:nvPr>
            <p:ph idx="1"/>
          </p:nvPr>
        </p:nvSpPr>
        <p:spPr>
          <a:xfrm>
            <a:off x="381000" y="1066800"/>
            <a:ext cx="8305800" cy="5562600"/>
          </a:xfrm>
        </p:spPr>
        <p:txBody>
          <a:bodyPr>
            <a:normAutofit/>
          </a:bodyPr>
          <a:lstStyle/>
          <a:p>
            <a:r>
              <a:rPr lang="en-US" dirty="0" smtClean="0"/>
              <a:t>Review all available data</a:t>
            </a:r>
          </a:p>
          <a:p>
            <a:r>
              <a:rPr lang="en-US" dirty="0" smtClean="0"/>
              <a:t>Brainstorm ideas based on data</a:t>
            </a:r>
          </a:p>
          <a:p>
            <a:r>
              <a:rPr lang="en-US" dirty="0" smtClean="0"/>
              <a:t>Engage in open discussion to clarify ideas/suggestions</a:t>
            </a:r>
          </a:p>
          <a:p>
            <a:r>
              <a:rPr lang="en-US" dirty="0" smtClean="0"/>
              <a:t>Identify all relevant information obtained</a:t>
            </a:r>
          </a:p>
          <a:p>
            <a:r>
              <a:rPr lang="en-US" dirty="0" smtClean="0"/>
              <a:t>Prioritize ideas generated by the team</a:t>
            </a:r>
          </a:p>
          <a:p>
            <a:r>
              <a:rPr lang="en-US" dirty="0" smtClean="0"/>
              <a:t>Gain verbal agreement on “next” steps</a:t>
            </a:r>
          </a:p>
          <a:p>
            <a:r>
              <a:rPr lang="en-US" dirty="0" smtClean="0"/>
              <a:t>Decisions supported by all team members</a:t>
            </a:r>
          </a:p>
          <a:p>
            <a:r>
              <a:rPr lang="en-US" dirty="0" smtClean="0"/>
              <a:t>Team presents united front outside of meeting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4. Action Plan Implementation</a:t>
            </a:r>
            <a:endParaRPr lang="en-US" dirty="0"/>
          </a:p>
        </p:txBody>
      </p:sp>
      <p:sp>
        <p:nvSpPr>
          <p:cNvPr id="3" name="Content Placeholder 2"/>
          <p:cNvSpPr>
            <a:spLocks noGrp="1"/>
          </p:cNvSpPr>
          <p:nvPr>
            <p:ph idx="1"/>
          </p:nvPr>
        </p:nvSpPr>
        <p:spPr>
          <a:xfrm>
            <a:off x="152400" y="1066800"/>
            <a:ext cx="8763000" cy="5562600"/>
          </a:xfrm>
        </p:spPr>
        <p:txBody>
          <a:bodyPr>
            <a:normAutofit fontScale="92500" lnSpcReduction="20000"/>
          </a:bodyPr>
          <a:lstStyle/>
          <a:p>
            <a:r>
              <a:rPr lang="en-US" sz="3000" dirty="0" smtClean="0"/>
              <a:t>Determine a tentative schedule of </a:t>
            </a:r>
            <a:r>
              <a:rPr lang="en-US" sz="3000" dirty="0" err="1" smtClean="0"/>
              <a:t>PBIS:RtIIB</a:t>
            </a:r>
            <a:r>
              <a:rPr lang="en-US" sz="3000" dirty="0" smtClean="0"/>
              <a:t> activities</a:t>
            </a:r>
          </a:p>
          <a:p>
            <a:pPr lvl="1"/>
            <a:r>
              <a:rPr lang="en-US" dirty="0" smtClean="0"/>
              <a:t>Monthly PBIS Team meetings</a:t>
            </a:r>
          </a:p>
          <a:p>
            <a:pPr lvl="1"/>
            <a:r>
              <a:rPr lang="en-US" dirty="0" smtClean="0"/>
              <a:t>Plan to attend Regional / Local Coaches Networking Meetings</a:t>
            </a:r>
          </a:p>
          <a:p>
            <a:pPr lvl="1"/>
            <a:r>
              <a:rPr lang="en-US" dirty="0" smtClean="0"/>
              <a:t>Sharing PBS Data with staff and getting feedback</a:t>
            </a:r>
          </a:p>
          <a:p>
            <a:pPr lvl="1"/>
            <a:r>
              <a:rPr lang="en-US" dirty="0" smtClean="0"/>
              <a:t>Rolling out critical elements </a:t>
            </a:r>
            <a:r>
              <a:rPr lang="en-US" sz="2400" dirty="0" smtClean="0"/>
              <a:t>(developing and teaching)</a:t>
            </a:r>
          </a:p>
          <a:p>
            <a:pPr lvl="2"/>
            <a:r>
              <a:rPr lang="en-US" dirty="0" smtClean="0"/>
              <a:t>Expectations and routines</a:t>
            </a:r>
          </a:p>
          <a:p>
            <a:pPr lvl="2"/>
            <a:r>
              <a:rPr lang="en-US" dirty="0" smtClean="0"/>
              <a:t>Acknowledgement / recognition system</a:t>
            </a:r>
          </a:p>
          <a:p>
            <a:pPr lvl="2"/>
            <a:r>
              <a:rPr lang="en-US" dirty="0" smtClean="0"/>
              <a:t>Discipline procedures</a:t>
            </a:r>
          </a:p>
          <a:p>
            <a:pPr lvl="1"/>
            <a:r>
              <a:rPr lang="en-US" dirty="0" smtClean="0"/>
              <a:t>Training </a:t>
            </a:r>
            <a:r>
              <a:rPr lang="en-US" sz="2600" dirty="0" smtClean="0"/>
              <a:t>(determined by the data)</a:t>
            </a:r>
            <a:endParaRPr lang="en-US" dirty="0" smtClean="0"/>
          </a:p>
          <a:p>
            <a:pPr lvl="2"/>
            <a:r>
              <a:rPr lang="en-US" dirty="0" smtClean="0"/>
              <a:t>Basic Behavior Principles</a:t>
            </a:r>
          </a:p>
          <a:p>
            <a:pPr lvl="2"/>
            <a:r>
              <a:rPr lang="en-US" dirty="0" smtClean="0"/>
              <a:t>Faculty and staff (bus drivers, cafeteria, paraprofessionals)</a:t>
            </a:r>
          </a:p>
          <a:p>
            <a:pPr lvl="1"/>
            <a:r>
              <a:rPr lang="en-US" dirty="0" smtClean="0"/>
              <a:t>Acknowledgement /recognition events</a:t>
            </a:r>
          </a:p>
          <a:p>
            <a:pPr lvl="2"/>
            <a:r>
              <a:rPr lang="en-US" dirty="0" smtClean="0"/>
              <a:t>Students and staff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2"/>
          <p:cNvSpPr>
            <a:spLocks noChangeArrowheads="1"/>
          </p:cNvSpPr>
          <p:nvPr/>
        </p:nvSpPr>
        <p:spPr bwMode="auto">
          <a:xfrm>
            <a:off x="1676400" y="685800"/>
            <a:ext cx="6400800" cy="6019800"/>
          </a:xfrm>
          <a:prstGeom prst="ellipse">
            <a:avLst/>
          </a:prstGeom>
          <a:solidFill>
            <a:srgbClr val="99CC00"/>
          </a:solidFill>
          <a:ln w="9525">
            <a:solidFill>
              <a:schemeClr val="tx1"/>
            </a:solidFill>
            <a:round/>
            <a:headEnd/>
            <a:tailEnd/>
          </a:ln>
        </p:spPr>
        <p:txBody>
          <a:bodyPr wrap="none" anchor="ctr"/>
          <a:lstStyle/>
          <a:p>
            <a:endParaRPr lang="en-US">
              <a:latin typeface="Constantia" pitchFamily="18" charset="0"/>
            </a:endParaRPr>
          </a:p>
        </p:txBody>
      </p:sp>
      <p:sp>
        <p:nvSpPr>
          <p:cNvPr id="70659" name="AutoShape 3"/>
          <p:cNvSpPr>
            <a:spLocks noChangeArrowheads="1"/>
          </p:cNvSpPr>
          <p:nvPr/>
        </p:nvSpPr>
        <p:spPr bwMode="auto">
          <a:xfrm>
            <a:off x="3967536" y="2667000"/>
            <a:ext cx="1595063" cy="1447800"/>
          </a:xfrm>
          <a:prstGeom prst="pentagon">
            <a:avLst/>
          </a:prstGeom>
          <a:solidFill>
            <a:srgbClr val="FF99CC"/>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dirty="0">
                <a:effectLst>
                  <a:outerShdw blurRad="38100" dist="38100" dir="2700000" algn="tl">
                    <a:srgbClr val="FFFFFF"/>
                  </a:outerShdw>
                </a:effectLst>
                <a:latin typeface="Arial" charset="0"/>
                <a:cs typeface="+mn-cs"/>
              </a:rPr>
              <a:t>Collect</a:t>
            </a:r>
          </a:p>
          <a:p>
            <a:pPr algn="ctr" fontAlgn="auto">
              <a:spcBef>
                <a:spcPts val="0"/>
              </a:spcBef>
              <a:spcAft>
                <a:spcPts val="0"/>
              </a:spcAft>
              <a:defRPr/>
            </a:pPr>
            <a:r>
              <a:rPr lang="en-US" dirty="0">
                <a:effectLst>
                  <a:outerShdw blurRad="38100" dist="38100" dir="2700000" algn="tl">
                    <a:srgbClr val="FFFFFF"/>
                  </a:outerShdw>
                </a:effectLst>
                <a:latin typeface="Arial" charset="0"/>
                <a:cs typeface="+mn-cs"/>
              </a:rPr>
              <a:t> and Use</a:t>
            </a:r>
          </a:p>
          <a:p>
            <a:pPr algn="ctr" fontAlgn="auto">
              <a:spcBef>
                <a:spcPts val="0"/>
              </a:spcBef>
              <a:spcAft>
                <a:spcPts val="0"/>
              </a:spcAft>
              <a:defRPr/>
            </a:pPr>
            <a:r>
              <a:rPr lang="en-US" dirty="0">
                <a:effectLst>
                  <a:outerShdw blurRad="38100" dist="38100" dir="2700000" algn="tl">
                    <a:srgbClr val="FFFFFF"/>
                  </a:outerShdw>
                </a:effectLst>
                <a:latin typeface="Arial" charset="0"/>
                <a:cs typeface="+mn-cs"/>
              </a:rPr>
              <a:t>Data</a:t>
            </a:r>
          </a:p>
          <a:p>
            <a:pPr algn="ctr" fontAlgn="auto">
              <a:spcBef>
                <a:spcPts val="0"/>
              </a:spcBef>
              <a:spcAft>
                <a:spcPts val="0"/>
              </a:spcAft>
              <a:defRPr/>
            </a:pPr>
            <a:endParaRPr lang="en-US" dirty="0">
              <a:latin typeface="Arial" charset="0"/>
              <a:cs typeface="+mn-cs"/>
            </a:endParaRPr>
          </a:p>
        </p:txBody>
      </p:sp>
      <p:sp>
        <p:nvSpPr>
          <p:cNvPr id="52228" name="Oval 4"/>
          <p:cNvSpPr>
            <a:spLocks noChangeArrowheads="1"/>
          </p:cNvSpPr>
          <p:nvPr/>
        </p:nvSpPr>
        <p:spPr bwMode="auto">
          <a:xfrm>
            <a:off x="3891336" y="762000"/>
            <a:ext cx="1595063" cy="129540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dirty="0">
                <a:latin typeface="Arial" charset="0"/>
                <a:cs typeface="+mn-cs"/>
              </a:rPr>
              <a:t>Review </a:t>
            </a:r>
          </a:p>
          <a:p>
            <a:pPr algn="ctr" fontAlgn="auto">
              <a:spcBef>
                <a:spcPts val="0"/>
              </a:spcBef>
              <a:spcAft>
                <a:spcPts val="0"/>
              </a:spcAft>
              <a:defRPr/>
            </a:pPr>
            <a:r>
              <a:rPr lang="en-US" dirty="0">
                <a:latin typeface="Arial" charset="0"/>
                <a:cs typeface="+mn-cs"/>
              </a:rPr>
              <a:t>Status and </a:t>
            </a:r>
          </a:p>
          <a:p>
            <a:pPr algn="ctr" fontAlgn="auto">
              <a:spcBef>
                <a:spcPts val="0"/>
              </a:spcBef>
              <a:spcAft>
                <a:spcPts val="0"/>
              </a:spcAft>
              <a:defRPr/>
            </a:pPr>
            <a:r>
              <a:rPr lang="en-US" dirty="0">
                <a:latin typeface="Arial" charset="0"/>
                <a:cs typeface="+mn-cs"/>
              </a:rPr>
              <a:t>Identify </a:t>
            </a:r>
          </a:p>
          <a:p>
            <a:pPr algn="ctr" fontAlgn="auto">
              <a:spcBef>
                <a:spcPts val="0"/>
              </a:spcBef>
              <a:spcAft>
                <a:spcPts val="0"/>
              </a:spcAft>
              <a:defRPr/>
            </a:pPr>
            <a:r>
              <a:rPr lang="en-US" dirty="0">
                <a:latin typeface="Arial" charset="0"/>
                <a:cs typeface="+mn-cs"/>
              </a:rPr>
              <a:t>Problems</a:t>
            </a:r>
          </a:p>
        </p:txBody>
      </p:sp>
      <p:sp>
        <p:nvSpPr>
          <p:cNvPr id="52229" name="Oval 5"/>
          <p:cNvSpPr>
            <a:spLocks noChangeArrowheads="1"/>
          </p:cNvSpPr>
          <p:nvPr/>
        </p:nvSpPr>
        <p:spPr bwMode="auto">
          <a:xfrm>
            <a:off x="6094288" y="1905000"/>
            <a:ext cx="1525712" cy="144780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dirty="0">
                <a:latin typeface="Arial" charset="0"/>
                <a:cs typeface="+mn-cs"/>
              </a:rPr>
              <a:t>Develop and</a:t>
            </a:r>
          </a:p>
          <a:p>
            <a:pPr algn="ctr" fontAlgn="auto">
              <a:spcBef>
                <a:spcPts val="0"/>
              </a:spcBef>
              <a:spcAft>
                <a:spcPts val="0"/>
              </a:spcAft>
              <a:defRPr/>
            </a:pPr>
            <a:r>
              <a:rPr lang="en-US" dirty="0">
                <a:latin typeface="Arial" charset="0"/>
                <a:cs typeface="+mn-cs"/>
              </a:rPr>
              <a:t>Refine</a:t>
            </a:r>
          </a:p>
          <a:p>
            <a:pPr algn="ctr" fontAlgn="auto">
              <a:spcBef>
                <a:spcPts val="0"/>
              </a:spcBef>
              <a:spcAft>
                <a:spcPts val="0"/>
              </a:spcAft>
              <a:defRPr/>
            </a:pPr>
            <a:r>
              <a:rPr lang="en-US" dirty="0">
                <a:latin typeface="Arial" charset="0"/>
                <a:cs typeface="+mn-cs"/>
              </a:rPr>
              <a:t>Hypotheses</a:t>
            </a:r>
          </a:p>
        </p:txBody>
      </p:sp>
      <p:sp>
        <p:nvSpPr>
          <p:cNvPr id="52230" name="Oval 6"/>
          <p:cNvSpPr>
            <a:spLocks noChangeArrowheads="1"/>
          </p:cNvSpPr>
          <p:nvPr/>
        </p:nvSpPr>
        <p:spPr bwMode="auto">
          <a:xfrm>
            <a:off x="5560888" y="4419600"/>
            <a:ext cx="1525712" cy="1447800"/>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fontAlgn="auto">
              <a:spcBef>
                <a:spcPts val="0"/>
              </a:spcBef>
              <a:spcAft>
                <a:spcPts val="0"/>
              </a:spcAft>
              <a:defRPr/>
            </a:pPr>
            <a:r>
              <a:rPr lang="en-US" dirty="0">
                <a:latin typeface="Arial" charset="0"/>
                <a:cs typeface="+mn-cs"/>
              </a:rPr>
              <a:t>Discuss and</a:t>
            </a:r>
          </a:p>
          <a:p>
            <a:pPr algn="ctr" fontAlgn="auto">
              <a:spcBef>
                <a:spcPts val="0"/>
              </a:spcBef>
              <a:spcAft>
                <a:spcPts val="0"/>
              </a:spcAft>
              <a:defRPr/>
            </a:pPr>
            <a:r>
              <a:rPr lang="en-US" dirty="0">
                <a:latin typeface="Arial" charset="0"/>
                <a:cs typeface="+mn-cs"/>
              </a:rPr>
              <a:t>Select</a:t>
            </a:r>
          </a:p>
          <a:p>
            <a:pPr algn="ctr" fontAlgn="auto">
              <a:spcBef>
                <a:spcPts val="0"/>
              </a:spcBef>
              <a:spcAft>
                <a:spcPts val="0"/>
              </a:spcAft>
              <a:defRPr/>
            </a:pPr>
            <a:r>
              <a:rPr lang="en-US" dirty="0">
                <a:latin typeface="Arial" charset="0"/>
                <a:cs typeface="+mn-cs"/>
              </a:rPr>
              <a:t>Solutions</a:t>
            </a:r>
          </a:p>
        </p:txBody>
      </p:sp>
      <p:sp>
        <p:nvSpPr>
          <p:cNvPr id="52231" name="Oval 7"/>
          <p:cNvSpPr>
            <a:spLocks noChangeArrowheads="1"/>
          </p:cNvSpPr>
          <p:nvPr/>
        </p:nvSpPr>
        <p:spPr bwMode="auto">
          <a:xfrm>
            <a:off x="2667000" y="4495800"/>
            <a:ext cx="1676400" cy="1524000"/>
          </a:xfrm>
          <a:prstGeom prst="ellipse">
            <a:avLst/>
          </a:prstGeom>
          <a:solidFill>
            <a:schemeClr val="accent1">
              <a:lumMod val="20000"/>
              <a:lumOff val="80000"/>
            </a:schemeClr>
          </a:solidFill>
          <a:ln w="9525">
            <a:solidFill>
              <a:schemeClr val="tx1"/>
            </a:solidFill>
            <a:round/>
            <a:headEnd/>
            <a:tailEnd/>
          </a:ln>
        </p:spPr>
        <p:txBody>
          <a:bodyPr wrap="none" anchor="t" anchorCtr="1"/>
          <a:lstStyle/>
          <a:p>
            <a:pPr algn="ctr" fontAlgn="auto">
              <a:spcBef>
                <a:spcPts val="0"/>
              </a:spcBef>
              <a:spcAft>
                <a:spcPts val="0"/>
              </a:spcAft>
              <a:defRPr/>
            </a:pPr>
            <a:r>
              <a:rPr lang="en-US" dirty="0">
                <a:latin typeface="Arial" charset="0"/>
                <a:cs typeface="+mn-cs"/>
              </a:rPr>
              <a:t>Develop and</a:t>
            </a:r>
          </a:p>
          <a:p>
            <a:pPr algn="ctr" fontAlgn="auto">
              <a:spcBef>
                <a:spcPts val="0"/>
              </a:spcBef>
              <a:spcAft>
                <a:spcPts val="0"/>
              </a:spcAft>
              <a:defRPr/>
            </a:pPr>
            <a:r>
              <a:rPr lang="en-US" dirty="0">
                <a:latin typeface="Arial" charset="0"/>
                <a:cs typeface="+mn-cs"/>
              </a:rPr>
              <a:t>Implement</a:t>
            </a:r>
          </a:p>
          <a:p>
            <a:pPr algn="ctr" fontAlgn="auto">
              <a:spcBef>
                <a:spcPts val="0"/>
              </a:spcBef>
              <a:spcAft>
                <a:spcPts val="0"/>
              </a:spcAft>
              <a:defRPr/>
            </a:pPr>
            <a:r>
              <a:rPr lang="en-US" dirty="0">
                <a:latin typeface="Arial" charset="0"/>
                <a:cs typeface="+mn-cs"/>
              </a:rPr>
              <a:t>Action Plan</a:t>
            </a:r>
          </a:p>
          <a:p>
            <a:pPr algn="ctr" fontAlgn="auto">
              <a:spcBef>
                <a:spcPts val="0"/>
              </a:spcBef>
              <a:spcAft>
                <a:spcPts val="0"/>
              </a:spcAft>
              <a:defRPr/>
            </a:pPr>
            <a:endParaRPr lang="en-US" dirty="0">
              <a:latin typeface="Arial" charset="0"/>
              <a:cs typeface="+mn-cs"/>
            </a:endParaRPr>
          </a:p>
        </p:txBody>
      </p:sp>
      <p:sp>
        <p:nvSpPr>
          <p:cNvPr id="52232" name="Oval 8"/>
          <p:cNvSpPr>
            <a:spLocks noChangeArrowheads="1"/>
          </p:cNvSpPr>
          <p:nvPr/>
        </p:nvSpPr>
        <p:spPr bwMode="auto">
          <a:xfrm>
            <a:off x="1981200" y="2133600"/>
            <a:ext cx="1600200" cy="1371600"/>
          </a:xfrm>
          <a:prstGeom prst="ellipse">
            <a:avLst/>
          </a:prstGeom>
          <a:solidFill>
            <a:schemeClr val="accent1">
              <a:lumMod val="20000"/>
              <a:lumOff val="80000"/>
            </a:schemeClr>
          </a:solidFill>
          <a:ln w="9525">
            <a:solidFill>
              <a:schemeClr val="tx1"/>
            </a:solidFill>
            <a:round/>
            <a:headEnd/>
            <a:tailEnd/>
          </a:ln>
        </p:spPr>
        <p:txBody>
          <a:bodyPr wrap="none" anchor="t" anchorCtr="1"/>
          <a:lstStyle/>
          <a:p>
            <a:pPr algn="ctr" fontAlgn="auto">
              <a:spcBef>
                <a:spcPts val="0"/>
              </a:spcBef>
              <a:spcAft>
                <a:spcPts val="0"/>
              </a:spcAft>
              <a:defRPr/>
            </a:pPr>
            <a:r>
              <a:rPr lang="en-US" dirty="0">
                <a:latin typeface="Arial" charset="0"/>
                <a:cs typeface="+mn-cs"/>
              </a:rPr>
              <a:t>Evaluate and</a:t>
            </a:r>
          </a:p>
          <a:p>
            <a:pPr algn="ctr" fontAlgn="auto">
              <a:spcBef>
                <a:spcPts val="0"/>
              </a:spcBef>
              <a:spcAft>
                <a:spcPts val="0"/>
              </a:spcAft>
              <a:defRPr/>
            </a:pPr>
            <a:r>
              <a:rPr lang="en-US" dirty="0">
                <a:latin typeface="Arial" charset="0"/>
                <a:cs typeface="+mn-cs"/>
              </a:rPr>
              <a:t>Revise</a:t>
            </a:r>
          </a:p>
          <a:p>
            <a:pPr algn="ctr" fontAlgn="auto">
              <a:spcBef>
                <a:spcPts val="0"/>
              </a:spcBef>
              <a:spcAft>
                <a:spcPts val="0"/>
              </a:spcAft>
              <a:defRPr/>
            </a:pPr>
            <a:r>
              <a:rPr lang="en-US" dirty="0">
                <a:latin typeface="Arial" charset="0"/>
                <a:cs typeface="+mn-cs"/>
              </a:rPr>
              <a:t>Action Plan</a:t>
            </a:r>
          </a:p>
          <a:p>
            <a:pPr algn="ctr" fontAlgn="auto">
              <a:spcBef>
                <a:spcPts val="0"/>
              </a:spcBef>
              <a:spcAft>
                <a:spcPts val="0"/>
              </a:spcAft>
              <a:defRPr/>
            </a:pPr>
            <a:endParaRPr lang="en-US" dirty="0">
              <a:latin typeface="Arial" charset="0"/>
              <a:cs typeface="+mn-cs"/>
            </a:endParaRPr>
          </a:p>
        </p:txBody>
      </p:sp>
      <p:sp>
        <p:nvSpPr>
          <p:cNvPr id="44041" name="Text Box 9"/>
          <p:cNvSpPr txBox="1">
            <a:spLocks noChangeArrowheads="1"/>
          </p:cNvSpPr>
          <p:nvPr/>
        </p:nvSpPr>
        <p:spPr bwMode="auto">
          <a:xfrm>
            <a:off x="3827980" y="5928935"/>
            <a:ext cx="2496620" cy="646331"/>
          </a:xfrm>
          <a:prstGeom prst="rect">
            <a:avLst/>
          </a:prstGeom>
          <a:noFill/>
          <a:ln w="9525">
            <a:noFill/>
            <a:miter lim="800000"/>
            <a:headEnd/>
            <a:tailEnd/>
          </a:ln>
        </p:spPr>
        <p:txBody>
          <a:bodyPr wrap="square">
            <a:spAutoFit/>
          </a:bodyPr>
          <a:lstStyle/>
          <a:p>
            <a:pPr algn="ctr">
              <a:spcBef>
                <a:spcPct val="50000"/>
              </a:spcBef>
            </a:pPr>
            <a:r>
              <a:rPr lang="en-US" b="1" dirty="0"/>
              <a:t>Problem Solving Meeting Foundations</a:t>
            </a:r>
          </a:p>
        </p:txBody>
      </p:sp>
      <p:sp>
        <p:nvSpPr>
          <p:cNvPr id="44042" name="Line 10"/>
          <p:cNvSpPr>
            <a:spLocks noChangeShapeType="1"/>
          </p:cNvSpPr>
          <p:nvPr/>
        </p:nvSpPr>
        <p:spPr bwMode="auto">
          <a:xfrm>
            <a:off x="5541196" y="1560286"/>
            <a:ext cx="554804" cy="344714"/>
          </a:xfrm>
          <a:prstGeom prst="line">
            <a:avLst/>
          </a:prstGeom>
          <a:noFill/>
          <a:ln w="50800">
            <a:solidFill>
              <a:schemeClr val="tx1"/>
            </a:solidFill>
            <a:round/>
            <a:headEnd/>
            <a:tailEnd type="triangle" w="med" len="med"/>
          </a:ln>
        </p:spPr>
        <p:txBody>
          <a:bodyPr/>
          <a:lstStyle/>
          <a:p>
            <a:endParaRPr lang="en-US"/>
          </a:p>
        </p:txBody>
      </p:sp>
      <p:sp>
        <p:nvSpPr>
          <p:cNvPr id="44043" name="Line 11"/>
          <p:cNvSpPr>
            <a:spLocks noChangeShapeType="1"/>
          </p:cNvSpPr>
          <p:nvPr/>
        </p:nvSpPr>
        <p:spPr bwMode="auto">
          <a:xfrm flipH="1">
            <a:off x="4501792" y="5410200"/>
            <a:ext cx="832207" cy="0"/>
          </a:xfrm>
          <a:prstGeom prst="line">
            <a:avLst/>
          </a:prstGeom>
          <a:noFill/>
          <a:ln w="50800">
            <a:solidFill>
              <a:schemeClr val="tx1"/>
            </a:solidFill>
            <a:round/>
            <a:headEnd/>
            <a:tailEnd type="triangle" w="med" len="med"/>
          </a:ln>
        </p:spPr>
        <p:txBody>
          <a:bodyPr/>
          <a:lstStyle/>
          <a:p>
            <a:endParaRPr lang="en-US"/>
          </a:p>
        </p:txBody>
      </p:sp>
      <p:sp>
        <p:nvSpPr>
          <p:cNvPr id="44044" name="Line 12"/>
          <p:cNvSpPr>
            <a:spLocks noChangeShapeType="1"/>
          </p:cNvSpPr>
          <p:nvPr/>
        </p:nvSpPr>
        <p:spPr bwMode="auto">
          <a:xfrm flipH="1" flipV="1">
            <a:off x="2541998" y="3730170"/>
            <a:ext cx="277402" cy="689429"/>
          </a:xfrm>
          <a:prstGeom prst="line">
            <a:avLst/>
          </a:prstGeom>
          <a:noFill/>
          <a:ln w="50800">
            <a:solidFill>
              <a:schemeClr val="tx1"/>
            </a:solidFill>
            <a:round/>
            <a:headEnd/>
            <a:tailEnd type="triangle" w="med" len="med"/>
          </a:ln>
        </p:spPr>
        <p:txBody>
          <a:bodyPr/>
          <a:lstStyle/>
          <a:p>
            <a:endParaRPr lang="en-US"/>
          </a:p>
        </p:txBody>
      </p:sp>
      <p:sp>
        <p:nvSpPr>
          <p:cNvPr id="44045" name="Line 13"/>
          <p:cNvSpPr>
            <a:spLocks noChangeShapeType="1"/>
          </p:cNvSpPr>
          <p:nvPr/>
        </p:nvSpPr>
        <p:spPr bwMode="auto">
          <a:xfrm flipH="1">
            <a:off x="6566898" y="3494314"/>
            <a:ext cx="138701" cy="620486"/>
          </a:xfrm>
          <a:prstGeom prst="line">
            <a:avLst/>
          </a:prstGeom>
          <a:noFill/>
          <a:ln w="50800">
            <a:solidFill>
              <a:schemeClr val="tx1"/>
            </a:solidFill>
            <a:round/>
            <a:headEnd/>
            <a:tailEnd type="triangle" w="med" len="med"/>
          </a:ln>
        </p:spPr>
        <p:txBody>
          <a:bodyPr/>
          <a:lstStyle/>
          <a:p>
            <a:endParaRPr lang="en-US"/>
          </a:p>
        </p:txBody>
      </p:sp>
      <p:sp>
        <p:nvSpPr>
          <p:cNvPr id="44046" name="Line 14"/>
          <p:cNvSpPr>
            <a:spLocks noChangeShapeType="1"/>
          </p:cNvSpPr>
          <p:nvPr/>
        </p:nvSpPr>
        <p:spPr bwMode="auto">
          <a:xfrm flipV="1">
            <a:off x="3102796" y="1560286"/>
            <a:ext cx="554804" cy="344714"/>
          </a:xfrm>
          <a:prstGeom prst="line">
            <a:avLst/>
          </a:prstGeom>
          <a:noFill/>
          <a:ln w="50800">
            <a:solidFill>
              <a:schemeClr val="tx1"/>
            </a:solidFill>
            <a:round/>
            <a:headEnd/>
            <a:tailEnd type="triangle" w="med" len="med"/>
          </a:ln>
        </p:spPr>
        <p:txBody>
          <a:bodyPr/>
          <a:lstStyle/>
          <a:p>
            <a:endParaRPr lang="en-US"/>
          </a:p>
        </p:txBody>
      </p:sp>
      <p:sp>
        <p:nvSpPr>
          <p:cNvPr id="44047" name="AutoShape 15"/>
          <p:cNvSpPr>
            <a:spLocks noChangeArrowheads="1"/>
          </p:cNvSpPr>
          <p:nvPr/>
        </p:nvSpPr>
        <p:spPr bwMode="auto">
          <a:xfrm rot="-1058353">
            <a:off x="5667706" y="2980619"/>
            <a:ext cx="278850" cy="126395"/>
          </a:xfrm>
          <a:prstGeom prst="leftRightArrow">
            <a:avLst>
              <a:gd name="adj1" fmla="val 50000"/>
              <a:gd name="adj2" fmla="val 43864"/>
            </a:avLst>
          </a:prstGeom>
          <a:solidFill>
            <a:schemeClr val="tx2"/>
          </a:solidFill>
          <a:ln w="0">
            <a:solidFill>
              <a:schemeClr val="tx1"/>
            </a:solidFill>
            <a:miter lim="800000"/>
            <a:headEnd/>
            <a:tailEnd/>
          </a:ln>
        </p:spPr>
        <p:txBody>
          <a:bodyPr wrap="none" anchor="ctr"/>
          <a:lstStyle/>
          <a:p>
            <a:endParaRPr lang="en-US">
              <a:latin typeface="Constantia" pitchFamily="18" charset="0"/>
            </a:endParaRPr>
          </a:p>
        </p:txBody>
      </p:sp>
      <p:sp>
        <p:nvSpPr>
          <p:cNvPr id="44048" name="AutoShape 16"/>
          <p:cNvSpPr>
            <a:spLocks noChangeArrowheads="1"/>
          </p:cNvSpPr>
          <p:nvPr/>
        </p:nvSpPr>
        <p:spPr bwMode="auto">
          <a:xfrm rot="-5400000">
            <a:off x="4581525" y="2352675"/>
            <a:ext cx="285750" cy="152400"/>
          </a:xfrm>
          <a:prstGeom prst="leftRightArrow">
            <a:avLst>
              <a:gd name="adj1" fmla="val 50000"/>
              <a:gd name="adj2" fmla="val 37500"/>
            </a:avLst>
          </a:prstGeom>
          <a:solidFill>
            <a:schemeClr val="tx2"/>
          </a:solidFill>
          <a:ln w="0">
            <a:solidFill>
              <a:schemeClr val="tx1"/>
            </a:solidFill>
            <a:miter lim="800000"/>
            <a:headEnd/>
            <a:tailEnd/>
          </a:ln>
        </p:spPr>
        <p:txBody>
          <a:bodyPr wrap="none" anchor="ctr"/>
          <a:lstStyle/>
          <a:p>
            <a:endParaRPr lang="en-US">
              <a:latin typeface="Constantia" pitchFamily="18" charset="0"/>
            </a:endParaRPr>
          </a:p>
        </p:txBody>
      </p:sp>
      <p:sp>
        <p:nvSpPr>
          <p:cNvPr id="44049" name="AutoShape 17"/>
          <p:cNvSpPr>
            <a:spLocks noChangeArrowheads="1"/>
          </p:cNvSpPr>
          <p:nvPr/>
        </p:nvSpPr>
        <p:spPr bwMode="auto">
          <a:xfrm rot="-8328987">
            <a:off x="5361254" y="4202650"/>
            <a:ext cx="260065" cy="137886"/>
          </a:xfrm>
          <a:prstGeom prst="leftRightArrow">
            <a:avLst>
              <a:gd name="adj1" fmla="val 50000"/>
              <a:gd name="adj2" fmla="val 37500"/>
            </a:avLst>
          </a:prstGeom>
          <a:solidFill>
            <a:schemeClr val="tx2"/>
          </a:solidFill>
          <a:ln w="0">
            <a:solidFill>
              <a:schemeClr val="tx1"/>
            </a:solidFill>
            <a:miter lim="800000"/>
            <a:headEnd/>
            <a:tailEnd/>
          </a:ln>
        </p:spPr>
        <p:txBody>
          <a:bodyPr wrap="none" anchor="ctr"/>
          <a:lstStyle/>
          <a:p>
            <a:endParaRPr lang="en-US">
              <a:latin typeface="Constantia" pitchFamily="18" charset="0"/>
            </a:endParaRPr>
          </a:p>
        </p:txBody>
      </p:sp>
      <p:sp>
        <p:nvSpPr>
          <p:cNvPr id="44050" name="AutoShape 18"/>
          <p:cNvSpPr>
            <a:spLocks noChangeArrowheads="1"/>
          </p:cNvSpPr>
          <p:nvPr/>
        </p:nvSpPr>
        <p:spPr bwMode="auto">
          <a:xfrm rot="-2550627">
            <a:off x="3974808" y="4260745"/>
            <a:ext cx="260065" cy="137886"/>
          </a:xfrm>
          <a:prstGeom prst="leftRightArrow">
            <a:avLst>
              <a:gd name="adj1" fmla="val 50000"/>
              <a:gd name="adj2" fmla="val 37500"/>
            </a:avLst>
          </a:prstGeom>
          <a:solidFill>
            <a:schemeClr val="tx2"/>
          </a:solidFill>
          <a:ln w="0">
            <a:solidFill>
              <a:schemeClr val="tx1"/>
            </a:solidFill>
            <a:miter lim="800000"/>
            <a:headEnd/>
            <a:tailEnd/>
          </a:ln>
        </p:spPr>
        <p:txBody>
          <a:bodyPr wrap="none" anchor="ctr"/>
          <a:lstStyle/>
          <a:p>
            <a:endParaRPr lang="en-US">
              <a:latin typeface="Constantia" pitchFamily="18" charset="0"/>
            </a:endParaRPr>
          </a:p>
        </p:txBody>
      </p:sp>
      <p:sp>
        <p:nvSpPr>
          <p:cNvPr id="44051" name="AutoShape 19"/>
          <p:cNvSpPr>
            <a:spLocks noChangeArrowheads="1"/>
          </p:cNvSpPr>
          <p:nvPr/>
        </p:nvSpPr>
        <p:spPr bwMode="auto">
          <a:xfrm rot="-9303365">
            <a:off x="3674546" y="3020207"/>
            <a:ext cx="260065" cy="137886"/>
          </a:xfrm>
          <a:prstGeom prst="leftRightArrow">
            <a:avLst>
              <a:gd name="adj1" fmla="val 50000"/>
              <a:gd name="adj2" fmla="val 37500"/>
            </a:avLst>
          </a:prstGeom>
          <a:solidFill>
            <a:schemeClr val="tx2"/>
          </a:solidFill>
          <a:ln w="0">
            <a:solidFill>
              <a:schemeClr val="tx1"/>
            </a:solidFill>
            <a:miter lim="800000"/>
            <a:headEnd/>
            <a:tailEnd/>
          </a:ln>
        </p:spPr>
        <p:txBody>
          <a:bodyPr wrap="none" anchor="ctr"/>
          <a:lstStyle/>
          <a:p>
            <a:endParaRPr lang="en-US">
              <a:latin typeface="Constantia" pitchFamily="18" charset="0"/>
            </a:endParaRPr>
          </a:p>
        </p:txBody>
      </p:sp>
      <p:sp>
        <p:nvSpPr>
          <p:cNvPr id="44052" name="Text Box 20"/>
          <p:cNvSpPr txBox="1">
            <a:spLocks noChangeArrowheads="1"/>
          </p:cNvSpPr>
          <p:nvPr/>
        </p:nvSpPr>
        <p:spPr bwMode="auto">
          <a:xfrm>
            <a:off x="381000" y="914400"/>
            <a:ext cx="1752600" cy="2185214"/>
          </a:xfrm>
          <a:prstGeom prst="rect">
            <a:avLst/>
          </a:prstGeom>
          <a:noFill/>
          <a:ln w="9525">
            <a:noFill/>
            <a:miter lim="800000"/>
            <a:headEnd/>
            <a:tailEnd/>
          </a:ln>
        </p:spPr>
        <p:txBody>
          <a:bodyPr wrap="square">
            <a:spAutoFit/>
          </a:bodyPr>
          <a:lstStyle/>
          <a:p>
            <a:pPr>
              <a:spcBef>
                <a:spcPct val="50000"/>
              </a:spcBef>
            </a:pPr>
            <a:r>
              <a:rPr lang="en-US" sz="2800" b="1" i="1" dirty="0"/>
              <a:t>T</a:t>
            </a:r>
            <a:r>
              <a:rPr lang="en-US" sz="2400" i="1" dirty="0"/>
              <a:t>eam </a:t>
            </a:r>
            <a:r>
              <a:rPr lang="en-US" sz="2800" b="1" i="1" dirty="0" smtClean="0"/>
              <a:t>I</a:t>
            </a:r>
            <a:r>
              <a:rPr lang="en-US" sz="2400" i="1" dirty="0" smtClean="0"/>
              <a:t>nitiated </a:t>
            </a:r>
            <a:r>
              <a:rPr lang="en-US" sz="2800" b="1" i="1" dirty="0"/>
              <a:t>P</a:t>
            </a:r>
            <a:r>
              <a:rPr lang="en-US" sz="2400" i="1" dirty="0"/>
              <a:t>roblem </a:t>
            </a:r>
            <a:r>
              <a:rPr lang="en-US" sz="2800" b="1" i="1" dirty="0"/>
              <a:t>S</a:t>
            </a:r>
            <a:r>
              <a:rPr lang="en-US" sz="2400" i="1" dirty="0"/>
              <a:t>olving </a:t>
            </a:r>
            <a:r>
              <a:rPr lang="en-US" sz="2000" i="1" dirty="0"/>
              <a:t>(TIPS</a:t>
            </a:r>
            <a:r>
              <a:rPr lang="en-US" sz="2000" i="1" dirty="0" smtClean="0"/>
              <a:t>)</a:t>
            </a:r>
            <a:endParaRPr lang="en-US" sz="2400" i="1" dirty="0"/>
          </a:p>
        </p:txBody>
      </p:sp>
      <p:sp>
        <p:nvSpPr>
          <p:cNvPr id="21" name="TextBox 20"/>
          <p:cNvSpPr txBox="1"/>
          <p:nvPr/>
        </p:nvSpPr>
        <p:spPr>
          <a:xfrm>
            <a:off x="914400" y="0"/>
            <a:ext cx="7467600" cy="769441"/>
          </a:xfrm>
          <a:prstGeom prst="rect">
            <a:avLst/>
          </a:prstGeom>
          <a:noFill/>
        </p:spPr>
        <p:txBody>
          <a:bodyPr wrap="square" rtlCol="0">
            <a:spAutoFit/>
          </a:bodyPr>
          <a:lstStyle/>
          <a:p>
            <a:r>
              <a:rPr lang="en-US" sz="4400" dirty="0" smtClean="0"/>
              <a:t>            5. Problem-Solving</a:t>
            </a:r>
            <a:endParaRPr lang="en-US" sz="4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2228"/>
                                        </p:tgtEl>
                                      </p:cBhvr>
                                    </p:animEffect>
                                    <p:animScale>
                                      <p:cBhvr>
                                        <p:cTn id="7" dur="250" autoRev="1" fill="hold"/>
                                        <p:tgtEl>
                                          <p:spTgt spid="5222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2229"/>
                                        </p:tgtEl>
                                      </p:cBhvr>
                                    </p:animEffect>
                                    <p:animScale>
                                      <p:cBhvr>
                                        <p:cTn id="12" dur="250" autoRev="1" fill="hold"/>
                                        <p:tgtEl>
                                          <p:spTgt spid="5222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2230"/>
                                        </p:tgtEl>
                                      </p:cBhvr>
                                    </p:animEffect>
                                    <p:animScale>
                                      <p:cBhvr>
                                        <p:cTn id="17" dur="250" autoRev="1" fill="hold"/>
                                        <p:tgtEl>
                                          <p:spTgt spid="5223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2231"/>
                                        </p:tgtEl>
                                      </p:cBhvr>
                                    </p:animEffect>
                                    <p:animScale>
                                      <p:cBhvr>
                                        <p:cTn id="22" dur="250" autoRev="1" fill="hold"/>
                                        <p:tgtEl>
                                          <p:spTgt spid="52231"/>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2232"/>
                                        </p:tgtEl>
                                      </p:cBhvr>
                                    </p:animEffect>
                                    <p:animScale>
                                      <p:cBhvr>
                                        <p:cTn id="27" dur="250" autoRev="1" fill="hold"/>
                                        <p:tgtEl>
                                          <p:spTgt spid="5223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0" nodeType="clickEffect">
                                  <p:stCondLst>
                                    <p:cond delay="0"/>
                                  </p:stCondLst>
                                  <p:childTnLst>
                                    <p:animScale>
                                      <p:cBhvr>
                                        <p:cTn id="31" dur="2000" fill="hold"/>
                                        <p:tgtEl>
                                          <p:spTgt spid="7065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52228" grpId="0" animBg="1"/>
      <p:bldP spid="52229" grpId="0" animBg="1"/>
      <p:bldP spid="52230" grpId="0" animBg="1"/>
      <p:bldP spid="52231" grpId="0" animBg="1"/>
      <p:bldP spid="522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28600" y="1600200"/>
            <a:ext cx="8610600" cy="4525963"/>
          </a:xfrm>
        </p:spPr>
        <p:txBody>
          <a:bodyPr/>
          <a:lstStyle/>
          <a:p>
            <a:pPr>
              <a:buNone/>
            </a:pPr>
            <a:r>
              <a:rPr lang="en-US" dirty="0" smtClean="0"/>
              <a:t>At the end of today’s session, you will be able to…</a:t>
            </a:r>
          </a:p>
          <a:p>
            <a:pPr>
              <a:buFontTx/>
              <a:buChar char="-"/>
            </a:pPr>
            <a:r>
              <a:rPr lang="en-US" dirty="0" smtClean="0"/>
              <a:t>Describe the three functions of coaching</a:t>
            </a:r>
          </a:p>
          <a:p>
            <a:pPr>
              <a:buFontTx/>
              <a:buChar char="-"/>
            </a:pPr>
            <a:r>
              <a:rPr lang="en-US" dirty="0" smtClean="0"/>
              <a:t>Identify your strengths as a PBS Coach</a:t>
            </a:r>
          </a:p>
          <a:p>
            <a:pPr>
              <a:buFontTx/>
              <a:buChar char="-"/>
            </a:pPr>
            <a:r>
              <a:rPr lang="en-US" dirty="0" smtClean="0"/>
              <a:t>Identify your areas of need as a PBS Coach</a:t>
            </a:r>
          </a:p>
          <a:p>
            <a:pPr>
              <a:buFontTx/>
              <a:buChar char="-"/>
            </a:pPr>
            <a:r>
              <a:rPr lang="en-US" dirty="0" smtClean="0"/>
              <a:t>Identify resources to enhance your role as a PBS Coach</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04800" y="0"/>
            <a:ext cx="8458200" cy="533400"/>
          </a:xfrm>
        </p:spPr>
        <p:txBody>
          <a:bodyPr>
            <a:normAutofit fontScale="90000"/>
          </a:bodyPr>
          <a:lstStyle/>
          <a:p>
            <a:pPr eaLnBrk="1" fontAlgn="auto" hangingPunct="1">
              <a:spcAft>
                <a:spcPts val="0"/>
              </a:spcAft>
              <a:defRPr/>
            </a:pPr>
            <a:r>
              <a:rPr lang="en-US" sz="3600" dirty="0" smtClean="0"/>
              <a:t>Problem-Solving Process</a:t>
            </a:r>
          </a:p>
        </p:txBody>
      </p:sp>
      <p:sp>
        <p:nvSpPr>
          <p:cNvPr id="3" name="Content Placeholder 2"/>
          <p:cNvSpPr>
            <a:spLocks noGrp="1"/>
          </p:cNvSpPr>
          <p:nvPr>
            <p:ph sz="quarter" idx="1"/>
          </p:nvPr>
        </p:nvSpPr>
        <p:spPr>
          <a:xfrm>
            <a:off x="228600" y="609600"/>
            <a:ext cx="8686800" cy="6096000"/>
          </a:xfrm>
        </p:spPr>
        <p:txBody>
          <a:bodyPr>
            <a:noAutofit/>
          </a:bodyPr>
          <a:lstStyle/>
          <a:p>
            <a:pPr marL="341313" indent="-225425" eaLnBrk="1" fontAlgn="auto" hangingPunct="1">
              <a:spcAft>
                <a:spcPts val="0"/>
              </a:spcAft>
              <a:buFont typeface="Wingdings 2"/>
              <a:buChar char=""/>
              <a:defRPr/>
            </a:pPr>
            <a:r>
              <a:rPr lang="en-US" sz="2000" dirty="0" smtClean="0"/>
              <a:t>Review Status and Identify Problem(s)</a:t>
            </a:r>
          </a:p>
          <a:p>
            <a:pPr marL="741363" lvl="2" indent="-225425">
              <a:buFont typeface="Wingdings" pitchFamily="2" charset="2"/>
              <a:buChar char="Ø"/>
              <a:defRPr/>
            </a:pPr>
            <a:r>
              <a:rPr lang="en-US" sz="1600" dirty="0" smtClean="0"/>
              <a:t>Disrespectful behavior increasing (SWIS)</a:t>
            </a:r>
          </a:p>
          <a:p>
            <a:pPr marL="341313" indent="-225425">
              <a:buFont typeface="Wingdings 2"/>
              <a:buChar char=""/>
              <a:defRPr/>
            </a:pPr>
            <a:endParaRPr lang="en-US" sz="1050" dirty="0" smtClean="0"/>
          </a:p>
          <a:p>
            <a:pPr marL="341313" indent="-225425">
              <a:buFont typeface="Wingdings 2"/>
              <a:buChar char=""/>
              <a:defRPr/>
            </a:pPr>
            <a:r>
              <a:rPr lang="en-US" sz="2000" dirty="0" smtClean="0"/>
              <a:t>Develop and Refine Hypothesis</a:t>
            </a:r>
          </a:p>
          <a:p>
            <a:pPr marL="741363" lvl="2" indent="-225425">
              <a:buFont typeface="Wingdings" pitchFamily="2" charset="2"/>
              <a:buChar char="Ø"/>
              <a:defRPr/>
            </a:pPr>
            <a:r>
              <a:rPr lang="en-US" sz="1600" dirty="0" smtClean="0"/>
              <a:t>Ex: SWIS data indicated disrespectful behavior with adults in the classroom at all grade levels has doubled this year. Many students are contributing and the problems seem to occur during the afternoon more than the morning. We are not sure why.</a:t>
            </a:r>
          </a:p>
          <a:p>
            <a:pPr marL="341313" indent="-225425">
              <a:buFont typeface="Wingdings 2"/>
              <a:buChar char=""/>
              <a:defRPr/>
            </a:pPr>
            <a:endParaRPr lang="en-US" sz="1050" dirty="0" smtClean="0"/>
          </a:p>
          <a:p>
            <a:pPr marL="341313" indent="-225425">
              <a:buFont typeface="Wingdings 2"/>
              <a:buChar char=""/>
              <a:defRPr/>
            </a:pPr>
            <a:r>
              <a:rPr lang="en-US" sz="2000" dirty="0" smtClean="0"/>
              <a:t>Discuss and Select Solutions</a:t>
            </a:r>
          </a:p>
          <a:p>
            <a:pPr marL="741363" lvl="2" indent="-225425">
              <a:buFont typeface="Wingdings" pitchFamily="2" charset="2"/>
              <a:buChar char="Ø"/>
              <a:defRPr/>
            </a:pPr>
            <a:r>
              <a:rPr lang="en-US" sz="1600" dirty="0" smtClean="0"/>
              <a:t>Consider Prevent, Teach, Prompt, Reward, Extinction, Safety</a:t>
            </a:r>
          </a:p>
          <a:p>
            <a:pPr marL="341313" indent="-225425">
              <a:buFont typeface="Wingdings 2"/>
              <a:buChar char=""/>
              <a:defRPr/>
            </a:pPr>
            <a:endParaRPr lang="en-US" sz="1100" dirty="0" smtClean="0"/>
          </a:p>
          <a:p>
            <a:pPr marL="341313" indent="-225425">
              <a:buFont typeface="Wingdings 2"/>
              <a:buChar char=""/>
              <a:defRPr/>
            </a:pPr>
            <a:r>
              <a:rPr lang="en-US" sz="2000" dirty="0" smtClean="0"/>
              <a:t>Develop and Implement Action Plan</a:t>
            </a:r>
          </a:p>
          <a:p>
            <a:pPr marL="741363" lvl="2" indent="-225425">
              <a:buFont typeface="Wingdings" pitchFamily="2" charset="2"/>
              <a:buChar char="Ø"/>
              <a:defRPr/>
            </a:pPr>
            <a:r>
              <a:rPr lang="en-US" sz="1600" dirty="0" smtClean="0"/>
              <a:t>Address respect in newsletter – Staff  by 1-15-2010</a:t>
            </a:r>
          </a:p>
          <a:p>
            <a:pPr marL="741363" lvl="2" indent="-225425">
              <a:buFont typeface="Wingdings" pitchFamily="2" charset="2"/>
              <a:buChar char="Ø"/>
              <a:defRPr/>
            </a:pPr>
            <a:r>
              <a:rPr lang="en-US" sz="1600" dirty="0" smtClean="0"/>
              <a:t>Model Respectful behaviors – Staff  by 1-15-2010</a:t>
            </a:r>
          </a:p>
          <a:p>
            <a:pPr marL="741363" lvl="2" indent="-225425">
              <a:buFont typeface="Wingdings" pitchFamily="2" charset="2"/>
              <a:buChar char="Ø"/>
              <a:defRPr/>
            </a:pPr>
            <a:r>
              <a:rPr lang="en-US" sz="1600" dirty="0" smtClean="0"/>
              <a:t>Re-teach expectations daily and link to SW rules – Classroom teachers by 1-11-2010</a:t>
            </a:r>
          </a:p>
          <a:p>
            <a:pPr marL="741363" lvl="2" indent="-225425">
              <a:buFont typeface="Wingdings" pitchFamily="2" charset="2"/>
              <a:buChar char="Ø"/>
              <a:defRPr/>
            </a:pPr>
            <a:r>
              <a:rPr lang="en-US" sz="1600" dirty="0" smtClean="0"/>
              <a:t>Goal: Decrease frequency of  disrespectful behavior to no more than 5 per grade level per month by end of school year</a:t>
            </a:r>
          </a:p>
          <a:p>
            <a:pPr marL="341313" indent="-225425">
              <a:buFont typeface="Wingdings 2"/>
              <a:buChar char=""/>
              <a:defRPr/>
            </a:pPr>
            <a:endParaRPr lang="en-US" sz="1000" dirty="0" smtClean="0"/>
          </a:p>
          <a:p>
            <a:pPr marL="341313" indent="-225425">
              <a:buFont typeface="Wingdings 2"/>
              <a:buChar char=""/>
              <a:defRPr/>
            </a:pPr>
            <a:r>
              <a:rPr lang="en-US" sz="2000" dirty="0" smtClean="0"/>
              <a:t>Evaluate and Revise Plan </a:t>
            </a:r>
            <a:r>
              <a:rPr lang="en-US" sz="1400" dirty="0" smtClean="0"/>
              <a:t>(hypothetical next meeting: 3/15/10)</a:t>
            </a:r>
            <a:endParaRPr lang="en-US" sz="2000" dirty="0" smtClean="0"/>
          </a:p>
          <a:p>
            <a:pPr marL="741363" lvl="2" indent="-225425">
              <a:buFont typeface="Wingdings" pitchFamily="2" charset="2"/>
              <a:buChar char="Ø"/>
              <a:defRPr/>
            </a:pPr>
            <a:r>
              <a:rPr lang="en-US" sz="1600" dirty="0" smtClean="0"/>
              <a:t>Based on SWIS data and staff report, disrespectful behavior has been reduced to 2 per grade level (i.e., 60%) in the last month</a:t>
            </a:r>
          </a:p>
          <a:p>
            <a:pPr marL="1009650" lvl="1" indent="-609600">
              <a:buNone/>
              <a:defRPr/>
            </a:pPr>
            <a:endParaRPr lang="en-US" sz="400" dirty="0" smtClean="0"/>
          </a:p>
          <a:p>
            <a:pPr marL="1009650" lvl="1" indent="-609600">
              <a:buNone/>
              <a:defRPr/>
            </a:pPr>
            <a:r>
              <a:rPr lang="en-US" sz="1400" dirty="0" smtClean="0"/>
              <a:t>(See next slide for this example on the </a:t>
            </a:r>
            <a:r>
              <a:rPr lang="en-US" sz="1400" i="1" dirty="0" smtClean="0"/>
              <a:t>Minutes and Problem-Solving Form</a:t>
            </a:r>
            <a:r>
              <a:rPr lang="en-US" sz="1400" dirty="0"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1" y="0"/>
            <a:ext cx="9127044"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92162"/>
          </a:xfrm>
        </p:spPr>
        <p:txBody>
          <a:bodyPr>
            <a:normAutofit fontScale="90000"/>
          </a:bodyPr>
          <a:lstStyle/>
          <a:p>
            <a:r>
              <a:rPr lang="en-US" dirty="0" smtClean="0"/>
              <a:t>Facilitation Tools and Resources </a:t>
            </a:r>
            <a:r>
              <a:rPr lang="en-US" sz="3100" dirty="0" smtClean="0">
                <a:hlinkClick r:id="rId3"/>
              </a:rPr>
              <a:t>www.papbs.org</a:t>
            </a:r>
            <a:r>
              <a:rPr lang="en-US" dirty="0" smtClean="0"/>
              <a:t>  </a:t>
            </a:r>
            <a:endParaRPr lang="en-US" dirty="0"/>
          </a:p>
        </p:txBody>
      </p:sp>
      <p:sp>
        <p:nvSpPr>
          <p:cNvPr id="3" name="Content Placeholder 2"/>
          <p:cNvSpPr>
            <a:spLocks noGrp="1"/>
          </p:cNvSpPr>
          <p:nvPr>
            <p:ph idx="1"/>
          </p:nvPr>
        </p:nvSpPr>
        <p:spPr>
          <a:xfrm>
            <a:off x="228600" y="1447800"/>
            <a:ext cx="8763000" cy="5257800"/>
          </a:xfrm>
        </p:spPr>
        <p:txBody>
          <a:bodyPr>
            <a:normAutofit/>
          </a:bodyPr>
          <a:lstStyle/>
          <a:p>
            <a:r>
              <a:rPr lang="en-US" dirty="0" smtClean="0"/>
              <a:t>Coaches Corner / Resources</a:t>
            </a:r>
          </a:p>
          <a:p>
            <a:pPr lvl="1"/>
            <a:r>
              <a:rPr lang="en-US" dirty="0" smtClean="0">
                <a:hlinkClick r:id="rId4" action="ppaction://hlinkfile"/>
              </a:rPr>
              <a:t>Big 5 Data Review Guide</a:t>
            </a:r>
            <a:endParaRPr lang="en-US" dirty="0" smtClean="0"/>
          </a:p>
          <a:p>
            <a:pPr lvl="1"/>
            <a:r>
              <a:rPr lang="en-US" dirty="0" smtClean="0">
                <a:hlinkClick r:id="rId5" action="ppaction://hlinkfile"/>
              </a:rPr>
              <a:t>Meeting Minutes Form </a:t>
            </a:r>
            <a:endParaRPr lang="en-US" dirty="0" smtClean="0"/>
          </a:p>
          <a:p>
            <a:pPr lvl="1"/>
            <a:r>
              <a:rPr lang="en-US" dirty="0" smtClean="0">
                <a:hlinkClick r:id="rId6" action="ppaction://hlinkpres?slideindex=1&amp;slidetitle="/>
              </a:rPr>
              <a:t>TIPS FINAL 9.30.10.ppt</a:t>
            </a:r>
            <a:endParaRPr lang="en-US" dirty="0" smtClean="0"/>
          </a:p>
          <a:p>
            <a:pPr lvl="1"/>
            <a:r>
              <a:rPr lang="en-US" dirty="0" smtClean="0">
                <a:hlinkClick r:id="rId7" action="ppaction://hlinkpres?slideindex=1&amp;slidetitle="/>
              </a:rPr>
              <a:t>TIPS MTG Foundations Checklist.ppt</a:t>
            </a:r>
            <a:endParaRPr lang="en-US" dirty="0" smtClean="0"/>
          </a:p>
          <a:p>
            <a:pPr lvl="1"/>
            <a:r>
              <a:rPr lang="en-US" dirty="0" err="1" smtClean="0">
                <a:hlinkClick r:id="rId8" action="ppaction://hlinkfile"/>
              </a:rPr>
              <a:t>Mult</a:t>
            </a:r>
            <a:r>
              <a:rPr lang="en-US" dirty="0" smtClean="0">
                <a:hlinkClick r:id="rId8" action="ppaction://hlinkfile"/>
              </a:rPr>
              <a:t>-Tiered Action Plan School year 10-11</a:t>
            </a:r>
            <a:endParaRPr lang="en-US" dirty="0" smtClean="0"/>
          </a:p>
          <a:p>
            <a:pPr lvl="1"/>
            <a:r>
              <a:rPr lang="en-US" dirty="0" smtClean="0">
                <a:hlinkClick r:id="rId9" action="ppaction://hlinkfile"/>
              </a:rPr>
              <a:t>PA Evaluation </a:t>
            </a:r>
            <a:r>
              <a:rPr lang="en-US" dirty="0" err="1" smtClean="0">
                <a:hlinkClick r:id="rId9" action="ppaction://hlinkfile"/>
              </a:rPr>
              <a:t>Plan_FY</a:t>
            </a:r>
            <a:r>
              <a:rPr lang="en-US" dirty="0" smtClean="0">
                <a:hlinkClick r:id="rId9" action="ppaction://hlinkfile"/>
              </a:rPr>
              <a:t> 2010-11 </a:t>
            </a:r>
            <a:r>
              <a:rPr lang="en-US" dirty="0" smtClean="0"/>
              <a:t/>
            </a:r>
            <a:br>
              <a:rPr lang="en-US" dirty="0" smtClean="0"/>
            </a:br>
            <a:r>
              <a:rPr lang="en-US" dirty="0" smtClean="0"/>
              <a:t/>
            </a:r>
            <a:br>
              <a:rPr lang="en-US" dirty="0" smtClean="0"/>
            </a:br>
            <a:endParaRPr lang="en-US"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8229600" cy="639762"/>
          </a:xfrm>
        </p:spPr>
        <p:txBody>
          <a:bodyPr>
            <a:normAutofit fontScale="90000"/>
          </a:bodyPr>
          <a:lstStyle/>
          <a:p>
            <a:r>
              <a:rPr lang="en-US" dirty="0" smtClean="0"/>
              <a:t>Effective Facilitation</a:t>
            </a:r>
            <a:endParaRPr lang="en-US" dirty="0"/>
          </a:p>
        </p:txBody>
      </p:sp>
      <p:sp>
        <p:nvSpPr>
          <p:cNvPr id="20" name="_s37894"/>
          <p:cNvSpPr>
            <a:spLocks noGrp="1" noChangeArrowheads="1"/>
          </p:cNvSpPr>
          <p:nvPr>
            <p:ph idx="1"/>
          </p:nvPr>
        </p:nvSpPr>
        <p:spPr bwMode="auto">
          <a:xfrm>
            <a:off x="7010400" y="304800"/>
            <a:ext cx="1600200" cy="1471493"/>
          </a:xfrm>
          <a:prstGeom prst="ellipse">
            <a:avLst/>
          </a:prstGeom>
          <a:solidFill>
            <a:srgbClr val="FFFF00"/>
          </a:solidFill>
          <a:ln w="57150">
            <a:solidFill>
              <a:srgbClr val="FFFF00"/>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wrap="square" lIns="0" tIns="0" rIns="0" bIns="0" anchor="t" anchorCtr="1">
            <a:spAutoFit/>
            <a:sp3d extrusionH="57150" prstMaterial="dkEdge">
              <a:bevelT w="38100" h="38100"/>
            </a:sp3d>
          </a:bodyPr>
          <a:lstStyle/>
          <a:p>
            <a:pPr algn="ctr" eaLnBrk="0" hangingPunct="0">
              <a:buNone/>
            </a:pPr>
            <a:endParaRPr lang="en-US" sz="2000" dirty="0" smtClean="0">
              <a:latin typeface="Calibri" pitchFamily="34" charset="0"/>
              <a:ea typeface="MS PGothic" pitchFamily="34" charset="-128"/>
            </a:endParaRPr>
          </a:p>
          <a:p>
            <a:pPr algn="ctr" eaLnBrk="0" hangingPunct="0">
              <a:buNone/>
            </a:pPr>
            <a:r>
              <a:rPr lang="en-US" sz="2000" dirty="0" smtClean="0">
                <a:effectLst>
                  <a:outerShdw blurRad="38100" dist="38100" dir="2700000" algn="tl">
                    <a:srgbClr val="000000">
                      <a:alpha val="43137"/>
                    </a:srgbClr>
                  </a:outerShdw>
                </a:effectLst>
                <a:latin typeface="Calibri" pitchFamily="34" charset="0"/>
                <a:ea typeface="MS PGothic" pitchFamily="34" charset="-128"/>
              </a:rPr>
              <a:t>Facilitator</a:t>
            </a:r>
            <a:endParaRPr lang="en-US" sz="2000" dirty="0">
              <a:effectLst>
                <a:outerShdw blurRad="38100" dist="38100" dir="2700000" algn="tl">
                  <a:srgbClr val="000000">
                    <a:alpha val="43137"/>
                  </a:srgbClr>
                </a:outerShdw>
              </a:effectLst>
              <a:latin typeface="Times New Roman" pitchFamily="18" charset="0"/>
              <a:ea typeface="MS PGothic" pitchFamily="34" charset="-128"/>
            </a:endParaRPr>
          </a:p>
          <a:p>
            <a:pPr eaLnBrk="0" hangingPunct="0"/>
            <a:endParaRPr lang="en-US" sz="2000" dirty="0">
              <a:latin typeface="Times New Roman" pitchFamily="18" charset="0"/>
              <a:ea typeface="MS PGothic"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of Coaching</a:t>
            </a:r>
            <a:endParaRPr lang="en-US" dirty="0"/>
          </a:p>
        </p:txBody>
      </p:sp>
      <p:sp>
        <p:nvSpPr>
          <p:cNvPr id="3" name="Content Placeholder 2"/>
          <p:cNvSpPr>
            <a:spLocks noGrp="1"/>
          </p:cNvSpPr>
          <p:nvPr>
            <p:ph idx="1"/>
          </p:nvPr>
        </p:nvSpPr>
        <p:spPr/>
        <p:txBody>
          <a:bodyPr/>
          <a:lstStyle/>
          <a:p>
            <a:r>
              <a:rPr lang="en-US" dirty="0" smtClean="0"/>
              <a:t>Go to </a:t>
            </a:r>
            <a:r>
              <a:rPr lang="en-US" dirty="0" err="1" smtClean="0"/>
              <a:t>RtIIB</a:t>
            </a:r>
            <a:r>
              <a:rPr lang="en-US" dirty="0" smtClean="0"/>
              <a:t>/SWPBIS Coaches’ Training Worksheet. </a:t>
            </a:r>
            <a:r>
              <a:rPr lang="en-US" sz="2400" dirty="0" smtClean="0"/>
              <a:t>(Coaching 101 Handout)</a:t>
            </a:r>
            <a:endParaRPr lang="en-US" dirty="0" smtClean="0"/>
          </a:p>
          <a:p>
            <a:endParaRPr lang="en-US" smtClean="0"/>
          </a:p>
          <a:p>
            <a:r>
              <a:rPr lang="en-US" smtClean="0"/>
              <a:t>Complete </a:t>
            </a:r>
            <a:r>
              <a:rPr lang="en-US" dirty="0" smtClean="0"/>
              <a:t>Self-Evaluation Section II: Items 1-6 before proceeding.</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Overview </a:t>
            </a:r>
            <a:r>
              <a:rPr lang="en-US" dirty="0" err="1" smtClean="0"/>
              <a:t>RtIIB</a:t>
            </a:r>
            <a:r>
              <a:rPr lang="en-US" dirty="0" smtClean="0"/>
              <a:t> Coaching Content</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Fluent in the Tier 1 </a:t>
            </a:r>
            <a:r>
              <a:rPr lang="en-US" dirty="0" err="1" smtClean="0"/>
              <a:t>RtIIB</a:t>
            </a:r>
            <a:r>
              <a:rPr lang="en-US" dirty="0" smtClean="0"/>
              <a:t> process</a:t>
            </a:r>
          </a:p>
          <a:p>
            <a:pPr marL="514350" indent="-514350">
              <a:buAutoNum type="arabicPeriod"/>
            </a:pPr>
            <a:r>
              <a:rPr lang="en-US" dirty="0" smtClean="0"/>
              <a:t>Knowledge of </a:t>
            </a:r>
            <a:r>
              <a:rPr lang="en-US" dirty="0" err="1" smtClean="0"/>
              <a:t>RtIIB</a:t>
            </a:r>
            <a:r>
              <a:rPr lang="en-US" dirty="0" smtClean="0"/>
              <a:t> principles</a:t>
            </a:r>
          </a:p>
          <a:p>
            <a:pPr marL="514350" indent="-514350">
              <a:buAutoNum type="arabicPeriod"/>
            </a:pPr>
            <a:r>
              <a:rPr lang="en-US" dirty="0" smtClean="0"/>
              <a:t>Knowledge of basic behavior principles</a:t>
            </a:r>
          </a:p>
          <a:p>
            <a:pPr marL="514350" indent="-514350">
              <a:buAutoNum type="arabicPeriod"/>
            </a:pPr>
            <a:r>
              <a:rPr lang="en-US" dirty="0" smtClean="0"/>
              <a:t>Behavior data system</a:t>
            </a:r>
          </a:p>
          <a:p>
            <a:pPr marL="514350" indent="-514350">
              <a:buAutoNum type="arabicPeriod"/>
            </a:pPr>
            <a:r>
              <a:rPr lang="en-US" dirty="0" smtClean="0"/>
              <a:t>Evaluation and data-driven decision-making</a:t>
            </a:r>
          </a:p>
          <a:p>
            <a:pPr marL="514350" indent="-514350">
              <a:buAutoNum type="arabicPeriod"/>
            </a:pPr>
            <a:r>
              <a:rPr lang="en-US" dirty="0" smtClean="0"/>
              <a:t>Resources</a:t>
            </a:r>
            <a:endParaRPr lang="en-US" dirty="0"/>
          </a:p>
        </p:txBody>
      </p:sp>
      <p:sp>
        <p:nvSpPr>
          <p:cNvPr id="6" name="_s37894"/>
          <p:cNvSpPr txBox="1">
            <a:spLocks noChangeArrowheads="1"/>
          </p:cNvSpPr>
          <p:nvPr/>
        </p:nvSpPr>
        <p:spPr bwMode="auto">
          <a:xfrm>
            <a:off x="6553200" y="838200"/>
            <a:ext cx="2209800" cy="1904286"/>
          </a:xfrm>
          <a:prstGeom prst="ellipse">
            <a:avLst/>
          </a:prstGeom>
          <a:solidFill>
            <a:schemeClr val="bg1">
              <a:lumMod val="75000"/>
            </a:schemeClr>
          </a:solidFill>
          <a:ln w="57150">
            <a:solidFill>
              <a:schemeClr val="bg1">
                <a:lumMod val="75000"/>
              </a:schemeClr>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vert="horz" wrap="square" lIns="0" tIns="0" rIns="0" bIns="0" rtlCol="0" anchor="t" anchorCtr="1">
            <a:spAutoFit/>
            <a:sp3d extrusionH="57150" prstMaterial="dkEdge">
              <a:bevelT w="38100" h="38100"/>
            </a:sp3d>
          </a:bodyPr>
          <a:lstStyle/>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S PGothic" pitchFamily="34" charset="-128"/>
              <a:cs typeface="+mn-cs"/>
            </a:endParaRP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S PGothic" pitchFamily="34" charset="-128"/>
                <a:cs typeface="+mn-cs"/>
              </a:rPr>
              <a:t>Content/ Knowledge</a:t>
            </a:r>
            <a:endParaRPr kumimoji="0" lang="en-US"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a:p>
            <a:pPr marL="342900" marR="0" lvl="0" indent="-342900" algn="l" defTabSz="914400" rtl="0" eaLnBrk="0" fontAlgn="auto" latinLnBrk="0" hangingPunct="0">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S PGothic" pitchFamily="34"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1. Tier 1 </a:t>
            </a:r>
            <a:r>
              <a:rPr lang="en-US" dirty="0" err="1" smtClean="0"/>
              <a:t>RtIIB</a:t>
            </a:r>
            <a:r>
              <a:rPr lang="en-US" dirty="0" smtClean="0"/>
              <a:t> Process</a:t>
            </a:r>
            <a:endParaRPr lang="en-US" dirty="0"/>
          </a:p>
        </p:txBody>
      </p:sp>
      <p:sp>
        <p:nvSpPr>
          <p:cNvPr id="4" name="TextBox 3"/>
          <p:cNvSpPr txBox="1"/>
          <p:nvPr/>
        </p:nvSpPr>
        <p:spPr>
          <a:xfrm>
            <a:off x="228600" y="1371600"/>
            <a:ext cx="7086600" cy="4524315"/>
          </a:xfrm>
          <a:prstGeom prst="rect">
            <a:avLst/>
          </a:prstGeom>
          <a:noFill/>
        </p:spPr>
        <p:txBody>
          <a:bodyPr wrap="square" rtlCol="0">
            <a:spAutoFit/>
          </a:bodyPr>
          <a:lstStyle/>
          <a:p>
            <a:pPr lvl="1"/>
            <a:r>
              <a:rPr lang="en-US" sz="2400" dirty="0" smtClean="0"/>
              <a:t>- PBIS Team &amp; Administrative Support</a:t>
            </a:r>
          </a:p>
          <a:p>
            <a:pPr lvl="1">
              <a:buFontTx/>
              <a:buChar char="-"/>
            </a:pPr>
            <a:r>
              <a:rPr lang="en-US" sz="2400" dirty="0" smtClean="0"/>
              <a:t> Faculty Commitment, Participation</a:t>
            </a:r>
          </a:p>
          <a:p>
            <a:pPr lvl="1">
              <a:buFontTx/>
              <a:buChar char="-"/>
            </a:pPr>
            <a:r>
              <a:rPr lang="en-US" sz="2400" dirty="0"/>
              <a:t> </a:t>
            </a:r>
            <a:r>
              <a:rPr lang="en-US" sz="2400" dirty="0" smtClean="0"/>
              <a:t>Effective Discipline</a:t>
            </a:r>
          </a:p>
          <a:p>
            <a:pPr lvl="1">
              <a:buFontTx/>
              <a:buChar char="-"/>
            </a:pPr>
            <a:r>
              <a:rPr lang="en-US" sz="2400" dirty="0" smtClean="0"/>
              <a:t> Data Entry &amp; Analysis</a:t>
            </a:r>
          </a:p>
          <a:p>
            <a:pPr lvl="1">
              <a:buFontTx/>
              <a:buChar char="-"/>
            </a:pPr>
            <a:r>
              <a:rPr lang="en-US" sz="2400" dirty="0"/>
              <a:t> </a:t>
            </a:r>
            <a:r>
              <a:rPr lang="en-US" sz="2400" dirty="0" smtClean="0"/>
              <a:t>Expectations and Routines</a:t>
            </a:r>
          </a:p>
          <a:p>
            <a:pPr lvl="1">
              <a:buFontTx/>
              <a:buChar char="-"/>
            </a:pPr>
            <a:r>
              <a:rPr lang="en-US" sz="2400" dirty="0"/>
              <a:t> </a:t>
            </a:r>
            <a:r>
              <a:rPr lang="en-US" sz="2400" dirty="0" smtClean="0"/>
              <a:t>Acknowledgement / Recognition System</a:t>
            </a:r>
          </a:p>
          <a:p>
            <a:pPr marL="574675" indent="-117475">
              <a:buFontTx/>
              <a:buChar char="-"/>
            </a:pPr>
            <a:r>
              <a:rPr lang="en-US" sz="2400" dirty="0" smtClean="0"/>
              <a:t>Lesson Plans for Teaching Behavior</a:t>
            </a:r>
          </a:p>
          <a:p>
            <a:pPr marL="574675" indent="-117475">
              <a:buFontTx/>
              <a:buChar char="-"/>
            </a:pPr>
            <a:r>
              <a:rPr lang="en-US" sz="2400" dirty="0" smtClean="0"/>
              <a:t> Implementation Planning</a:t>
            </a:r>
          </a:p>
          <a:p>
            <a:pPr marL="574675" indent="-117475">
              <a:buFontTx/>
              <a:buChar char="-"/>
            </a:pPr>
            <a:r>
              <a:rPr lang="en-US" sz="2400" dirty="0" smtClean="0"/>
              <a:t> Crisis Planning</a:t>
            </a:r>
          </a:p>
          <a:p>
            <a:pPr marL="574675" indent="-117475">
              <a:buFontTx/>
              <a:buChar char="-"/>
            </a:pPr>
            <a:r>
              <a:rPr lang="en-US" sz="2400" dirty="0" smtClean="0"/>
              <a:t> Assessment, Progress Monitoring</a:t>
            </a:r>
          </a:p>
          <a:p>
            <a:pPr marL="574675" indent="-117475">
              <a:buFontTx/>
              <a:buChar char="-"/>
            </a:pPr>
            <a:r>
              <a:rPr lang="en-US" sz="2400" dirty="0" smtClean="0"/>
              <a:t> Classroom PBIS Systems</a:t>
            </a:r>
          </a:p>
          <a:p>
            <a:endParaRPr lang="en-US" sz="2400" dirty="0"/>
          </a:p>
        </p:txBody>
      </p:sp>
      <p:sp>
        <p:nvSpPr>
          <p:cNvPr id="6" name="Rectangle 5"/>
          <p:cNvSpPr/>
          <p:nvPr/>
        </p:nvSpPr>
        <p:spPr>
          <a:xfrm>
            <a:off x="304800" y="838200"/>
            <a:ext cx="4072208" cy="584775"/>
          </a:xfrm>
          <a:prstGeom prst="rect">
            <a:avLst/>
          </a:prstGeom>
        </p:spPr>
        <p:txBody>
          <a:bodyPr wrap="square">
            <a:spAutoFit/>
          </a:bodyPr>
          <a:lstStyle/>
          <a:p>
            <a:pPr lvl="0">
              <a:buFont typeface="Arial" pitchFamily="34" charset="0"/>
              <a:buChar char="•"/>
            </a:pPr>
            <a:r>
              <a:rPr lang="en-US" sz="2800" dirty="0" smtClean="0">
                <a:solidFill>
                  <a:prstClr val="black"/>
                </a:solidFill>
              </a:rPr>
              <a:t> </a:t>
            </a:r>
            <a:r>
              <a:rPr lang="en-US" sz="3200" b="1" dirty="0" smtClean="0">
                <a:solidFill>
                  <a:prstClr val="black"/>
                </a:solidFill>
              </a:rPr>
              <a:t>Critical </a:t>
            </a:r>
            <a:r>
              <a:rPr lang="en-US" sz="3200" b="1" dirty="0">
                <a:solidFill>
                  <a:prstClr val="black"/>
                </a:solidFill>
              </a:rPr>
              <a:t>Elements</a:t>
            </a:r>
            <a:endParaRPr lang="en-US" sz="2800" b="1" dirty="0">
              <a:solidFill>
                <a:prstClr val="black"/>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RtIIB</a:t>
            </a:r>
            <a:r>
              <a:rPr lang="en-US" dirty="0" smtClean="0"/>
              <a:t> Principles</a:t>
            </a:r>
            <a:endParaRPr lang="en-US" dirty="0"/>
          </a:p>
        </p:txBody>
      </p:sp>
      <p:sp>
        <p:nvSpPr>
          <p:cNvPr id="3" name="Content Placeholder 2"/>
          <p:cNvSpPr>
            <a:spLocks noGrp="1"/>
          </p:cNvSpPr>
          <p:nvPr>
            <p:ph idx="1"/>
          </p:nvPr>
        </p:nvSpPr>
        <p:spPr/>
        <p:txBody>
          <a:bodyPr/>
          <a:lstStyle/>
          <a:p>
            <a:r>
              <a:rPr lang="en-US" dirty="0" smtClean="0"/>
              <a:t>Core Principles</a:t>
            </a:r>
          </a:p>
          <a:p>
            <a:pPr lvl="1"/>
            <a:r>
              <a:rPr lang="en-US" dirty="0" smtClean="0"/>
              <a:t>Continual application of a structured problem-solving process</a:t>
            </a:r>
          </a:p>
          <a:p>
            <a:pPr lvl="1"/>
            <a:r>
              <a:rPr lang="en-US" dirty="0" smtClean="0"/>
              <a:t>Reliance on an integrated system to inform problem-solving</a:t>
            </a:r>
          </a:p>
          <a:p>
            <a:pPr lvl="1"/>
            <a:r>
              <a:rPr lang="en-US" dirty="0" smtClean="0"/>
              <a:t>Multi-tiered model of support that uses school resources efficiently</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3. Behavioral Knowledge</a:t>
            </a:r>
            <a:endParaRPr lang="en-US" dirty="0"/>
          </a:p>
        </p:txBody>
      </p:sp>
      <p:sp>
        <p:nvSpPr>
          <p:cNvPr id="4" name="TextBox 3"/>
          <p:cNvSpPr txBox="1"/>
          <p:nvPr/>
        </p:nvSpPr>
        <p:spPr>
          <a:xfrm>
            <a:off x="152400" y="1741944"/>
            <a:ext cx="8839200" cy="461665"/>
          </a:xfrm>
          <a:prstGeom prst="rect">
            <a:avLst/>
          </a:prstGeom>
          <a:noFill/>
        </p:spPr>
        <p:txBody>
          <a:bodyPr wrap="square" rtlCol="0">
            <a:spAutoFit/>
          </a:bodyPr>
          <a:lstStyle/>
          <a:p>
            <a:pPr lvl="1">
              <a:buFontTx/>
              <a:buChar char="-"/>
            </a:pPr>
            <a:r>
              <a:rPr lang="en-US" sz="2400" dirty="0" smtClean="0"/>
              <a:t> event and/or stimulus that occurs before the behavior</a:t>
            </a:r>
          </a:p>
        </p:txBody>
      </p:sp>
      <p:sp>
        <p:nvSpPr>
          <p:cNvPr id="6" name="Rectangle 5"/>
          <p:cNvSpPr/>
          <p:nvPr/>
        </p:nvSpPr>
        <p:spPr>
          <a:xfrm>
            <a:off x="304800" y="1208544"/>
            <a:ext cx="4072208" cy="584775"/>
          </a:xfrm>
          <a:prstGeom prst="rect">
            <a:avLst/>
          </a:prstGeom>
        </p:spPr>
        <p:txBody>
          <a:bodyPr wrap="square">
            <a:spAutoFit/>
          </a:bodyPr>
          <a:lstStyle/>
          <a:p>
            <a:pPr lvl="0">
              <a:buFont typeface="Arial" pitchFamily="34" charset="0"/>
              <a:buChar char="•"/>
            </a:pPr>
            <a:r>
              <a:rPr lang="en-US" sz="2800" dirty="0" smtClean="0">
                <a:solidFill>
                  <a:prstClr val="black"/>
                </a:solidFill>
              </a:rPr>
              <a:t> </a:t>
            </a:r>
            <a:r>
              <a:rPr lang="en-US" sz="3200" b="1" dirty="0" smtClean="0">
                <a:solidFill>
                  <a:prstClr val="black"/>
                </a:solidFill>
              </a:rPr>
              <a:t>A</a:t>
            </a:r>
            <a:r>
              <a:rPr lang="en-US" sz="3200" dirty="0" smtClean="0">
                <a:solidFill>
                  <a:prstClr val="black"/>
                </a:solidFill>
              </a:rPr>
              <a:t>ntecedents</a:t>
            </a:r>
            <a:endParaRPr lang="en-US" sz="2800" dirty="0">
              <a:solidFill>
                <a:prstClr val="black"/>
              </a:solidFill>
            </a:endParaRPr>
          </a:p>
        </p:txBody>
      </p:sp>
      <p:sp>
        <p:nvSpPr>
          <p:cNvPr id="5" name="TextBox 4"/>
          <p:cNvSpPr txBox="1"/>
          <p:nvPr/>
        </p:nvSpPr>
        <p:spPr>
          <a:xfrm>
            <a:off x="228600" y="3276600"/>
            <a:ext cx="8839200" cy="461665"/>
          </a:xfrm>
          <a:prstGeom prst="rect">
            <a:avLst/>
          </a:prstGeom>
          <a:noFill/>
        </p:spPr>
        <p:txBody>
          <a:bodyPr wrap="square" rtlCol="0">
            <a:spAutoFit/>
          </a:bodyPr>
          <a:lstStyle/>
          <a:p>
            <a:pPr lvl="1">
              <a:buFontTx/>
              <a:buChar char="-"/>
            </a:pPr>
            <a:r>
              <a:rPr lang="en-US" sz="2400" dirty="0" smtClean="0"/>
              <a:t> the observable and measurable act</a:t>
            </a:r>
          </a:p>
        </p:txBody>
      </p:sp>
      <p:sp>
        <p:nvSpPr>
          <p:cNvPr id="7" name="Rectangle 6"/>
          <p:cNvSpPr/>
          <p:nvPr/>
        </p:nvSpPr>
        <p:spPr>
          <a:xfrm>
            <a:off x="381000" y="2743200"/>
            <a:ext cx="4072208" cy="584775"/>
          </a:xfrm>
          <a:prstGeom prst="rect">
            <a:avLst/>
          </a:prstGeom>
        </p:spPr>
        <p:txBody>
          <a:bodyPr wrap="square">
            <a:spAutoFit/>
          </a:bodyPr>
          <a:lstStyle/>
          <a:p>
            <a:pPr lvl="0">
              <a:buFont typeface="Arial" pitchFamily="34" charset="0"/>
              <a:buChar char="•"/>
            </a:pPr>
            <a:r>
              <a:rPr lang="en-US" sz="2800" dirty="0" smtClean="0">
                <a:solidFill>
                  <a:prstClr val="black"/>
                </a:solidFill>
              </a:rPr>
              <a:t> </a:t>
            </a:r>
            <a:r>
              <a:rPr lang="en-US" sz="3200" b="1" dirty="0" smtClean="0">
                <a:solidFill>
                  <a:prstClr val="black"/>
                </a:solidFill>
              </a:rPr>
              <a:t>B</a:t>
            </a:r>
            <a:r>
              <a:rPr lang="en-US" sz="3200" dirty="0" smtClean="0">
                <a:solidFill>
                  <a:prstClr val="black"/>
                </a:solidFill>
              </a:rPr>
              <a:t>ehavior</a:t>
            </a:r>
            <a:endParaRPr lang="en-US" sz="2800" dirty="0">
              <a:solidFill>
                <a:prstClr val="black"/>
              </a:solidFill>
            </a:endParaRPr>
          </a:p>
        </p:txBody>
      </p:sp>
      <p:sp>
        <p:nvSpPr>
          <p:cNvPr id="8" name="TextBox 7"/>
          <p:cNvSpPr txBox="1"/>
          <p:nvPr/>
        </p:nvSpPr>
        <p:spPr>
          <a:xfrm>
            <a:off x="228600" y="4876800"/>
            <a:ext cx="8839200" cy="830997"/>
          </a:xfrm>
          <a:prstGeom prst="rect">
            <a:avLst/>
          </a:prstGeom>
          <a:noFill/>
        </p:spPr>
        <p:txBody>
          <a:bodyPr wrap="square" rtlCol="0">
            <a:spAutoFit/>
          </a:bodyPr>
          <a:lstStyle/>
          <a:p>
            <a:pPr lvl="1">
              <a:buFontTx/>
              <a:buChar char="-"/>
            </a:pPr>
            <a:r>
              <a:rPr lang="en-US" sz="2400" dirty="0" smtClean="0"/>
              <a:t> what occurs after the behavior that serves to maintain, increase, or decrease the frequency of behavior</a:t>
            </a:r>
          </a:p>
        </p:txBody>
      </p:sp>
      <p:sp>
        <p:nvSpPr>
          <p:cNvPr id="9" name="Rectangle 8"/>
          <p:cNvSpPr/>
          <p:nvPr/>
        </p:nvSpPr>
        <p:spPr>
          <a:xfrm>
            <a:off x="381000" y="4343400"/>
            <a:ext cx="4072208" cy="584775"/>
          </a:xfrm>
          <a:prstGeom prst="rect">
            <a:avLst/>
          </a:prstGeom>
        </p:spPr>
        <p:txBody>
          <a:bodyPr wrap="square">
            <a:spAutoFit/>
          </a:bodyPr>
          <a:lstStyle/>
          <a:p>
            <a:pPr lvl="0">
              <a:buFont typeface="Arial" pitchFamily="34" charset="0"/>
              <a:buChar char="•"/>
            </a:pPr>
            <a:r>
              <a:rPr lang="en-US" sz="2800" smtClean="0">
                <a:solidFill>
                  <a:prstClr val="black"/>
                </a:solidFill>
              </a:rPr>
              <a:t> </a:t>
            </a:r>
            <a:r>
              <a:rPr lang="en-US" sz="3200" b="1" smtClean="0">
                <a:solidFill>
                  <a:prstClr val="black"/>
                </a:solidFill>
              </a:rPr>
              <a:t>C</a:t>
            </a:r>
            <a:r>
              <a:rPr lang="en-US" sz="3200" smtClean="0">
                <a:solidFill>
                  <a:prstClr val="black"/>
                </a:solidFill>
              </a:rPr>
              <a:t>onsequences</a:t>
            </a:r>
            <a:endParaRPr lang="en-US" sz="2800" dirty="0">
              <a:solidFill>
                <a:prstClr val="blac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228600" y="1371600"/>
            <a:ext cx="3733800" cy="1143000"/>
          </a:xfrm>
        </p:spPr>
        <p:txBody>
          <a:bodyPr>
            <a:normAutofit fontScale="90000"/>
          </a:bodyPr>
          <a:lstStyle/>
          <a:p>
            <a:pPr eaLnBrk="1" hangingPunct="1"/>
            <a:r>
              <a:rPr lang="en-US" sz="3200" smtClean="0"/>
              <a:t>Only 2 Basic Functions of Behavior</a:t>
            </a:r>
          </a:p>
        </p:txBody>
      </p:sp>
      <p:sp>
        <p:nvSpPr>
          <p:cNvPr id="1028" name="Rectangle 3"/>
          <p:cNvSpPr>
            <a:spLocks noChangeArrowheads="1"/>
          </p:cNvSpPr>
          <p:nvPr/>
        </p:nvSpPr>
        <p:spPr bwMode="auto">
          <a:xfrm>
            <a:off x="0" y="1295400"/>
            <a:ext cx="9144000" cy="0"/>
          </a:xfrm>
          <a:prstGeom prst="rect">
            <a:avLst/>
          </a:prstGeom>
          <a:noFill/>
          <a:ln w="9525">
            <a:noFill/>
            <a:miter lim="800000"/>
            <a:headEnd/>
            <a:tailEnd/>
          </a:ln>
        </p:spPr>
        <p:txBody>
          <a:bodyPr wrap="none" anchor="ctr">
            <a:spAutoFit/>
          </a:bodyPr>
          <a:lstStyle/>
          <a:p>
            <a:endParaRPr lang="en-US">
              <a:cs typeface="Arial" charset="0"/>
            </a:endParaRPr>
          </a:p>
        </p:txBody>
      </p:sp>
      <p:graphicFrame>
        <p:nvGraphicFramePr>
          <p:cNvPr id="1026" name="Object 4"/>
          <p:cNvGraphicFramePr>
            <a:graphicFrameLocks noChangeAspect="1"/>
          </p:cNvGraphicFramePr>
          <p:nvPr/>
        </p:nvGraphicFramePr>
        <p:xfrm>
          <a:off x="2362200" y="1752600"/>
          <a:ext cx="4456113" cy="4648200"/>
        </p:xfrm>
        <a:graphic>
          <a:graphicData uri="http://schemas.openxmlformats.org/presentationml/2006/ole">
            <mc:AlternateContent xmlns:mc="http://schemas.openxmlformats.org/markup-compatibility/2006">
              <mc:Choice xmlns:v="urn:schemas-microsoft-com:vml" Requires="v">
                <p:oleObj spid="_x0000_s1027" name="Visio" r:id="rId4" imgW="3247034" imgH="3610051" progId="Visio.Drawing.11">
                  <p:embed/>
                </p:oleObj>
              </mc:Choice>
              <mc:Fallback>
                <p:oleObj name="Visio" r:id="rId4" imgW="3247034" imgH="361005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52600"/>
                        <a:ext cx="4456113"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5" name="AutoShape 5"/>
          <p:cNvSpPr>
            <a:spLocks noChangeArrowheads="1"/>
          </p:cNvSpPr>
          <p:nvPr/>
        </p:nvSpPr>
        <p:spPr bwMode="auto">
          <a:xfrm>
            <a:off x="1219200" y="3124200"/>
            <a:ext cx="1524000" cy="762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a:cs typeface="Arial" charset="0"/>
              </a:rPr>
              <a:t>Pos Reinf</a:t>
            </a:r>
          </a:p>
        </p:txBody>
      </p:sp>
      <p:sp>
        <p:nvSpPr>
          <p:cNvPr id="76806" name="AutoShape 6"/>
          <p:cNvSpPr>
            <a:spLocks noChangeArrowheads="1"/>
          </p:cNvSpPr>
          <p:nvPr/>
        </p:nvSpPr>
        <p:spPr bwMode="auto">
          <a:xfrm rot="10800000">
            <a:off x="6400800" y="3200400"/>
            <a:ext cx="1524000"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wrap="none" anchor="ctr"/>
          <a:lstStyle/>
          <a:p>
            <a:pPr algn="ctr"/>
            <a:r>
              <a:rPr lang="en-US">
                <a:cs typeface="Arial" charset="0"/>
              </a:rPr>
              <a:t>Neg Reinf</a:t>
            </a:r>
          </a:p>
        </p:txBody>
      </p:sp>
      <p:sp>
        <p:nvSpPr>
          <p:cNvPr id="8" name="Up Arrow Callout 7"/>
          <p:cNvSpPr/>
          <p:nvPr/>
        </p:nvSpPr>
        <p:spPr>
          <a:xfrm rot="20969493">
            <a:off x="7172325" y="3987800"/>
            <a:ext cx="1295400" cy="1897063"/>
          </a:xfrm>
          <a:prstGeom prst="upArrow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Existing aversive condition identified</a:t>
            </a:r>
          </a:p>
        </p:txBody>
      </p:sp>
      <p:sp>
        <p:nvSpPr>
          <p:cNvPr id="9" name="Rectangle 2"/>
          <p:cNvSpPr txBox="1">
            <a:spLocks noChangeArrowheads="1"/>
          </p:cNvSpPr>
          <p:nvPr/>
        </p:nvSpPr>
        <p:spPr bwMode="auto">
          <a:xfrm>
            <a:off x="152400" y="190500"/>
            <a:ext cx="8686800" cy="876300"/>
          </a:xfrm>
          <a:prstGeom prst="rect">
            <a:avLst/>
          </a:prstGeom>
          <a:noFill/>
          <a:ln w="9525">
            <a:noFill/>
            <a:miter lim="800000"/>
            <a:headEnd/>
            <a:tailEnd/>
          </a:ln>
        </p:spPr>
        <p:txBody>
          <a:bodyPr anchor="ctr"/>
          <a:lstStyle/>
          <a:p>
            <a:pPr marL="0" lvl="1" algn="ctr" eaLnBrk="0" hangingPunct="0">
              <a:defRPr/>
            </a:pPr>
            <a:r>
              <a:rPr lang="en-US" sz="4000" kern="0" dirty="0" smtClean="0">
                <a:latin typeface="Gill Sans MT" pitchFamily="34" charset="0"/>
              </a:rPr>
              <a:t>Functions of Behavior</a:t>
            </a:r>
            <a:endParaRPr lang="en-US" sz="4000" kern="0" dirty="0">
              <a:latin typeface="Gill Sans MT" pitchFamily="34" charset="0"/>
            </a:endParaRPr>
          </a:p>
        </p:txBody>
      </p:sp>
      <p:sp>
        <p:nvSpPr>
          <p:cNvPr id="1033" name="Slide Number Placeholder 9"/>
          <p:cNvSpPr>
            <a:spLocks noGrp="1"/>
          </p:cNvSpPr>
          <p:nvPr>
            <p:ph type="sldNum" sz="quarter" idx="12"/>
          </p:nvPr>
        </p:nvSpPr>
        <p:spPr>
          <a:noFill/>
        </p:spPr>
        <p:txBody>
          <a:bodyPr/>
          <a:lstStyle/>
          <a:p>
            <a:fld id="{199DBB2D-DB37-452E-AF50-DE6D4DA70AEC}" type="slidenum">
              <a:rPr lang="en-US" smtClean="0"/>
              <a:pPr/>
              <a:t>49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animBg="1"/>
      <p:bldP spid="7680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dirty="0" smtClean="0">
                <a:effectLst>
                  <a:outerShdw blurRad="38100" dist="38100" dir="2700000" algn="tl">
                    <a:srgbClr val="000000">
                      <a:alpha val="43137"/>
                    </a:srgbClr>
                  </a:outerShdw>
                </a:effectLst>
              </a:rPr>
              <a:t>PBIS: </a:t>
            </a:r>
            <a:r>
              <a:rPr lang="en-US" dirty="0" err="1" smtClean="0">
                <a:effectLst>
                  <a:outerShdw blurRad="38100" dist="38100" dir="2700000" algn="tl">
                    <a:srgbClr val="000000">
                      <a:alpha val="43137"/>
                    </a:srgbClr>
                  </a:outerShdw>
                </a:effectLst>
              </a:rPr>
              <a:t>RtIIB</a:t>
            </a:r>
            <a:r>
              <a:rPr lang="en-US" dirty="0" smtClean="0">
                <a:effectLst>
                  <a:outerShdw blurRad="38100" dist="38100" dir="2700000" algn="tl">
                    <a:srgbClr val="000000">
                      <a:alpha val="43137"/>
                    </a:srgbClr>
                  </a:outerShdw>
                </a:effectLst>
              </a:rPr>
              <a:t> Overview</a:t>
            </a:r>
            <a:endParaRPr lang="en-US" dirty="0">
              <a:effectLst>
                <a:outerShdw blurRad="38100" dist="38100" dir="2700000" algn="tl">
                  <a:srgbClr val="000000">
                    <a:alpha val="43137"/>
                  </a:srgbClr>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Behavior Data System</a:t>
            </a:r>
            <a:endParaRPr lang="en-US" dirty="0"/>
          </a:p>
        </p:txBody>
      </p:sp>
      <p:sp>
        <p:nvSpPr>
          <p:cNvPr id="3" name="Content Placeholder 2"/>
          <p:cNvSpPr>
            <a:spLocks noGrp="1"/>
          </p:cNvSpPr>
          <p:nvPr>
            <p:ph idx="1"/>
          </p:nvPr>
        </p:nvSpPr>
        <p:spPr/>
        <p:txBody>
          <a:bodyPr/>
          <a:lstStyle/>
          <a:p>
            <a:r>
              <a:rPr lang="en-US" dirty="0" smtClean="0"/>
              <a:t>District behavior database system</a:t>
            </a:r>
          </a:p>
          <a:p>
            <a:pPr lvl="1"/>
            <a:r>
              <a:rPr lang="en-US" dirty="0" smtClean="0"/>
              <a:t>i.e., SWIS/CICO…others?</a:t>
            </a:r>
          </a:p>
          <a:p>
            <a:r>
              <a:rPr lang="en-US" dirty="0" smtClean="0"/>
              <a:t>Review and analyze data</a:t>
            </a:r>
          </a:p>
          <a:p>
            <a:pPr lvl="1"/>
            <a:r>
              <a:rPr lang="en-US" dirty="0" smtClean="0"/>
              <a:t>PBS Implementation Checklist</a:t>
            </a:r>
          </a:p>
          <a:p>
            <a:pPr lvl="1"/>
            <a:r>
              <a:rPr lang="en-US" dirty="0" smtClean="0"/>
              <a:t>Student outcome data </a:t>
            </a:r>
            <a:r>
              <a:rPr lang="en-US" sz="2400" dirty="0" smtClean="0"/>
              <a:t>(ODRs, ISS, OSS, Attendance)</a:t>
            </a:r>
            <a:endParaRPr lang="en-US" dirty="0" smtClean="0"/>
          </a:p>
          <a:p>
            <a:pPr lvl="1"/>
            <a:r>
              <a:rPr lang="en-US" dirty="0" smtClean="0"/>
              <a:t>Staff Surveys</a:t>
            </a:r>
          </a:p>
          <a:p>
            <a:r>
              <a:rPr lang="en-US" dirty="0" smtClean="0"/>
              <a:t>Run queries</a:t>
            </a:r>
          </a:p>
          <a:p>
            <a:r>
              <a:rPr lang="en-US" dirty="0" smtClean="0"/>
              <a:t>Answer Questions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Evaluation and </a:t>
            </a:r>
            <a:br>
              <a:rPr lang="en-US" dirty="0" smtClean="0"/>
            </a:br>
            <a:r>
              <a:rPr lang="en-US" dirty="0" smtClean="0"/>
              <a:t>Data-Driven Decision-Making</a:t>
            </a:r>
            <a:endParaRPr lang="en-US" dirty="0"/>
          </a:p>
        </p:txBody>
      </p:sp>
      <p:sp>
        <p:nvSpPr>
          <p:cNvPr id="3" name="Content Placeholder 2"/>
          <p:cNvSpPr>
            <a:spLocks noGrp="1"/>
          </p:cNvSpPr>
          <p:nvPr>
            <p:ph idx="1"/>
          </p:nvPr>
        </p:nvSpPr>
        <p:spPr>
          <a:xfrm>
            <a:off x="457200" y="1951037"/>
            <a:ext cx="8229600" cy="4525963"/>
          </a:xfrm>
        </p:spPr>
        <p:txBody>
          <a:bodyPr/>
          <a:lstStyle/>
          <a:p>
            <a:r>
              <a:rPr lang="en-US" dirty="0" smtClean="0"/>
              <a:t>Realize the next few slides provide a brief introduction and overview section</a:t>
            </a:r>
          </a:p>
          <a:p>
            <a:r>
              <a:rPr lang="en-US" dirty="0" smtClean="0"/>
              <a:t>Coaches will need more in-depth training for each Tool, i.e., a specific session on pbisassessment.org and each of the assessment tools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smtClean="0"/>
              <a:t>Using Data</a:t>
            </a:r>
            <a:endParaRPr lang="en-US"/>
          </a:p>
        </p:txBody>
      </p:sp>
      <p:graphicFrame>
        <p:nvGraphicFramePr>
          <p:cNvPr id="4" name="Table 3"/>
          <p:cNvGraphicFramePr>
            <a:graphicFrameLocks noGrp="1"/>
          </p:cNvGraphicFramePr>
          <p:nvPr/>
        </p:nvGraphicFramePr>
        <p:xfrm>
          <a:off x="533405" y="1447799"/>
          <a:ext cx="8229594" cy="3667324"/>
        </p:xfrm>
        <a:graphic>
          <a:graphicData uri="http://schemas.openxmlformats.org/drawingml/2006/table">
            <a:tbl>
              <a:tblPr/>
              <a:tblGrid>
                <a:gridCol w="1114017"/>
                <a:gridCol w="683124"/>
                <a:gridCol w="535989"/>
                <a:gridCol w="535989"/>
                <a:gridCol w="535989"/>
                <a:gridCol w="535989"/>
                <a:gridCol w="535989"/>
                <a:gridCol w="535989"/>
                <a:gridCol w="535989"/>
                <a:gridCol w="535989"/>
                <a:gridCol w="535989"/>
                <a:gridCol w="535989"/>
                <a:gridCol w="535989"/>
                <a:gridCol w="536574"/>
              </a:tblGrid>
              <a:tr h="283636">
                <a:tc>
                  <a:txBody>
                    <a:bodyPr/>
                    <a:lstStyle/>
                    <a:p>
                      <a:pPr marL="0" marR="0" algn="ctr">
                        <a:spcBef>
                          <a:spcPts val="0"/>
                        </a:spcBef>
                        <a:spcAft>
                          <a:spcPts val="0"/>
                        </a:spcAft>
                      </a:pPr>
                      <a:r>
                        <a:rPr lang="en-US" sz="800">
                          <a:latin typeface="Arial"/>
                          <a:ea typeface="Calibri"/>
                          <a:cs typeface="Times New Roman"/>
                        </a:rPr>
                        <a:t>Measure</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800">
                          <a:latin typeface="Arial"/>
                          <a:ea typeface="Calibri"/>
                          <a:cs typeface="Times New Roman"/>
                        </a:rPr>
                        <a:t>Pre</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4">
                  <a:txBody>
                    <a:bodyPr/>
                    <a:lstStyle/>
                    <a:p>
                      <a:pPr marL="0" marR="0" algn="ctr">
                        <a:spcBef>
                          <a:spcPts val="0"/>
                        </a:spcBef>
                        <a:spcAft>
                          <a:spcPts val="0"/>
                        </a:spcAft>
                      </a:pPr>
                      <a:r>
                        <a:rPr lang="en-US" sz="800">
                          <a:latin typeface="Arial"/>
                          <a:ea typeface="Calibri"/>
                          <a:cs typeface="Times New Roman"/>
                        </a:rPr>
                        <a:t>Year One</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800">
                          <a:latin typeface="Arial"/>
                          <a:ea typeface="Calibri"/>
                          <a:cs typeface="Times New Roman"/>
                        </a:rPr>
                        <a:t>Year Two</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800">
                          <a:latin typeface="Arial"/>
                          <a:ea typeface="Calibri"/>
                          <a:cs typeface="Times New Roman"/>
                        </a:rPr>
                        <a:t>Year Three</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43011">
                <a:tc>
                  <a:txBody>
                    <a:bodyPr/>
                    <a:lstStyle/>
                    <a:p>
                      <a:pPr marL="0" marR="0" algn="ctr">
                        <a:spcBef>
                          <a:spcPts val="0"/>
                        </a:spcBef>
                        <a:spcAft>
                          <a:spcPts val="0"/>
                        </a:spcAft>
                      </a:pPr>
                      <a:endParaRPr lang="en-US" sz="700">
                        <a:solidFill>
                          <a:srgbClr val="FFFFFF"/>
                        </a:solidFill>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endParaRPr lang="en-US" sz="600">
                        <a:solidFill>
                          <a:srgbClr val="FFFFFF"/>
                        </a:solidFill>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Fall</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Winter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Spring</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Summer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Fall</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Winter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Spring</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Summer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Fall</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Winter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Spring</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600">
                          <a:solidFill>
                            <a:srgbClr val="FFFFFF"/>
                          </a:solidFill>
                          <a:latin typeface="Arial"/>
                          <a:ea typeface="Calibri"/>
                          <a:cs typeface="Times New Roman"/>
                        </a:rPr>
                        <a:t>Summer</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283636">
                <a:tc>
                  <a:txBody>
                    <a:bodyPr/>
                    <a:lstStyle/>
                    <a:p>
                      <a:pPr marL="0" marR="0">
                        <a:spcBef>
                          <a:spcPts val="0"/>
                        </a:spcBef>
                        <a:spcAft>
                          <a:spcPts val="0"/>
                        </a:spcAft>
                      </a:pPr>
                      <a:r>
                        <a:rPr lang="en-US" sz="800">
                          <a:latin typeface="Arial"/>
                          <a:ea typeface="Calibri"/>
                          <a:cs typeface="Times New Roman"/>
                        </a:rPr>
                        <a:t>SAS</a:t>
                      </a:r>
                      <a:r>
                        <a:rPr lang="en-US" sz="800" baseline="30000">
                          <a:latin typeface="Arial"/>
                          <a:ea typeface="Calibri"/>
                          <a:cs typeface="Times New Roman"/>
                        </a:rPr>
                        <a:t>1</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PIC</a:t>
                      </a:r>
                      <a:r>
                        <a:rPr lang="en-US" sz="800" baseline="30000">
                          <a:latin typeface="Arial"/>
                          <a:ea typeface="Calibri"/>
                          <a:cs typeface="Times New Roman"/>
                        </a:rPr>
                        <a:t>1</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BoQ</a:t>
                      </a:r>
                      <a:r>
                        <a:rPr lang="en-US" sz="800" baseline="30000">
                          <a:latin typeface="Arial"/>
                          <a:ea typeface="Calibri"/>
                          <a:cs typeface="Times New Roman"/>
                        </a:rPr>
                        <a:t>1</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SET</a:t>
                      </a:r>
                      <a:r>
                        <a:rPr lang="en-US" sz="800" baseline="30000">
                          <a:latin typeface="Arial"/>
                          <a:ea typeface="Calibri"/>
                          <a:cs typeface="Times New Roman"/>
                        </a:rPr>
                        <a:t>2</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BAT</a:t>
                      </a:r>
                      <a:r>
                        <a:rPr lang="en-US" sz="800" baseline="30000">
                          <a:latin typeface="Arial"/>
                          <a:ea typeface="Calibri"/>
                          <a:cs typeface="Times New Roman"/>
                        </a:rPr>
                        <a:t>4</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SSS</a:t>
                      </a:r>
                      <a:r>
                        <a:rPr lang="en-US" sz="800" baseline="30000">
                          <a:latin typeface="Arial"/>
                          <a:ea typeface="Calibri"/>
                          <a:cs typeface="Times New Roman"/>
                        </a:rPr>
                        <a:t>1</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ODR</a:t>
                      </a:r>
                      <a:r>
                        <a:rPr lang="en-US" sz="800" baseline="30000">
                          <a:latin typeface="Arial"/>
                          <a:ea typeface="Calibri"/>
                          <a:cs typeface="Times New Roman"/>
                        </a:rPr>
                        <a:t>4</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PSSA</a:t>
                      </a:r>
                      <a:r>
                        <a:rPr lang="en-US" sz="800" baseline="30000">
                          <a:latin typeface="Arial"/>
                          <a:ea typeface="Calibri"/>
                          <a:cs typeface="Times New Roman"/>
                        </a:rPr>
                        <a:t>3</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PVAAS</a:t>
                      </a:r>
                      <a:r>
                        <a:rPr lang="en-US" sz="800" baseline="30000">
                          <a:latin typeface="Arial"/>
                          <a:ea typeface="Calibri"/>
                          <a:cs typeface="Times New Roman"/>
                        </a:rPr>
                        <a:t>3</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317">
                <a:tc>
                  <a:txBody>
                    <a:bodyPr/>
                    <a:lstStyle/>
                    <a:p>
                      <a:pPr marL="0" marR="0">
                        <a:spcBef>
                          <a:spcPts val="0"/>
                        </a:spcBef>
                        <a:spcAft>
                          <a:spcPts val="0"/>
                        </a:spcAft>
                      </a:pPr>
                      <a:r>
                        <a:rPr lang="en-US" sz="800">
                          <a:latin typeface="Arial"/>
                          <a:ea typeface="Calibri"/>
                          <a:cs typeface="Times New Roman"/>
                        </a:rPr>
                        <a:t>Safe Schools</a:t>
                      </a:r>
                      <a:r>
                        <a:rPr lang="en-US" sz="800" baseline="30000">
                          <a:latin typeface="Arial"/>
                          <a:ea typeface="Calibri"/>
                          <a:cs typeface="Times New Roman"/>
                        </a:rPr>
                        <a:t>3</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636">
                <a:tc>
                  <a:txBody>
                    <a:bodyPr/>
                    <a:lstStyle/>
                    <a:p>
                      <a:pPr marL="0" marR="0">
                        <a:spcBef>
                          <a:spcPts val="0"/>
                        </a:spcBef>
                        <a:spcAft>
                          <a:spcPts val="0"/>
                        </a:spcAft>
                      </a:pPr>
                      <a:r>
                        <a:rPr lang="en-US" sz="800">
                          <a:latin typeface="Arial"/>
                          <a:ea typeface="Calibri"/>
                          <a:cs typeface="Times New Roman"/>
                        </a:rPr>
                        <a:t>School Profile</a:t>
                      </a:r>
                      <a:r>
                        <a:rPr lang="en-US" sz="800" baseline="30000">
                          <a:latin typeface="Arial"/>
                          <a:ea typeface="Calibri"/>
                          <a:cs typeface="Times New Roman"/>
                        </a:rPr>
                        <a:t>4</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a:latin typeface="Arial"/>
                          <a:ea typeface="Calibri"/>
                          <a:cs typeface="Times New Roman"/>
                        </a:rPr>
                        <a:t>X</a:t>
                      </a:r>
                      <a:endParaRPr lang="en-US" sz="80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a:latin typeface="Arial"/>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Calibri"/>
                          <a:cs typeface="Times New Roman"/>
                        </a:rPr>
                        <a:t>X</a:t>
                      </a:r>
                      <a:endParaRPr lang="en-US" sz="800" dirty="0">
                        <a:latin typeface="Times New Roman"/>
                        <a:ea typeface="Calibri"/>
                        <a:cs typeface="Times New Roman"/>
                      </a:endParaRPr>
                    </a:p>
                  </a:txBody>
                  <a:tcPr marL="46693" marR="466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801" name="Rectangle 1"/>
          <p:cNvSpPr>
            <a:spLocks noChangeArrowheads="1"/>
          </p:cNvSpPr>
          <p:nvPr/>
        </p:nvSpPr>
        <p:spPr bwMode="auto">
          <a:xfrm>
            <a:off x="304800" y="5410200"/>
            <a:ext cx="85344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Data Collection Schedule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pitchFamily="34" charset="0"/>
                <a:ea typeface="Calibri" pitchFamily="34" charset="0"/>
                <a:cs typeface="Arial" pitchFamily="34" charset="0"/>
              </a:rPr>
              <a:t>Notes regarding PAPBS evaluators’ access to data</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data completed via </a:t>
            </a:r>
            <a:r>
              <a:rPr kumimoji="0" lang="en-US" sz="11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PBISAssessment</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website and automatically obtained by PAPBS evaluators via PBSEval.org secure website; </a:t>
            </a:r>
            <a:r>
              <a:rPr kumimoji="0" lang="en-US" sz="11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will be administered minimally once every three to five years, or more frequently based on need for additional data and/or recognition purposes; </a:t>
            </a:r>
            <a:r>
              <a:rPr kumimoji="0" lang="en-US" sz="11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data obtained by PA PBS evaluators via public access;</a:t>
            </a:r>
            <a:r>
              <a:rPr kumimoji="0" lang="en-US" sz="11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4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school must supply to PAPBS evaluators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Are we doing what we said we would do?</a:t>
            </a:r>
          </a:p>
          <a:p>
            <a:pPr lvl="1"/>
            <a:r>
              <a:rPr lang="en-US" dirty="0" smtClean="0"/>
              <a:t>PBS Implementation</a:t>
            </a:r>
          </a:p>
          <a:p>
            <a:pPr lvl="1"/>
            <a:r>
              <a:rPr lang="en-US" dirty="0" smtClean="0"/>
              <a:t>Implemented with fidelity</a:t>
            </a:r>
          </a:p>
          <a:p>
            <a:pPr lvl="1"/>
            <a:endParaRPr lang="en-US" dirty="0" smtClean="0"/>
          </a:p>
          <a:p>
            <a:r>
              <a:rPr lang="en-US" dirty="0" smtClean="0"/>
              <a:t> Is it working?</a:t>
            </a:r>
          </a:p>
          <a:p>
            <a:pPr lvl="1"/>
            <a:r>
              <a:rPr lang="en-US" dirty="0" smtClean="0"/>
              <a:t>Sustainability of implementation</a:t>
            </a:r>
          </a:p>
          <a:p>
            <a:pPr lvl="1"/>
            <a:r>
              <a:rPr lang="en-US" dirty="0" smtClean="0"/>
              <a:t>Benefits for students over time</a:t>
            </a:r>
          </a:p>
          <a:p>
            <a:pPr lvl="1"/>
            <a:r>
              <a:rPr lang="en-US" dirty="0" smtClean="0"/>
              <a:t>Benefits for staff</a:t>
            </a:r>
          </a:p>
          <a:p>
            <a:pPr lvl="1"/>
            <a:r>
              <a:rPr lang="en-US" dirty="0" smtClean="0"/>
              <a:t>Benefits to the community</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Data</a:t>
            </a:r>
            <a:endParaRPr lang="en-US" dirty="0"/>
          </a:p>
        </p:txBody>
      </p:sp>
      <p:sp>
        <p:nvSpPr>
          <p:cNvPr id="3" name="Content Placeholder 2"/>
          <p:cNvSpPr>
            <a:spLocks noGrp="1"/>
          </p:cNvSpPr>
          <p:nvPr>
            <p:ph idx="1"/>
          </p:nvPr>
        </p:nvSpPr>
        <p:spPr/>
        <p:txBody>
          <a:bodyPr/>
          <a:lstStyle/>
          <a:p>
            <a:r>
              <a:rPr lang="en-US" dirty="0" smtClean="0"/>
              <a:t>Identify areas that need improvement</a:t>
            </a:r>
          </a:p>
          <a:p>
            <a:pPr lvl="1"/>
            <a:r>
              <a:rPr lang="en-US" dirty="0" smtClean="0"/>
              <a:t>Improve Tier 1 supports</a:t>
            </a:r>
          </a:p>
          <a:p>
            <a:pPr lvl="1"/>
            <a:r>
              <a:rPr lang="en-US" dirty="0" smtClean="0"/>
              <a:t>Tier 2/ Supplemental</a:t>
            </a:r>
          </a:p>
          <a:p>
            <a:pPr lvl="1"/>
            <a:r>
              <a:rPr lang="en-US" dirty="0" smtClean="0"/>
              <a:t>Tier 3/Intensive</a:t>
            </a:r>
          </a:p>
          <a:p>
            <a:r>
              <a:rPr lang="en-US" dirty="0" smtClean="0"/>
              <a:t>Support the acquisition of additional resources for further school improvement</a:t>
            </a:r>
          </a:p>
          <a:p>
            <a:r>
              <a:rPr lang="en-US" dirty="0" smtClean="0"/>
              <a:t>Promote PBS within the community</a:t>
            </a:r>
          </a:p>
          <a:p>
            <a:r>
              <a:rPr lang="en-US" dirty="0" smtClean="0"/>
              <a:t>Identify and celebrate successes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Evaluation Data</a:t>
            </a:r>
            <a:endParaRPr lang="en-US" dirty="0"/>
          </a:p>
        </p:txBody>
      </p:sp>
      <p:sp>
        <p:nvSpPr>
          <p:cNvPr id="3" name="Content Placeholder 2"/>
          <p:cNvSpPr>
            <a:spLocks noGrp="1"/>
          </p:cNvSpPr>
          <p:nvPr>
            <p:ph idx="1"/>
          </p:nvPr>
        </p:nvSpPr>
        <p:spPr>
          <a:xfrm>
            <a:off x="228600" y="762000"/>
            <a:ext cx="8686800" cy="5638800"/>
          </a:xfrm>
        </p:spPr>
        <p:txBody>
          <a:bodyPr>
            <a:normAutofit fontScale="77500" lnSpcReduction="20000"/>
          </a:bodyPr>
          <a:lstStyle/>
          <a:p>
            <a:r>
              <a:rPr lang="en-US" dirty="0" smtClean="0"/>
              <a:t>Work with School-wide Facilitator and principal to ensure data is submitted as requested</a:t>
            </a:r>
          </a:p>
          <a:p>
            <a:r>
              <a:rPr lang="en-US" dirty="0" smtClean="0"/>
              <a:t>Refer to PA Evaluation Plan for Schedule</a:t>
            </a:r>
          </a:p>
          <a:p>
            <a:r>
              <a:rPr lang="en-US" dirty="0" smtClean="0"/>
              <a:t>Beginning-Year Reports</a:t>
            </a:r>
          </a:p>
          <a:p>
            <a:pPr lvl="1"/>
            <a:r>
              <a:rPr lang="en-US" dirty="0" smtClean="0"/>
              <a:t>SET (if applicable) </a:t>
            </a:r>
          </a:p>
          <a:p>
            <a:pPr lvl="2"/>
            <a:r>
              <a:rPr lang="en-US" dirty="0" smtClean="0"/>
              <a:t>Conducted in Fall (Mid-October &gt; November)</a:t>
            </a:r>
          </a:p>
          <a:p>
            <a:pPr lvl="1"/>
            <a:r>
              <a:rPr lang="en-US" dirty="0" smtClean="0"/>
              <a:t>Self-Assessment Survey and School Safety Survey </a:t>
            </a:r>
          </a:p>
          <a:p>
            <a:pPr lvl="2"/>
            <a:r>
              <a:rPr lang="en-US" sz="2000" dirty="0" smtClean="0"/>
              <a:t>For schools beginning to establish SWPBIS</a:t>
            </a:r>
            <a:endParaRPr lang="en-US" dirty="0" smtClean="0"/>
          </a:p>
          <a:p>
            <a:r>
              <a:rPr lang="en-US" dirty="0" smtClean="0"/>
              <a:t>Mid-year Reports</a:t>
            </a:r>
          </a:p>
          <a:p>
            <a:pPr lvl="1"/>
            <a:r>
              <a:rPr lang="en-US" dirty="0" smtClean="0"/>
              <a:t>PBS Implementation Checklist (PIC)</a:t>
            </a:r>
          </a:p>
          <a:p>
            <a:pPr lvl="2"/>
            <a:r>
              <a:rPr lang="en-US" dirty="0" smtClean="0"/>
              <a:t>Due Fall and Winter</a:t>
            </a:r>
          </a:p>
          <a:p>
            <a:r>
              <a:rPr lang="en-US" dirty="0" smtClean="0"/>
              <a:t>End-Year Reports:</a:t>
            </a:r>
          </a:p>
          <a:p>
            <a:pPr lvl="1"/>
            <a:r>
              <a:rPr lang="en-US" dirty="0" err="1" smtClean="0"/>
              <a:t>BoQ</a:t>
            </a:r>
            <a:r>
              <a:rPr lang="en-US" dirty="0" smtClean="0"/>
              <a:t> and BAT (for schools implementing T2/3)</a:t>
            </a:r>
          </a:p>
          <a:p>
            <a:pPr lvl="2"/>
            <a:r>
              <a:rPr lang="en-US" dirty="0" smtClean="0"/>
              <a:t>Spring</a:t>
            </a:r>
          </a:p>
          <a:p>
            <a:pPr lvl="1"/>
            <a:r>
              <a:rPr lang="en-US" dirty="0" smtClean="0"/>
              <a:t>School Safety Survey &amp; School Profile</a:t>
            </a:r>
          </a:p>
          <a:p>
            <a:pPr lvl="2"/>
            <a:r>
              <a:rPr lang="en-US" dirty="0" smtClean="0"/>
              <a:t>June 30</a:t>
            </a:r>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 Chart</a:t>
            </a:r>
            <a:endParaRPr lang="en-US" dirty="0"/>
          </a:p>
        </p:txBody>
      </p:sp>
      <p:sp>
        <p:nvSpPr>
          <p:cNvPr id="3" name="Content Placeholder 2"/>
          <p:cNvSpPr>
            <a:spLocks noGrp="1"/>
          </p:cNvSpPr>
          <p:nvPr>
            <p:ph idx="1"/>
          </p:nvPr>
        </p:nvSpPr>
        <p:spPr/>
        <p:txBody>
          <a:bodyPr/>
          <a:lstStyle/>
          <a:p>
            <a:r>
              <a:rPr lang="en-US" dirty="0" smtClean="0"/>
              <a:t>Provide graphic Organizer for PBS Implementation Checklist…	</a:t>
            </a:r>
          </a:p>
          <a:p>
            <a:pPr lvl="1"/>
            <a:r>
              <a:rPr lang="en-US" dirty="0" smtClean="0"/>
              <a:t>Implementation Level Chart</a:t>
            </a:r>
          </a:p>
          <a:p>
            <a:pPr lvl="2"/>
            <a:r>
              <a:rPr lang="en-US" dirty="0" smtClean="0"/>
              <a:t>Explain it</a:t>
            </a:r>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 Chart</a:t>
            </a:r>
            <a:endParaRPr lang="en-US" dirty="0"/>
          </a:p>
        </p:txBody>
      </p:sp>
      <p:sp>
        <p:nvSpPr>
          <p:cNvPr id="3" name="Content Placeholder 2"/>
          <p:cNvSpPr>
            <a:spLocks noGrp="1"/>
          </p:cNvSpPr>
          <p:nvPr>
            <p:ph idx="1"/>
          </p:nvPr>
        </p:nvSpPr>
        <p:spPr/>
        <p:txBody>
          <a:bodyPr/>
          <a:lstStyle/>
          <a:p>
            <a:r>
              <a:rPr lang="en-US" dirty="0" smtClean="0"/>
              <a:t>PBS Implementation Checklist	</a:t>
            </a:r>
          </a:p>
          <a:p>
            <a:pPr lvl="1"/>
            <a:r>
              <a:rPr lang="en-US" dirty="0" smtClean="0"/>
              <a:t>School Level Chart, Tier 1 Critical Elements</a:t>
            </a:r>
          </a:p>
          <a:p>
            <a:pPr lvl="2"/>
            <a:r>
              <a:rPr lang="en-US" dirty="0" smtClean="0"/>
              <a:t>Explain it</a:t>
            </a:r>
            <a:endParaRPr lang="en-US"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srcRect/>
          <a:stretch>
            <a:fillRect/>
          </a:stretch>
        </p:blipFill>
        <p:spPr bwMode="auto">
          <a:xfrm>
            <a:off x="0" y="0"/>
            <a:ext cx="4595812" cy="6629400"/>
          </a:xfrm>
          <a:prstGeom prst="rect">
            <a:avLst/>
          </a:prstGeom>
          <a:noFill/>
          <a:ln w="9525">
            <a:noFill/>
            <a:miter lim="800000"/>
            <a:headEnd/>
            <a:tailEnd/>
          </a:ln>
        </p:spPr>
      </p:pic>
      <p:pic>
        <p:nvPicPr>
          <p:cNvPr id="113667" name="Picture 3"/>
          <p:cNvPicPr>
            <a:picLocks noChangeAspect="1" noChangeArrowheads="1"/>
          </p:cNvPicPr>
          <p:nvPr/>
        </p:nvPicPr>
        <p:blipFill>
          <a:blip r:embed="rId4" cstate="print"/>
          <a:srcRect/>
          <a:stretch>
            <a:fillRect/>
          </a:stretch>
        </p:blipFill>
        <p:spPr bwMode="auto">
          <a:xfrm>
            <a:off x="4572000" y="76200"/>
            <a:ext cx="44196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3"/>
          <p:cNvPicPr>
            <a:picLocks noChangeAspect="1" noChangeArrowheads="1"/>
          </p:cNvPicPr>
          <p:nvPr/>
        </p:nvPicPr>
        <p:blipFill>
          <a:blip r:embed="rId3" cstate="print"/>
          <a:srcRect/>
          <a:stretch>
            <a:fillRect/>
          </a:stretch>
        </p:blipFill>
        <p:spPr bwMode="auto">
          <a:xfrm>
            <a:off x="633413" y="352425"/>
            <a:ext cx="7877175" cy="6153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RtII</a:t>
            </a:r>
            <a:r>
              <a:rPr lang="en-US" b="1" dirty="0" smtClean="0"/>
              <a:t> Principles</a:t>
            </a:r>
            <a:endParaRPr lang="en-US" b="1" dirty="0"/>
          </a:p>
        </p:txBody>
      </p:sp>
      <p:sp>
        <p:nvSpPr>
          <p:cNvPr id="3" name="Content Placeholder 2"/>
          <p:cNvSpPr>
            <a:spLocks noGrp="1"/>
          </p:cNvSpPr>
          <p:nvPr>
            <p:ph idx="1"/>
          </p:nvPr>
        </p:nvSpPr>
        <p:spPr/>
        <p:txBody>
          <a:bodyPr/>
          <a:lstStyle/>
          <a:p>
            <a:r>
              <a:rPr lang="en-US" dirty="0" smtClean="0"/>
              <a:t>Multi-tiered approach</a:t>
            </a:r>
          </a:p>
          <a:p>
            <a:r>
              <a:rPr lang="en-US" dirty="0" smtClean="0"/>
              <a:t>Problem-solving process</a:t>
            </a:r>
          </a:p>
          <a:p>
            <a:r>
              <a:rPr lang="en-US" dirty="0" smtClean="0"/>
              <a:t>Evidence-based instruction and interventions</a:t>
            </a:r>
          </a:p>
          <a:p>
            <a:r>
              <a:rPr lang="en-US" dirty="0" smtClean="0"/>
              <a:t>Data-based decision-making</a:t>
            </a:r>
          </a:p>
          <a:p>
            <a:r>
              <a:rPr lang="en-US" dirty="0" smtClean="0"/>
              <a:t>Progress monitoring</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a:stretch>
            <a:fillRect/>
          </a:stretch>
        </p:blipFill>
        <p:spPr bwMode="auto">
          <a:xfrm>
            <a:off x="628650" y="390525"/>
            <a:ext cx="7886700" cy="60769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 of Quality Chart</a:t>
            </a:r>
            <a:endParaRPr lang="en-US" dirty="0"/>
          </a:p>
        </p:txBody>
      </p:sp>
      <p:sp>
        <p:nvSpPr>
          <p:cNvPr id="3" name="Content Placeholder 2"/>
          <p:cNvSpPr>
            <a:spLocks noGrp="1"/>
          </p:cNvSpPr>
          <p:nvPr>
            <p:ph idx="1"/>
          </p:nvPr>
        </p:nvSpPr>
        <p:spPr/>
        <p:txBody>
          <a:bodyPr/>
          <a:lstStyle/>
          <a:p>
            <a:r>
              <a:rPr lang="en-US" dirty="0" smtClean="0"/>
              <a:t>Provide Graphic Organizer of a Multi-year </a:t>
            </a:r>
            <a:r>
              <a:rPr lang="en-US" dirty="0" err="1" smtClean="0"/>
              <a:t>BoQ</a:t>
            </a:r>
            <a:r>
              <a:rPr lang="en-US" dirty="0" smtClean="0"/>
              <a:t> for a school in PA</a:t>
            </a:r>
          </a:p>
          <a:p>
            <a:pPr lvl="2"/>
            <a:r>
              <a:rPr lang="en-US" dirty="0" smtClean="0"/>
              <a:t>Explain it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533400" y="1905000"/>
            <a:ext cx="7696200" cy="3829050"/>
          </a:xfrm>
          <a:prstGeom prst="rect">
            <a:avLst/>
          </a:prstGeom>
          <a:noFill/>
          <a:ln w="9525">
            <a:noFill/>
            <a:miter lim="800000"/>
            <a:headEnd/>
            <a:tailEnd/>
          </a:ln>
        </p:spPr>
      </p:pic>
      <p:sp>
        <p:nvSpPr>
          <p:cNvPr id="3"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Multi-year</a:t>
            </a:r>
            <a:r>
              <a:rPr kumimoji="0" lang="en-US" sz="4400" b="0" i="0" u="none" strike="noStrike" kern="1200" cap="none" spc="0" normalizeH="0" noProof="0" dirty="0" smtClean="0">
                <a:ln>
                  <a:noFill/>
                </a:ln>
                <a:solidFill>
                  <a:schemeClr val="tx1"/>
                </a:solidFill>
                <a:effectLst/>
                <a:uLnTx/>
                <a:uFillTx/>
                <a:latin typeface="+mj-lt"/>
                <a:ea typeface="+mj-ea"/>
                <a:cs typeface="+mj-cs"/>
              </a:rPr>
              <a:t> </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Benchmarks of Quality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Referrals Chart</a:t>
            </a:r>
            <a:endParaRPr lang="en-US" dirty="0"/>
          </a:p>
        </p:txBody>
      </p:sp>
      <p:sp>
        <p:nvSpPr>
          <p:cNvPr id="3" name="Content Placeholder 2"/>
          <p:cNvSpPr>
            <a:spLocks noGrp="1"/>
          </p:cNvSpPr>
          <p:nvPr>
            <p:ph idx="1"/>
          </p:nvPr>
        </p:nvSpPr>
        <p:spPr/>
        <p:txBody>
          <a:bodyPr/>
          <a:lstStyle/>
          <a:p>
            <a:r>
              <a:rPr lang="en-US" dirty="0" smtClean="0"/>
              <a:t>SWIS Graphic of PA School data:</a:t>
            </a:r>
          </a:p>
          <a:p>
            <a:pPr lvl="1"/>
            <a:r>
              <a:rPr lang="en-US" dirty="0" smtClean="0"/>
              <a:t>Total Referrals per 100 Students / Multi-year</a:t>
            </a:r>
          </a:p>
          <a:p>
            <a:pPr lvl="2"/>
            <a:r>
              <a:rPr lang="en-US" dirty="0" smtClean="0"/>
              <a:t>Explain it</a:t>
            </a:r>
          </a:p>
          <a:p>
            <a:pPr lvl="1"/>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486025"/>
            <a:ext cx="6242501"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370604641"/>
              </p:ext>
            </p:extLst>
          </p:nvPr>
        </p:nvGraphicFramePr>
        <p:xfrm>
          <a:off x="1676400" y="1153160"/>
          <a:ext cx="6096000" cy="12852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sz="1200" dirty="0" smtClean="0"/>
                        <a:t>School Year</a:t>
                      </a:r>
                      <a:endParaRPr lang="en-US" sz="1200" dirty="0"/>
                    </a:p>
                  </a:txBody>
                  <a:tcPr/>
                </a:tc>
                <a:tc>
                  <a:txBody>
                    <a:bodyPr/>
                    <a:lstStyle/>
                    <a:p>
                      <a:r>
                        <a:rPr lang="en-US" sz="1200" dirty="0" smtClean="0"/>
                        <a:t>Majors</a:t>
                      </a:r>
                      <a:endParaRPr lang="en-US" sz="1200" dirty="0"/>
                    </a:p>
                  </a:txBody>
                  <a:tcPr/>
                </a:tc>
                <a:tc>
                  <a:txBody>
                    <a:bodyPr/>
                    <a:lstStyle/>
                    <a:p>
                      <a:r>
                        <a:rPr lang="en-US" sz="1200" dirty="0" smtClean="0"/>
                        <a:t>Majors &amp;</a:t>
                      </a:r>
                      <a:r>
                        <a:rPr lang="en-US" sz="1200" baseline="0" dirty="0" smtClean="0"/>
                        <a:t> Minors</a:t>
                      </a:r>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2009-10</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.29</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.62</a:t>
                      </a:r>
                    </a:p>
                    <a:p>
                      <a:endParaRPr lang="en-US" sz="1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2010-11</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.23</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dk1"/>
                          </a:solidFill>
                          <a:effectLst/>
                          <a:latin typeface="+mn-lt"/>
                          <a:ea typeface="+mn-ea"/>
                          <a:cs typeface="+mn-cs"/>
                        </a:rPr>
                        <a:t>.47</a:t>
                      </a:r>
                    </a:p>
                    <a:p>
                      <a:endParaRPr lang="en-US" sz="1200" dirty="0"/>
                    </a:p>
                  </a:txBody>
                  <a:tcPr/>
                </a:tc>
              </a:tr>
            </a:tbl>
          </a:graphicData>
        </a:graphic>
      </p:graphicFrame>
      <p:sp>
        <p:nvSpPr>
          <p:cNvPr id="7" name="TextBox 6"/>
          <p:cNvSpPr txBox="1"/>
          <p:nvPr/>
        </p:nvSpPr>
        <p:spPr>
          <a:xfrm>
            <a:off x="2590800" y="533400"/>
            <a:ext cx="4575163" cy="369332"/>
          </a:xfrm>
          <a:prstGeom prst="rect">
            <a:avLst/>
          </a:prstGeom>
          <a:noFill/>
        </p:spPr>
        <p:txBody>
          <a:bodyPr wrap="none" rtlCol="0">
            <a:spAutoFit/>
          </a:bodyPr>
          <a:lstStyle/>
          <a:p>
            <a:r>
              <a:rPr lang="en-US" dirty="0" smtClean="0"/>
              <a:t>Total Office Referrals Per Day/Per 100 Students</a:t>
            </a:r>
            <a:endParaRPr lang="en-US" dirty="0"/>
          </a:p>
        </p:txBody>
      </p:sp>
    </p:spTree>
    <p:extLst>
      <p:ext uri="{BB962C8B-B14F-4D97-AF65-F5344CB8AC3E}">
        <p14:creationId xmlns:p14="http://schemas.microsoft.com/office/powerpoint/2010/main" val="915104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 per 100 Students</a:t>
            </a:r>
            <a:endParaRPr lang="en-US" dirty="0"/>
          </a:p>
        </p:txBody>
      </p:sp>
      <p:sp>
        <p:nvSpPr>
          <p:cNvPr id="3" name="Content Placeholder 2"/>
          <p:cNvSpPr>
            <a:spLocks noGrp="1"/>
          </p:cNvSpPr>
          <p:nvPr>
            <p:ph idx="1"/>
          </p:nvPr>
        </p:nvSpPr>
        <p:spPr>
          <a:xfrm>
            <a:off x="304800" y="1600200"/>
            <a:ext cx="8686800" cy="4525963"/>
          </a:xfrm>
        </p:spPr>
        <p:txBody>
          <a:bodyPr/>
          <a:lstStyle/>
          <a:p>
            <a:r>
              <a:rPr lang="en-US" dirty="0" smtClean="0"/>
              <a:t>SWIS Graphic of PA School data:</a:t>
            </a:r>
          </a:p>
          <a:p>
            <a:pPr lvl="1"/>
            <a:r>
              <a:rPr lang="en-US" dirty="0" smtClean="0"/>
              <a:t>Total Days Suspension per 100 Students / Multi-year</a:t>
            </a:r>
          </a:p>
          <a:p>
            <a:pPr lvl="2"/>
            <a:r>
              <a:rPr lang="en-US" dirty="0" smtClean="0"/>
              <a:t>Explain it</a:t>
            </a:r>
          </a:p>
          <a:p>
            <a:pPr lvl="1"/>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Picture 3"/>
          <p:cNvPicPr>
            <a:picLocks noChangeAspect="1" noChangeArrowheads="1"/>
          </p:cNvPicPr>
          <p:nvPr/>
        </p:nvPicPr>
        <p:blipFill>
          <a:blip r:embed="rId3" cstate="print"/>
          <a:srcRect/>
          <a:stretch>
            <a:fillRect/>
          </a:stretch>
        </p:blipFill>
        <p:spPr bwMode="auto">
          <a:xfrm>
            <a:off x="304800" y="1371600"/>
            <a:ext cx="3810000" cy="1476375"/>
          </a:xfrm>
          <a:prstGeom prst="rect">
            <a:avLst/>
          </a:prstGeom>
          <a:noFill/>
          <a:ln w="9525">
            <a:noFill/>
            <a:miter lim="800000"/>
            <a:headEnd/>
            <a:tailEnd/>
          </a:ln>
        </p:spPr>
      </p:pic>
      <p:pic>
        <p:nvPicPr>
          <p:cNvPr id="114692" name="Picture 4"/>
          <p:cNvPicPr>
            <a:picLocks noChangeAspect="1" noChangeArrowheads="1"/>
          </p:cNvPicPr>
          <p:nvPr/>
        </p:nvPicPr>
        <p:blipFill>
          <a:blip r:embed="rId4" cstate="print"/>
          <a:srcRect/>
          <a:stretch>
            <a:fillRect/>
          </a:stretch>
        </p:blipFill>
        <p:spPr bwMode="auto">
          <a:xfrm>
            <a:off x="76200" y="3048000"/>
            <a:ext cx="4267200" cy="2771775"/>
          </a:xfrm>
          <a:prstGeom prst="rect">
            <a:avLst/>
          </a:prstGeom>
          <a:noFill/>
          <a:ln w="9525">
            <a:noFill/>
            <a:miter lim="800000"/>
            <a:headEnd/>
            <a:tailEnd/>
          </a:ln>
        </p:spPr>
      </p:pic>
      <p:pic>
        <p:nvPicPr>
          <p:cNvPr id="114693" name="Picture 5"/>
          <p:cNvPicPr>
            <a:picLocks noChangeAspect="1" noChangeArrowheads="1"/>
          </p:cNvPicPr>
          <p:nvPr/>
        </p:nvPicPr>
        <p:blipFill>
          <a:blip r:embed="rId5" cstate="print"/>
          <a:srcRect/>
          <a:stretch>
            <a:fillRect/>
          </a:stretch>
        </p:blipFill>
        <p:spPr bwMode="auto">
          <a:xfrm>
            <a:off x="4724400" y="2895600"/>
            <a:ext cx="4114800" cy="2990850"/>
          </a:xfrm>
          <a:prstGeom prst="rect">
            <a:avLst/>
          </a:prstGeom>
          <a:noFill/>
          <a:ln w="9525">
            <a:noFill/>
            <a:miter lim="800000"/>
            <a:headEnd/>
            <a:tailEnd/>
          </a:ln>
        </p:spPr>
      </p:pic>
      <p:sp>
        <p:nvSpPr>
          <p:cNvPr id="6" name="Title 1"/>
          <p:cNvSpPr txBox="1">
            <a:spLocks/>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OSS per 100 Students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1143000" y="3352800"/>
            <a:ext cx="609600" cy="369332"/>
          </a:xfrm>
          <a:prstGeom prst="rect">
            <a:avLst/>
          </a:prstGeom>
          <a:noFill/>
        </p:spPr>
        <p:txBody>
          <a:bodyPr wrap="square" rtlCol="0">
            <a:spAutoFit/>
          </a:bodyPr>
          <a:lstStyle/>
          <a:p>
            <a:r>
              <a:rPr lang="en-US" dirty="0" smtClean="0"/>
              <a:t>23.1</a:t>
            </a:r>
            <a:endParaRPr lang="en-US" dirty="0"/>
          </a:p>
        </p:txBody>
      </p:sp>
      <p:sp>
        <p:nvSpPr>
          <p:cNvPr id="8" name="TextBox 7"/>
          <p:cNvSpPr txBox="1"/>
          <p:nvPr/>
        </p:nvSpPr>
        <p:spPr>
          <a:xfrm>
            <a:off x="2133600" y="3657600"/>
            <a:ext cx="609600" cy="369332"/>
          </a:xfrm>
          <a:prstGeom prst="rect">
            <a:avLst/>
          </a:prstGeom>
          <a:noFill/>
        </p:spPr>
        <p:txBody>
          <a:bodyPr wrap="square" rtlCol="0">
            <a:spAutoFit/>
          </a:bodyPr>
          <a:lstStyle/>
          <a:p>
            <a:r>
              <a:rPr lang="en-US" dirty="0" smtClean="0"/>
              <a:t>18.5</a:t>
            </a:r>
            <a:endParaRPr lang="en-US" dirty="0"/>
          </a:p>
        </p:txBody>
      </p:sp>
      <p:sp>
        <p:nvSpPr>
          <p:cNvPr id="9" name="TextBox 8"/>
          <p:cNvSpPr txBox="1"/>
          <p:nvPr/>
        </p:nvSpPr>
        <p:spPr>
          <a:xfrm>
            <a:off x="3124200" y="3657600"/>
            <a:ext cx="609600" cy="369332"/>
          </a:xfrm>
          <a:prstGeom prst="rect">
            <a:avLst/>
          </a:prstGeom>
          <a:noFill/>
        </p:spPr>
        <p:txBody>
          <a:bodyPr wrap="square" rtlCol="0">
            <a:spAutoFit/>
          </a:bodyPr>
          <a:lstStyle/>
          <a:p>
            <a:r>
              <a:rPr lang="en-US" dirty="0" smtClean="0"/>
              <a:t>19.2</a:t>
            </a:r>
            <a:endParaRPr lang="en-US" dirty="0"/>
          </a:p>
        </p:txBody>
      </p:sp>
      <p:sp>
        <p:nvSpPr>
          <p:cNvPr id="10" name="TextBox 9"/>
          <p:cNvSpPr txBox="1"/>
          <p:nvPr/>
        </p:nvSpPr>
        <p:spPr>
          <a:xfrm>
            <a:off x="1143000" y="3352800"/>
            <a:ext cx="533400" cy="369332"/>
          </a:xfrm>
          <a:prstGeom prst="rect">
            <a:avLst/>
          </a:prstGeom>
          <a:noFill/>
        </p:spPr>
        <p:txBody>
          <a:bodyPr wrap="square" rtlCol="0">
            <a:spAutoFit/>
          </a:bodyPr>
          <a:lstStyle/>
          <a:p>
            <a:r>
              <a:rPr lang="en-US" dirty="0" smtClean="0"/>
              <a:t>23</a:t>
            </a:r>
            <a:endParaRPr lang="en-US" dirty="0"/>
          </a:p>
        </p:txBody>
      </p:sp>
      <p:sp>
        <p:nvSpPr>
          <p:cNvPr id="11" name="TextBox 10"/>
          <p:cNvSpPr txBox="1"/>
          <p:nvPr/>
        </p:nvSpPr>
        <p:spPr>
          <a:xfrm>
            <a:off x="5715000" y="3429000"/>
            <a:ext cx="533400" cy="369332"/>
          </a:xfrm>
          <a:prstGeom prst="rect">
            <a:avLst/>
          </a:prstGeom>
          <a:noFill/>
        </p:spPr>
        <p:txBody>
          <a:bodyPr wrap="square" rtlCol="0">
            <a:spAutoFit/>
          </a:bodyPr>
          <a:lstStyle/>
          <a:p>
            <a:r>
              <a:rPr lang="en-US" dirty="0" smtClean="0"/>
              <a:t>303</a:t>
            </a:r>
            <a:endParaRPr lang="en-US" dirty="0"/>
          </a:p>
        </p:txBody>
      </p:sp>
      <p:sp>
        <p:nvSpPr>
          <p:cNvPr id="13" name="TextBox 12"/>
          <p:cNvSpPr txBox="1"/>
          <p:nvPr/>
        </p:nvSpPr>
        <p:spPr>
          <a:xfrm>
            <a:off x="7620000" y="3657600"/>
            <a:ext cx="533400" cy="369332"/>
          </a:xfrm>
          <a:prstGeom prst="rect">
            <a:avLst/>
          </a:prstGeom>
          <a:noFill/>
        </p:spPr>
        <p:txBody>
          <a:bodyPr wrap="square" rtlCol="0">
            <a:spAutoFit/>
          </a:bodyPr>
          <a:lstStyle/>
          <a:p>
            <a:r>
              <a:rPr lang="en-US" dirty="0" smtClean="0"/>
              <a:t>268</a:t>
            </a:r>
            <a:endParaRPr lang="en-US" dirty="0"/>
          </a:p>
        </p:txBody>
      </p:sp>
      <p:sp>
        <p:nvSpPr>
          <p:cNvPr id="14" name="TextBox 13"/>
          <p:cNvSpPr txBox="1"/>
          <p:nvPr/>
        </p:nvSpPr>
        <p:spPr>
          <a:xfrm>
            <a:off x="6705600" y="3440668"/>
            <a:ext cx="533400" cy="369332"/>
          </a:xfrm>
          <a:prstGeom prst="rect">
            <a:avLst/>
          </a:prstGeom>
          <a:noFill/>
        </p:spPr>
        <p:txBody>
          <a:bodyPr wrap="square" rtlCol="0">
            <a:spAutoFit/>
          </a:bodyPr>
          <a:lstStyle/>
          <a:p>
            <a:r>
              <a:rPr lang="en-US" dirty="0" smtClean="0"/>
              <a:t>297</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68362"/>
          </a:xfrm>
        </p:spPr>
        <p:txBody>
          <a:bodyPr>
            <a:normAutofit fontScale="90000"/>
          </a:bodyPr>
          <a:lstStyle/>
          <a:p>
            <a:r>
              <a:rPr lang="en-US" dirty="0" smtClean="0"/>
              <a:t>Oregon School Safety Survey Results</a:t>
            </a:r>
            <a:endParaRPr lang="en-US" dirty="0"/>
          </a:p>
        </p:txBody>
      </p:sp>
      <p:sp>
        <p:nvSpPr>
          <p:cNvPr id="3" name="Content Placeholder 2"/>
          <p:cNvSpPr>
            <a:spLocks noGrp="1"/>
          </p:cNvSpPr>
          <p:nvPr>
            <p:ph idx="1"/>
          </p:nvPr>
        </p:nvSpPr>
        <p:spPr>
          <a:xfrm>
            <a:off x="152400" y="1371600"/>
            <a:ext cx="8686800" cy="4525963"/>
          </a:xfrm>
        </p:spPr>
        <p:txBody>
          <a:bodyPr/>
          <a:lstStyle/>
          <a:p>
            <a:r>
              <a:rPr lang="en-US" dirty="0" smtClean="0"/>
              <a:t>Graphic of PA School data:</a:t>
            </a:r>
          </a:p>
          <a:p>
            <a:pPr lvl="1"/>
            <a:r>
              <a:rPr lang="en-US" dirty="0" smtClean="0"/>
              <a:t>School Safety Survey</a:t>
            </a:r>
          </a:p>
          <a:p>
            <a:pPr lvl="2"/>
            <a:r>
              <a:rPr lang="en-US" dirty="0" smtClean="0"/>
              <a:t>Explain it</a:t>
            </a:r>
          </a:p>
          <a:p>
            <a:pPr lvl="1"/>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a:stretch>
            <a:fillRect/>
          </a:stretch>
        </p:blipFill>
        <p:spPr bwMode="auto">
          <a:xfrm>
            <a:off x="0" y="1066800"/>
            <a:ext cx="8831956" cy="5638800"/>
          </a:xfrm>
          <a:prstGeom prst="rect">
            <a:avLst/>
          </a:prstGeom>
          <a:noFill/>
          <a:ln w="9525">
            <a:noFill/>
            <a:miter lim="800000"/>
            <a:headEnd/>
            <a:tailEnd/>
          </a:ln>
        </p:spPr>
      </p:pic>
      <p:sp>
        <p:nvSpPr>
          <p:cNvPr id="3" name="TextBox 2"/>
          <p:cNvSpPr txBox="1"/>
          <p:nvPr/>
        </p:nvSpPr>
        <p:spPr>
          <a:xfrm>
            <a:off x="2514600" y="685800"/>
            <a:ext cx="4114800" cy="523220"/>
          </a:xfrm>
          <a:prstGeom prst="rect">
            <a:avLst/>
          </a:prstGeom>
          <a:noFill/>
        </p:spPr>
        <p:txBody>
          <a:bodyPr wrap="square" rtlCol="0">
            <a:spAutoFit/>
          </a:bodyPr>
          <a:lstStyle/>
          <a:p>
            <a:pPr algn="ctr"/>
            <a:r>
              <a:rPr lang="en-US" sz="2800" dirty="0" smtClean="0"/>
              <a:t>Risk Factors</a:t>
            </a:r>
            <a:endParaRPr lang="en-US" sz="2800" dirty="0"/>
          </a:p>
        </p:txBody>
      </p:sp>
      <p:sp>
        <p:nvSpPr>
          <p:cNvPr id="4" name="Title 1"/>
          <p:cNvSpPr txBox="1">
            <a:spLocks/>
          </p:cNvSpPr>
          <p:nvPr/>
        </p:nvSpPr>
        <p:spPr>
          <a:xfrm>
            <a:off x="457200" y="0"/>
            <a:ext cx="8229600" cy="8683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School Safety Survey Results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81000" y="762000"/>
            <a:ext cx="2438400" cy="307777"/>
          </a:xfrm>
          <a:prstGeom prst="rect">
            <a:avLst/>
          </a:prstGeom>
          <a:noFill/>
        </p:spPr>
        <p:txBody>
          <a:bodyPr wrap="square" rtlCol="0">
            <a:spAutoFit/>
          </a:bodyPr>
          <a:lstStyle/>
          <a:p>
            <a:r>
              <a:rPr lang="en-US" sz="1400" dirty="0" smtClean="0"/>
              <a:t>School Year: 2010-11</a:t>
            </a:r>
            <a:endParaRPr lang="en-US" sz="1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3" cstate="print"/>
          <a:srcRect/>
          <a:stretch>
            <a:fillRect/>
          </a:stretch>
        </p:blipFill>
        <p:spPr bwMode="auto">
          <a:xfrm>
            <a:off x="152400" y="1828800"/>
            <a:ext cx="8839200" cy="4460750"/>
          </a:xfrm>
          <a:prstGeom prst="rect">
            <a:avLst/>
          </a:prstGeom>
          <a:noFill/>
          <a:ln w="9525">
            <a:noFill/>
            <a:miter lim="800000"/>
            <a:headEnd/>
            <a:tailEnd/>
          </a:ln>
        </p:spPr>
      </p:pic>
      <p:sp>
        <p:nvSpPr>
          <p:cNvPr id="5" name="TextBox 4"/>
          <p:cNvSpPr txBox="1"/>
          <p:nvPr/>
        </p:nvSpPr>
        <p:spPr>
          <a:xfrm>
            <a:off x="2438400" y="838200"/>
            <a:ext cx="4114800" cy="523220"/>
          </a:xfrm>
          <a:prstGeom prst="rect">
            <a:avLst/>
          </a:prstGeom>
          <a:noFill/>
        </p:spPr>
        <p:txBody>
          <a:bodyPr wrap="square" rtlCol="0">
            <a:spAutoFit/>
          </a:bodyPr>
          <a:lstStyle/>
          <a:p>
            <a:pPr algn="ctr"/>
            <a:r>
              <a:rPr lang="en-US" sz="2800" dirty="0" smtClean="0"/>
              <a:t>Protective Factors</a:t>
            </a:r>
            <a:endParaRPr lang="en-US" sz="2800" dirty="0"/>
          </a:p>
        </p:txBody>
      </p:sp>
      <p:sp>
        <p:nvSpPr>
          <p:cNvPr id="4" name="Title 1"/>
          <p:cNvSpPr txBox="1">
            <a:spLocks/>
          </p:cNvSpPr>
          <p:nvPr/>
        </p:nvSpPr>
        <p:spPr>
          <a:xfrm>
            <a:off x="457200" y="228600"/>
            <a:ext cx="8229600" cy="6397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Oregon</a:t>
            </a:r>
            <a:r>
              <a:rPr kumimoji="0" lang="en-US" sz="3200" b="0" i="0" u="none" strike="noStrike" kern="1200" cap="none" spc="0" normalizeH="0" noProof="0" dirty="0" smtClean="0">
                <a:ln>
                  <a:noFill/>
                </a:ln>
                <a:solidFill>
                  <a:schemeClr val="tx1"/>
                </a:solidFill>
                <a:effectLst/>
                <a:uLnTx/>
                <a:uFillTx/>
                <a:latin typeface="+mj-lt"/>
                <a:ea typeface="+mj-ea"/>
                <a:cs typeface="+mj-cs"/>
              </a:rPr>
              <a:t> </a:t>
            </a:r>
            <a:r>
              <a:rPr kumimoji="0" lang="en-US" sz="3200" b="0" i="0" u="none" strike="noStrike" kern="1200" cap="none" spc="0" normalizeH="0" baseline="0" noProof="0" dirty="0" smtClean="0">
                <a:ln>
                  <a:noFill/>
                </a:ln>
                <a:solidFill>
                  <a:schemeClr val="tx1"/>
                </a:solidFill>
                <a:effectLst/>
                <a:uLnTx/>
                <a:uFillTx/>
                <a:latin typeface="+mj-lt"/>
                <a:ea typeface="+mj-ea"/>
                <a:cs typeface="+mj-cs"/>
              </a:rPr>
              <a:t>School Safety Survey Results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533400" y="1524000"/>
            <a:ext cx="2438400" cy="307777"/>
          </a:xfrm>
          <a:prstGeom prst="rect">
            <a:avLst/>
          </a:prstGeom>
          <a:noFill/>
        </p:spPr>
        <p:txBody>
          <a:bodyPr wrap="square" rtlCol="0">
            <a:spAutoFit/>
          </a:bodyPr>
          <a:lstStyle/>
          <a:p>
            <a:r>
              <a:rPr lang="en-US" sz="1400" dirty="0" smtClean="0"/>
              <a:t>School Year: 2010-11</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PBIS: </a:t>
            </a:r>
            <a:r>
              <a:rPr lang="en-US" dirty="0" err="1" smtClean="0"/>
              <a:t>RtIIB</a:t>
            </a:r>
            <a:r>
              <a:rPr lang="en-US" dirty="0" smtClean="0"/>
              <a:t> Supports</a:t>
            </a:r>
            <a:endParaRPr lang="en-US" dirty="0"/>
          </a:p>
        </p:txBody>
      </p:sp>
      <p:sp>
        <p:nvSpPr>
          <p:cNvPr id="3" name="Content Placeholder 2"/>
          <p:cNvSpPr>
            <a:spLocks noGrp="1"/>
          </p:cNvSpPr>
          <p:nvPr>
            <p:ph idx="1"/>
          </p:nvPr>
        </p:nvSpPr>
        <p:spPr>
          <a:xfrm>
            <a:off x="381000" y="1066800"/>
            <a:ext cx="8305800" cy="5562600"/>
          </a:xfrm>
        </p:spPr>
        <p:txBody>
          <a:bodyPr>
            <a:normAutofit fontScale="92500" lnSpcReduction="20000"/>
          </a:bodyPr>
          <a:lstStyle/>
          <a:p>
            <a:r>
              <a:rPr lang="en-US" dirty="0" smtClean="0"/>
              <a:t>Federal Mandates</a:t>
            </a:r>
          </a:p>
          <a:p>
            <a:pPr lvl="1"/>
            <a:r>
              <a:rPr lang="en-US" dirty="0" smtClean="0"/>
              <a:t>No Child Left Behind</a:t>
            </a:r>
          </a:p>
          <a:p>
            <a:pPr lvl="1"/>
            <a:r>
              <a:rPr lang="en-US" dirty="0" smtClean="0"/>
              <a:t>IDEA 2004</a:t>
            </a:r>
          </a:p>
          <a:p>
            <a:endParaRPr lang="en-US" dirty="0" smtClean="0"/>
          </a:p>
          <a:p>
            <a:r>
              <a:rPr lang="en-US" dirty="0" smtClean="0"/>
              <a:t>State Requirements for Student Supports	</a:t>
            </a:r>
          </a:p>
          <a:p>
            <a:pPr lvl="1"/>
            <a:r>
              <a:rPr lang="en-US" dirty="0" smtClean="0"/>
              <a:t>Chapter 12</a:t>
            </a:r>
          </a:p>
          <a:p>
            <a:pPr lvl="1"/>
            <a:r>
              <a:rPr lang="en-US" dirty="0" smtClean="0"/>
              <a:t>Chapter 14</a:t>
            </a:r>
          </a:p>
          <a:p>
            <a:endParaRPr lang="en-US" dirty="0" smtClean="0"/>
          </a:p>
          <a:p>
            <a:r>
              <a:rPr lang="en-US" dirty="0" smtClean="0"/>
              <a:t>Best Practice</a:t>
            </a:r>
          </a:p>
          <a:p>
            <a:pPr lvl="1"/>
            <a:r>
              <a:rPr lang="en-US" dirty="0" smtClean="0"/>
              <a:t>Research-based</a:t>
            </a:r>
          </a:p>
          <a:p>
            <a:pPr lvl="1"/>
            <a:r>
              <a:rPr lang="en-US" dirty="0" smtClean="0"/>
              <a:t>Data-driven</a:t>
            </a:r>
          </a:p>
          <a:p>
            <a:pPr lvl="1"/>
            <a:r>
              <a:rPr lang="en-US" dirty="0" smtClean="0"/>
              <a:t>Aligned with PA Standards</a:t>
            </a:r>
          </a:p>
          <a:p>
            <a:pPr lvl="1"/>
            <a:r>
              <a:rPr lang="en-US" dirty="0" smtClean="0"/>
              <a:t>Family involvement</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r>
              <a:rPr lang="en-US" dirty="0" smtClean="0"/>
              <a:t>6. Content Resources</a:t>
            </a:r>
            <a:endParaRPr lang="en-US" dirty="0"/>
          </a:p>
        </p:txBody>
      </p:sp>
      <p:sp>
        <p:nvSpPr>
          <p:cNvPr id="3" name="Content Placeholder 2"/>
          <p:cNvSpPr>
            <a:spLocks noGrp="1"/>
          </p:cNvSpPr>
          <p:nvPr>
            <p:ph idx="1"/>
          </p:nvPr>
        </p:nvSpPr>
        <p:spPr>
          <a:xfrm>
            <a:off x="152400" y="838200"/>
            <a:ext cx="8839200" cy="6019800"/>
          </a:xfrm>
        </p:spPr>
        <p:txBody>
          <a:bodyPr>
            <a:normAutofit fontScale="77500" lnSpcReduction="20000"/>
          </a:bodyPr>
          <a:lstStyle/>
          <a:p>
            <a:r>
              <a:rPr lang="en-US" dirty="0" smtClean="0"/>
              <a:t>Websites</a:t>
            </a:r>
          </a:p>
          <a:p>
            <a:pPr lvl="1"/>
            <a:r>
              <a:rPr lang="en-US" dirty="0" smtClean="0"/>
              <a:t>Pennsylvania Positive Behavior Support Network</a:t>
            </a:r>
          </a:p>
          <a:p>
            <a:pPr lvl="2"/>
            <a:r>
              <a:rPr lang="en-US" dirty="0" smtClean="0">
                <a:hlinkClick r:id="rId3"/>
              </a:rPr>
              <a:t>www.papbs.org</a:t>
            </a:r>
            <a:r>
              <a:rPr lang="en-US" dirty="0" smtClean="0"/>
              <a:t> </a:t>
            </a:r>
          </a:p>
          <a:p>
            <a:pPr lvl="1"/>
            <a:r>
              <a:rPr lang="en-US" dirty="0" smtClean="0"/>
              <a:t>National Technical Assistance Center for Positive Behavioral Interventions and Supports</a:t>
            </a:r>
          </a:p>
          <a:p>
            <a:pPr lvl="2"/>
            <a:r>
              <a:rPr lang="en-US" dirty="0" smtClean="0">
                <a:hlinkClick r:id="rId4"/>
              </a:rPr>
              <a:t>www.pbis.org</a:t>
            </a:r>
            <a:endParaRPr lang="en-US" dirty="0" smtClean="0"/>
          </a:p>
          <a:p>
            <a:pPr lvl="1"/>
            <a:r>
              <a:rPr lang="en-US" dirty="0" smtClean="0"/>
              <a:t>Association for Positive Behavior Support</a:t>
            </a:r>
          </a:p>
          <a:p>
            <a:pPr lvl="2"/>
            <a:r>
              <a:rPr lang="en-US" dirty="0" smtClean="0">
                <a:hlinkClick r:id="rId5"/>
              </a:rPr>
              <a:t>www.apbs.org</a:t>
            </a:r>
            <a:r>
              <a:rPr lang="en-US" dirty="0" smtClean="0"/>
              <a:t> </a:t>
            </a:r>
          </a:p>
          <a:p>
            <a:pPr lvl="1"/>
            <a:r>
              <a:rPr lang="en-US" dirty="0" smtClean="0"/>
              <a:t>Pennsylvania Training and Technical Assistance Network</a:t>
            </a:r>
          </a:p>
          <a:p>
            <a:pPr lvl="2"/>
            <a:r>
              <a:rPr lang="en-US" dirty="0" smtClean="0">
                <a:hlinkClick r:id="rId6"/>
              </a:rPr>
              <a:t>www.pattan.net</a:t>
            </a:r>
            <a:r>
              <a:rPr lang="en-US" dirty="0" smtClean="0"/>
              <a:t> (see Behavior and </a:t>
            </a:r>
            <a:r>
              <a:rPr lang="en-US" dirty="0" err="1" smtClean="0"/>
              <a:t>RtII</a:t>
            </a:r>
            <a:r>
              <a:rPr lang="en-US" dirty="0" smtClean="0"/>
              <a:t> Initiative links)</a:t>
            </a:r>
          </a:p>
          <a:p>
            <a:endParaRPr lang="en-US" dirty="0" smtClean="0"/>
          </a:p>
          <a:p>
            <a:r>
              <a:rPr lang="en-US" dirty="0" smtClean="0"/>
              <a:t>Staff</a:t>
            </a:r>
          </a:p>
          <a:p>
            <a:pPr lvl="1"/>
            <a:r>
              <a:rPr lang="en-US" dirty="0" smtClean="0"/>
              <a:t>District Coordinator</a:t>
            </a:r>
          </a:p>
          <a:p>
            <a:pPr lvl="1"/>
            <a:r>
              <a:rPr lang="en-US" dirty="0" smtClean="0"/>
              <a:t>Other Coaches (networking meetings)</a:t>
            </a:r>
          </a:p>
          <a:p>
            <a:pPr lvl="1"/>
            <a:r>
              <a:rPr lang="en-US" dirty="0" smtClean="0"/>
              <a:t>School-wide Facilitator</a:t>
            </a:r>
          </a:p>
          <a:p>
            <a:pPr lvl="1"/>
            <a:r>
              <a:rPr lang="en-US" dirty="0" smtClean="0"/>
              <a:t>Regional Facilitator</a:t>
            </a:r>
          </a:p>
          <a:p>
            <a:pPr lvl="1"/>
            <a:r>
              <a:rPr lang="en-US" dirty="0" smtClean="0"/>
              <a:t>State Coordination Team</a:t>
            </a:r>
          </a:p>
          <a:p>
            <a:pPr lvl="1"/>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p:cNvPicPr>
            <a:picLocks noChangeAspect="1" noChangeArrowheads="1"/>
          </p:cNvPicPr>
          <p:nvPr/>
        </p:nvPicPr>
        <p:blipFill>
          <a:blip r:embed="rId3" cstate="print"/>
          <a:srcRect/>
          <a:stretch>
            <a:fillRect/>
          </a:stretch>
        </p:blipFill>
        <p:spPr bwMode="auto">
          <a:xfrm>
            <a:off x="228600" y="0"/>
            <a:ext cx="8534399" cy="6705600"/>
          </a:xfrm>
          <a:prstGeom prst="rect">
            <a:avLst/>
          </a:prstGeom>
          <a:noFill/>
          <a:ln w="9525">
            <a:noFill/>
            <a:miter lim="800000"/>
            <a:headEnd/>
            <a:tailEnd/>
          </a:ln>
        </p:spPr>
      </p:pic>
      <p:sp>
        <p:nvSpPr>
          <p:cNvPr id="4" name="Striped Right Arrow 3"/>
          <p:cNvSpPr/>
          <p:nvPr/>
        </p:nvSpPr>
        <p:spPr>
          <a:xfrm rot="9982065">
            <a:off x="6122080" y="1397725"/>
            <a:ext cx="457200" cy="228600"/>
          </a:xfrm>
          <a:prstGeom prst="strip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52400" y="113302"/>
            <a:ext cx="8763000" cy="6592297"/>
          </a:xfrm>
          <a:prstGeom prst="rect">
            <a:avLst/>
          </a:prstGeom>
          <a:noFill/>
          <a:ln w="9525">
            <a:noFill/>
            <a:miter lim="800000"/>
            <a:headEnd/>
            <a:tailEnd/>
          </a:ln>
        </p:spPr>
      </p:pic>
      <p:sp>
        <p:nvSpPr>
          <p:cNvPr id="6" name="Striped Right Arrow 5"/>
          <p:cNvSpPr/>
          <p:nvPr/>
        </p:nvSpPr>
        <p:spPr>
          <a:xfrm rot="8917000">
            <a:off x="3445035" y="2869009"/>
            <a:ext cx="457200" cy="228600"/>
          </a:xfrm>
          <a:prstGeom prst="strip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rot="3092860">
            <a:off x="4283235" y="3326209"/>
            <a:ext cx="457200" cy="228600"/>
          </a:xfrm>
          <a:prstGeom prst="strip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792162"/>
          </a:xfrm>
        </p:spPr>
        <p:txBody>
          <a:bodyPr/>
          <a:lstStyle/>
          <a:p>
            <a:r>
              <a:rPr lang="en-US" dirty="0" smtClean="0"/>
              <a:t>Coaching Function - Content</a:t>
            </a:r>
            <a:endParaRPr lang="en-US" dirty="0"/>
          </a:p>
        </p:txBody>
      </p:sp>
      <p:sp>
        <p:nvSpPr>
          <p:cNvPr id="3" name="Content Placeholder 2"/>
          <p:cNvSpPr>
            <a:spLocks noGrp="1"/>
          </p:cNvSpPr>
          <p:nvPr>
            <p:ph idx="1"/>
          </p:nvPr>
        </p:nvSpPr>
        <p:spPr>
          <a:xfrm>
            <a:off x="228600" y="1066800"/>
            <a:ext cx="8534400" cy="5791200"/>
          </a:xfrm>
        </p:spPr>
        <p:txBody>
          <a:bodyPr>
            <a:normAutofit fontScale="85000" lnSpcReduction="20000"/>
          </a:bodyPr>
          <a:lstStyle/>
          <a:p>
            <a:pPr marL="514350" indent="-514350">
              <a:buNone/>
            </a:pPr>
            <a:r>
              <a:rPr lang="en-US" dirty="0" smtClean="0"/>
              <a:t>As the PBS Coach:</a:t>
            </a:r>
          </a:p>
          <a:p>
            <a:pPr marL="514350" indent="-514350"/>
            <a:r>
              <a:rPr lang="en-US" dirty="0" smtClean="0"/>
              <a:t>Do you have sufficient knowledge regarding</a:t>
            </a:r>
          </a:p>
          <a:p>
            <a:pPr marL="914400" lvl="1" indent="-514350"/>
            <a:r>
              <a:rPr lang="en-US" dirty="0" smtClean="0"/>
              <a:t>The processes and procedures of school-wide PBS?</a:t>
            </a:r>
          </a:p>
          <a:p>
            <a:pPr marL="914400" lvl="1" indent="-514350"/>
            <a:r>
              <a:rPr lang="en-US" dirty="0" smtClean="0"/>
              <a:t>The core principles of </a:t>
            </a:r>
            <a:r>
              <a:rPr lang="en-US" dirty="0" err="1" smtClean="0"/>
              <a:t>RtII:B</a:t>
            </a:r>
            <a:r>
              <a:rPr lang="en-US" dirty="0" smtClean="0"/>
              <a:t>?</a:t>
            </a:r>
          </a:p>
          <a:p>
            <a:pPr marL="914400" lvl="1" indent="-514350"/>
            <a:r>
              <a:rPr lang="en-US" dirty="0" smtClean="0"/>
              <a:t>Basic behavioral principles?</a:t>
            </a:r>
          </a:p>
          <a:p>
            <a:pPr marL="514350" indent="-514350"/>
            <a:endParaRPr lang="en-US" dirty="0" smtClean="0"/>
          </a:p>
          <a:p>
            <a:pPr marL="514350" indent="-514350"/>
            <a:r>
              <a:rPr lang="en-US" dirty="0" smtClean="0"/>
              <a:t>Identify 3 resources found on Pennsylvania’s PBS website?</a:t>
            </a:r>
          </a:p>
          <a:p>
            <a:pPr marL="514350" indent="-514350"/>
            <a:endParaRPr lang="en-US" dirty="0" smtClean="0"/>
          </a:p>
          <a:p>
            <a:pPr marL="514350" indent="-514350"/>
            <a:r>
              <a:rPr lang="en-US" dirty="0" smtClean="0"/>
              <a:t>Identify 2 additional resources to assist you in carrying out your responsibilities as a PBIS Coach?</a:t>
            </a:r>
          </a:p>
          <a:p>
            <a:pPr marL="514350" indent="-514350"/>
            <a:endParaRPr lang="en-US" dirty="0" smtClean="0"/>
          </a:p>
          <a:p>
            <a:pPr marL="514350" indent="-514350"/>
            <a:r>
              <a:rPr lang="en-US" dirty="0" smtClean="0"/>
              <a:t>Identify / share resources that you are aware of that were not covered in this training.</a:t>
            </a:r>
            <a:endParaRPr lang="en-US" dirty="0"/>
          </a:p>
        </p:txBody>
      </p:sp>
      <p:sp>
        <p:nvSpPr>
          <p:cNvPr id="6" name="_s37894"/>
          <p:cNvSpPr txBox="1">
            <a:spLocks noChangeArrowheads="1"/>
          </p:cNvSpPr>
          <p:nvPr/>
        </p:nvSpPr>
        <p:spPr bwMode="auto">
          <a:xfrm>
            <a:off x="6934200" y="228601"/>
            <a:ext cx="2057400" cy="1315688"/>
          </a:xfrm>
          <a:prstGeom prst="ellipse">
            <a:avLst/>
          </a:prstGeom>
          <a:solidFill>
            <a:schemeClr val="bg1">
              <a:lumMod val="75000"/>
            </a:schemeClr>
          </a:solidFill>
          <a:ln w="57150">
            <a:solidFill>
              <a:schemeClr val="bg1">
                <a:lumMod val="75000"/>
              </a:schemeClr>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vert="horz" wrap="square" lIns="0" tIns="0" rIns="0" bIns="0" rtlCol="0" anchor="t" anchorCtr="1">
            <a:spAutoFit/>
            <a:sp3d extrusionH="57150" prstMaterial="dkEdge">
              <a:bevelT w="38100" h="38100"/>
            </a:sp3d>
          </a:bodyPr>
          <a:lstStyle/>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S PGothic" pitchFamily="34" charset="-128"/>
              <a:cs typeface="+mn-cs"/>
            </a:endParaRP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S PGothic" pitchFamily="34" charset="-128"/>
                <a:cs typeface="+mn-cs"/>
              </a:rPr>
              <a:t>Content/Knowledge</a:t>
            </a:r>
            <a:endPar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a:p>
            <a:pPr marL="342900" marR="0" lvl="0" indent="-342900" algn="l" defTabSz="914400" rtl="0" eaLnBrk="0" fontAlgn="auto" latinLnBrk="0" hangingPunct="0">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S PGothic" pitchFamily="34" charset="-128"/>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of Coaching</a:t>
            </a:r>
            <a:endParaRPr lang="en-US" dirty="0"/>
          </a:p>
        </p:txBody>
      </p:sp>
      <p:sp>
        <p:nvSpPr>
          <p:cNvPr id="3" name="Content Placeholder 2"/>
          <p:cNvSpPr>
            <a:spLocks noGrp="1"/>
          </p:cNvSpPr>
          <p:nvPr>
            <p:ph idx="1"/>
          </p:nvPr>
        </p:nvSpPr>
        <p:spPr/>
        <p:txBody>
          <a:bodyPr/>
          <a:lstStyle/>
          <a:p>
            <a:r>
              <a:rPr lang="en-US" dirty="0" smtClean="0"/>
              <a:t>Go to your </a:t>
            </a:r>
            <a:r>
              <a:rPr lang="en-US" dirty="0" err="1" smtClean="0"/>
              <a:t>RtIIB</a:t>
            </a:r>
            <a:r>
              <a:rPr lang="en-US" dirty="0" smtClean="0"/>
              <a:t>/SWPBIS Coaches’ Training Worksheet. Complete Self-Evaluation</a:t>
            </a:r>
          </a:p>
          <a:p>
            <a:pPr>
              <a:buNone/>
            </a:pPr>
            <a:r>
              <a:rPr lang="en-US" dirty="0" smtClean="0"/>
              <a:t>     Section II: Items 7-12 before proceeding</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792162"/>
          </a:xfrm>
        </p:spPr>
        <p:txBody>
          <a:bodyPr/>
          <a:lstStyle/>
          <a:p>
            <a:r>
              <a:rPr lang="en-US" dirty="0" smtClean="0"/>
              <a:t>Coach as Communicator</a:t>
            </a:r>
            <a:endParaRPr lang="en-US" dirty="0"/>
          </a:p>
        </p:txBody>
      </p:sp>
      <p:sp>
        <p:nvSpPr>
          <p:cNvPr id="3" name="Content Placeholder 2"/>
          <p:cNvSpPr>
            <a:spLocks noGrp="1"/>
          </p:cNvSpPr>
          <p:nvPr>
            <p:ph idx="1"/>
          </p:nvPr>
        </p:nvSpPr>
        <p:spPr>
          <a:xfrm>
            <a:off x="228600" y="1371600"/>
            <a:ext cx="8534400" cy="5486400"/>
          </a:xfrm>
        </p:spPr>
        <p:txBody>
          <a:bodyPr>
            <a:normAutofit/>
          </a:bodyPr>
          <a:lstStyle/>
          <a:p>
            <a:pPr marL="514350" indent="-514350">
              <a:buAutoNum type="arabicPeriod"/>
            </a:pPr>
            <a:r>
              <a:rPr lang="en-US" dirty="0" smtClean="0"/>
              <a:t>Communicate progress of </a:t>
            </a:r>
            <a:r>
              <a:rPr lang="en-US" dirty="0" err="1" smtClean="0"/>
              <a:t>RtIIB</a:t>
            </a:r>
            <a:r>
              <a:rPr lang="en-US" dirty="0" smtClean="0"/>
              <a:t> process</a:t>
            </a:r>
          </a:p>
          <a:p>
            <a:pPr marL="514350" indent="-514350">
              <a:buAutoNum type="arabicPeriod"/>
            </a:pPr>
            <a:endParaRPr lang="en-US" dirty="0" smtClean="0"/>
          </a:p>
          <a:p>
            <a:pPr marL="514350" indent="-514350">
              <a:buAutoNum type="arabicPeriod"/>
            </a:pPr>
            <a:r>
              <a:rPr lang="en-US" dirty="0" smtClean="0"/>
              <a:t>Conduct faculty training</a:t>
            </a:r>
          </a:p>
          <a:p>
            <a:pPr marL="514350" indent="-514350">
              <a:buAutoNum type="arabicPeriod"/>
            </a:pPr>
            <a:endParaRPr lang="en-US" dirty="0" smtClean="0"/>
          </a:p>
          <a:p>
            <a:pPr marL="514350" indent="-514350">
              <a:buAutoNum type="arabicPeriod"/>
            </a:pPr>
            <a:r>
              <a:rPr lang="en-US" dirty="0" smtClean="0"/>
              <a:t>Schedule effective communication</a:t>
            </a:r>
          </a:p>
          <a:p>
            <a:pPr marL="514350" indent="-514350">
              <a:buAutoNum type="arabicPeriod"/>
            </a:pPr>
            <a:endParaRPr lang="en-US" dirty="0" smtClean="0"/>
          </a:p>
          <a:p>
            <a:pPr marL="514350" indent="-514350">
              <a:buAutoNum type="arabicPeriod"/>
            </a:pPr>
            <a:r>
              <a:rPr lang="en-US" dirty="0" smtClean="0"/>
              <a:t>Utilize communication tools</a:t>
            </a:r>
            <a:endParaRPr lang="en-US" dirty="0"/>
          </a:p>
        </p:txBody>
      </p:sp>
      <p:sp>
        <p:nvSpPr>
          <p:cNvPr id="6" name="_s37894"/>
          <p:cNvSpPr txBox="1">
            <a:spLocks noChangeArrowheads="1"/>
          </p:cNvSpPr>
          <p:nvPr/>
        </p:nvSpPr>
        <p:spPr bwMode="auto">
          <a:xfrm>
            <a:off x="6934200" y="228601"/>
            <a:ext cx="2057400" cy="1367623"/>
          </a:xfrm>
          <a:prstGeom prst="ellipse">
            <a:avLst/>
          </a:prstGeom>
          <a:solidFill>
            <a:schemeClr val="accent5">
              <a:lumMod val="60000"/>
              <a:lumOff val="40000"/>
            </a:schemeClr>
          </a:solidFill>
          <a:ln w="57150">
            <a:solidFill>
              <a:schemeClr val="accent5">
                <a:lumMod val="60000"/>
                <a:lumOff val="40000"/>
              </a:schemeClr>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vert="horz" wrap="square" lIns="0" tIns="0" rIns="0" bIns="0" rtlCol="0" anchor="t" anchorCtr="1">
            <a:spAutoFit/>
            <a:sp3d extrusionH="57150" prstMaterial="dkEdge">
              <a:bevelT w="38100" h="38100"/>
            </a:sp3d>
          </a:bodyPr>
          <a:lstStyle/>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S PGothic" pitchFamily="34" charset="-128"/>
              <a:cs typeface="+mn-cs"/>
            </a:endParaRP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S PGothic" pitchFamily="34" charset="-128"/>
                <a:cs typeface="+mn-cs"/>
              </a:rPr>
              <a:t>Communicator</a:t>
            </a:r>
            <a:endParaRPr kumimoji="0" lang="en-U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a:p>
            <a:pPr marL="342900" marR="0" lvl="0" indent="-342900" algn="l" defTabSz="914400" rtl="0" eaLnBrk="0" fontAlgn="auto" latinLnBrk="0" hangingPunct="0">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S PGothic" pitchFamily="34" charset="-128"/>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Communicate Progress</a:t>
            </a:r>
            <a:endParaRPr lang="en-US" dirty="0"/>
          </a:p>
        </p:txBody>
      </p:sp>
      <p:sp>
        <p:nvSpPr>
          <p:cNvPr id="3" name="Content Placeholder 2"/>
          <p:cNvSpPr>
            <a:spLocks noGrp="1"/>
          </p:cNvSpPr>
          <p:nvPr>
            <p:ph idx="1"/>
          </p:nvPr>
        </p:nvSpPr>
        <p:spPr/>
        <p:txBody>
          <a:bodyPr>
            <a:normAutofit lnSpcReduction="10000"/>
          </a:bodyPr>
          <a:lstStyle/>
          <a:p>
            <a:r>
              <a:rPr lang="en-US" dirty="0" smtClean="0"/>
              <a:t>Positively reports, promotes, shapes and reinforces team progress</a:t>
            </a:r>
          </a:p>
          <a:p>
            <a:endParaRPr lang="en-US" dirty="0" smtClean="0"/>
          </a:p>
          <a:p>
            <a:r>
              <a:rPr lang="en-US" dirty="0" smtClean="0"/>
              <a:t>Effectively communicates PBS data, progress, and successes through regular presentations</a:t>
            </a:r>
          </a:p>
          <a:p>
            <a:pPr lvl="1"/>
            <a:r>
              <a:rPr lang="en-US" dirty="0" smtClean="0"/>
              <a:t>School leadership</a:t>
            </a:r>
          </a:p>
          <a:p>
            <a:pPr lvl="1"/>
            <a:r>
              <a:rPr lang="en-US" dirty="0" smtClean="0"/>
              <a:t>District coordinator and staff</a:t>
            </a:r>
          </a:p>
          <a:p>
            <a:pPr lvl="1"/>
            <a:r>
              <a:rPr lang="en-US" dirty="0" smtClean="0"/>
              <a:t>Parents</a:t>
            </a:r>
          </a:p>
          <a:p>
            <a:pPr lvl="1"/>
            <a:r>
              <a:rPr lang="en-US" dirty="0" smtClean="0"/>
              <a:t>Community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Conduct Trainings</a:t>
            </a:r>
            <a:endParaRPr lang="en-US" dirty="0"/>
          </a:p>
        </p:txBody>
      </p:sp>
      <p:sp>
        <p:nvSpPr>
          <p:cNvPr id="3" name="Content Placeholder 2"/>
          <p:cNvSpPr>
            <a:spLocks noGrp="1"/>
          </p:cNvSpPr>
          <p:nvPr>
            <p:ph idx="1"/>
          </p:nvPr>
        </p:nvSpPr>
        <p:spPr/>
        <p:txBody>
          <a:bodyPr>
            <a:normAutofit/>
          </a:bodyPr>
          <a:lstStyle/>
          <a:p>
            <a:r>
              <a:rPr lang="en-US" dirty="0" smtClean="0"/>
              <a:t>Conduct faculty trainings</a:t>
            </a:r>
          </a:p>
          <a:p>
            <a:pPr lvl="1"/>
            <a:r>
              <a:rPr lang="en-US" dirty="0" err="1" smtClean="0"/>
              <a:t>PBS:RtIIB</a:t>
            </a:r>
            <a:endParaRPr lang="en-US" dirty="0" smtClean="0"/>
          </a:p>
          <a:p>
            <a:pPr lvl="1"/>
            <a:r>
              <a:rPr lang="en-US" dirty="0" smtClean="0"/>
              <a:t>Behavior principles</a:t>
            </a:r>
          </a:p>
          <a:p>
            <a:pPr lvl="1"/>
            <a:r>
              <a:rPr lang="en-US" dirty="0" smtClean="0"/>
              <a:t>Problem-solving process (TIPS)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dirty="0" smtClean="0"/>
              <a:t>3. Schedule Effective Communication</a:t>
            </a:r>
            <a:endParaRPr lang="en-US" dirty="0"/>
          </a:p>
        </p:txBody>
      </p:sp>
      <p:sp>
        <p:nvSpPr>
          <p:cNvPr id="3" name="Content Placeholder 2"/>
          <p:cNvSpPr>
            <a:spLocks noGrp="1"/>
          </p:cNvSpPr>
          <p:nvPr>
            <p:ph idx="1"/>
          </p:nvPr>
        </p:nvSpPr>
        <p:spPr>
          <a:xfrm>
            <a:off x="76200" y="762000"/>
            <a:ext cx="8991600" cy="5943600"/>
          </a:xfrm>
        </p:spPr>
        <p:txBody>
          <a:bodyPr>
            <a:normAutofit fontScale="77500" lnSpcReduction="20000"/>
          </a:bodyPr>
          <a:lstStyle/>
          <a:p>
            <a:r>
              <a:rPr lang="en-US" dirty="0" smtClean="0"/>
              <a:t>Monthly</a:t>
            </a:r>
          </a:p>
          <a:p>
            <a:pPr lvl="1"/>
            <a:r>
              <a:rPr lang="en-US" dirty="0" smtClean="0"/>
              <a:t>Encourage the PBIS team to meet</a:t>
            </a:r>
          </a:p>
          <a:p>
            <a:pPr lvl="1"/>
            <a:r>
              <a:rPr lang="en-US" dirty="0" smtClean="0"/>
              <a:t>Ensure</a:t>
            </a:r>
            <a:r>
              <a:rPr lang="en-US" b="1" dirty="0" smtClean="0"/>
              <a:t> data</a:t>
            </a:r>
            <a:r>
              <a:rPr lang="en-US" dirty="0" smtClean="0"/>
              <a:t> are summarized in useful format</a:t>
            </a:r>
          </a:p>
          <a:p>
            <a:pPr lvl="1"/>
            <a:r>
              <a:rPr lang="en-US" dirty="0" smtClean="0"/>
              <a:t>Facilitate </a:t>
            </a:r>
            <a:r>
              <a:rPr lang="en-US" b="1" dirty="0" smtClean="0"/>
              <a:t>team meeting</a:t>
            </a:r>
            <a:r>
              <a:rPr lang="en-US" dirty="0" smtClean="0"/>
              <a:t> using </a:t>
            </a:r>
            <a:r>
              <a:rPr lang="en-US" i="1" dirty="0" smtClean="0"/>
              <a:t>TIPS</a:t>
            </a:r>
            <a:r>
              <a:rPr lang="en-US" dirty="0" smtClean="0"/>
              <a:t> approach and the Minutes/Action Plan Form</a:t>
            </a:r>
          </a:p>
          <a:p>
            <a:pPr lvl="1"/>
            <a:r>
              <a:rPr lang="en-US" dirty="0" smtClean="0"/>
              <a:t>Give data-based updates to faculty</a:t>
            </a:r>
          </a:p>
          <a:p>
            <a:pPr lvl="1"/>
            <a:r>
              <a:rPr lang="en-US" dirty="0" smtClean="0"/>
              <a:t>Attend Coaches Networking meetings facilitated by School-wide Facilitator</a:t>
            </a:r>
          </a:p>
          <a:p>
            <a:endParaRPr lang="en-US" dirty="0" smtClean="0"/>
          </a:p>
          <a:p>
            <a:r>
              <a:rPr lang="en-US" dirty="0" smtClean="0"/>
              <a:t>Bi-weekly </a:t>
            </a:r>
            <a:r>
              <a:rPr lang="en-US" sz="2800" dirty="0" smtClean="0"/>
              <a:t>(or, weekly)</a:t>
            </a:r>
            <a:endParaRPr lang="en-US" dirty="0" smtClean="0"/>
          </a:p>
          <a:p>
            <a:pPr lvl="1"/>
            <a:r>
              <a:rPr lang="en-US" dirty="0" smtClean="0"/>
              <a:t>Prompt team members to complete tasks</a:t>
            </a:r>
          </a:p>
          <a:p>
            <a:pPr lvl="1"/>
            <a:r>
              <a:rPr lang="en-US" dirty="0" smtClean="0"/>
              <a:t>Ensure your tasks are completed in a timely fashion </a:t>
            </a:r>
            <a:r>
              <a:rPr lang="en-US" sz="2400" dirty="0" smtClean="0"/>
              <a:t>(model behavior)</a:t>
            </a:r>
            <a:endParaRPr lang="en-US" dirty="0" smtClean="0"/>
          </a:p>
          <a:p>
            <a:endParaRPr lang="en-US" dirty="0" smtClean="0"/>
          </a:p>
          <a:p>
            <a:r>
              <a:rPr lang="en-US" dirty="0" smtClean="0"/>
              <a:t>Daily</a:t>
            </a:r>
          </a:p>
          <a:p>
            <a:pPr lvl="1"/>
            <a:r>
              <a:rPr lang="en-US" dirty="0" smtClean="0"/>
              <a:t>PBIS’ Ambassador </a:t>
            </a:r>
            <a:r>
              <a:rPr lang="en-US" sz="2400" dirty="0" smtClean="0"/>
              <a:t>(look for opportunities to share info with others, etc.)</a:t>
            </a:r>
          </a:p>
          <a:p>
            <a:pPr lvl="1"/>
            <a:r>
              <a:rPr lang="en-US" sz="2400" dirty="0" smtClean="0"/>
              <a:t>Model positive interactions and reinforcement with staff and students</a:t>
            </a:r>
            <a:endParaRPr lang="en-US" dirty="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dirty="0" smtClean="0"/>
              <a:t>4. Utilize Communication Tools</a:t>
            </a:r>
            <a:endParaRPr lang="en-US" dirty="0"/>
          </a:p>
        </p:txBody>
      </p:sp>
      <p:sp>
        <p:nvSpPr>
          <p:cNvPr id="3" name="Content Placeholder 2"/>
          <p:cNvSpPr>
            <a:spLocks noGrp="1"/>
          </p:cNvSpPr>
          <p:nvPr>
            <p:ph idx="1"/>
          </p:nvPr>
        </p:nvSpPr>
        <p:spPr>
          <a:xfrm>
            <a:off x="76200" y="762000"/>
            <a:ext cx="8991600" cy="5943600"/>
          </a:xfrm>
        </p:spPr>
        <p:txBody>
          <a:bodyPr>
            <a:normAutofit/>
          </a:bodyPr>
          <a:lstStyle/>
          <a:p>
            <a:r>
              <a:rPr lang="en-US" dirty="0" smtClean="0"/>
              <a:t>Tools</a:t>
            </a:r>
          </a:p>
          <a:p>
            <a:pPr lvl="1"/>
            <a:r>
              <a:rPr lang="en-US" dirty="0" smtClean="0"/>
              <a:t>PAPBS Network’s PBIS State Newsletter</a:t>
            </a:r>
          </a:p>
          <a:p>
            <a:pPr lvl="1"/>
            <a:r>
              <a:rPr lang="en-US" dirty="0" smtClean="0"/>
              <a:t>School Newsletter</a:t>
            </a:r>
          </a:p>
          <a:p>
            <a:pPr lvl="2"/>
            <a:r>
              <a:rPr lang="en-US" dirty="0" smtClean="0"/>
              <a:t>Success stories (teachers, students, events)</a:t>
            </a:r>
          </a:p>
          <a:p>
            <a:pPr lvl="1"/>
            <a:r>
              <a:rPr lang="en-US" dirty="0" smtClean="0"/>
              <a:t>Data, cost/benefit chart</a:t>
            </a:r>
          </a:p>
          <a:p>
            <a:pPr lvl="1"/>
            <a:r>
              <a:rPr lang="en-US" dirty="0" smtClean="0"/>
              <a:t>Faculty, parent and student presentations</a:t>
            </a:r>
          </a:p>
          <a:p>
            <a:pPr lvl="2"/>
            <a:r>
              <a:rPr lang="en-US" dirty="0" smtClean="0"/>
              <a:t>Videos, skits, bulletin boards</a:t>
            </a:r>
          </a:p>
          <a:p>
            <a:pPr lvl="1"/>
            <a:r>
              <a:rPr lang="en-US" dirty="0" smtClean="0"/>
              <a:t>School events</a:t>
            </a:r>
          </a:p>
          <a:p>
            <a:pPr lvl="2"/>
            <a:r>
              <a:rPr lang="en-US" dirty="0" smtClean="0"/>
              <a:t> Ballgame, concert, assemblies, etc.</a:t>
            </a:r>
          </a:p>
          <a:p>
            <a:pPr lvl="1"/>
            <a:r>
              <a:rPr lang="en-US" dirty="0" smtClean="0"/>
              <a:t>School Board presentations</a:t>
            </a:r>
          </a:p>
          <a:p>
            <a:pPr lvl="2"/>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PBIS: </a:t>
            </a:r>
            <a:r>
              <a:rPr lang="en-US" dirty="0" err="1" smtClean="0"/>
              <a:t>RtIIB</a:t>
            </a:r>
            <a:endParaRPr lang="en-US" dirty="0"/>
          </a:p>
        </p:txBody>
      </p:sp>
      <p:sp>
        <p:nvSpPr>
          <p:cNvPr id="3" name="Content Placeholder 2"/>
          <p:cNvSpPr>
            <a:spLocks noGrp="1"/>
          </p:cNvSpPr>
          <p:nvPr>
            <p:ph idx="1"/>
          </p:nvPr>
        </p:nvSpPr>
        <p:spPr>
          <a:xfrm>
            <a:off x="304800" y="914400"/>
            <a:ext cx="8229600" cy="2133600"/>
          </a:xfrm>
        </p:spPr>
        <p:txBody>
          <a:bodyPr>
            <a:normAutofit fontScale="92500" lnSpcReduction="10000"/>
          </a:bodyPr>
          <a:lstStyle/>
          <a:p>
            <a:r>
              <a:rPr lang="en-US" sz="3600" dirty="0" err="1" smtClean="0"/>
              <a:t>PBIS:RtIIB</a:t>
            </a:r>
            <a:endParaRPr lang="en-US" sz="3600" dirty="0" smtClean="0"/>
          </a:p>
          <a:p>
            <a:pPr lvl="1"/>
            <a:r>
              <a:rPr lang="en-US" b="1" dirty="0" smtClean="0"/>
              <a:t>A systems approach for establishing the social culture and individualized behavioral supports needed for schools to be effective learning environments for ALL students.</a:t>
            </a:r>
          </a:p>
          <a:p>
            <a:pPr>
              <a:buNone/>
            </a:pPr>
            <a:endParaRPr lang="en-US" dirty="0" smtClean="0"/>
          </a:p>
        </p:txBody>
      </p:sp>
      <p:sp>
        <p:nvSpPr>
          <p:cNvPr id="4" name="TextBox 3"/>
          <p:cNvSpPr txBox="1"/>
          <p:nvPr/>
        </p:nvSpPr>
        <p:spPr>
          <a:xfrm>
            <a:off x="0" y="4114800"/>
            <a:ext cx="4953000" cy="2246769"/>
          </a:xfrm>
          <a:prstGeom prst="rect">
            <a:avLst/>
          </a:prstGeom>
          <a:noFill/>
        </p:spPr>
        <p:txBody>
          <a:bodyPr wrap="square" rtlCol="0">
            <a:spAutoFit/>
          </a:bodyPr>
          <a:lstStyle/>
          <a:p>
            <a:pPr lvl="1"/>
            <a:r>
              <a:rPr lang="en-US" sz="2000" dirty="0" smtClean="0"/>
              <a:t>- PBIS Team &amp; Administrative Support</a:t>
            </a:r>
          </a:p>
          <a:p>
            <a:pPr lvl="1">
              <a:buFontTx/>
              <a:buChar char="-"/>
            </a:pPr>
            <a:r>
              <a:rPr lang="en-US" sz="2000" dirty="0" smtClean="0"/>
              <a:t> Faculty Commitment, Participation</a:t>
            </a:r>
          </a:p>
          <a:p>
            <a:pPr lvl="1">
              <a:buFontTx/>
              <a:buChar char="-"/>
            </a:pPr>
            <a:r>
              <a:rPr lang="en-US" sz="2000" dirty="0"/>
              <a:t> </a:t>
            </a:r>
            <a:r>
              <a:rPr lang="en-US" sz="2000" dirty="0" smtClean="0"/>
              <a:t>Effective Discipline</a:t>
            </a:r>
          </a:p>
          <a:p>
            <a:pPr lvl="1">
              <a:buFontTx/>
              <a:buChar char="-"/>
            </a:pPr>
            <a:r>
              <a:rPr lang="en-US" sz="2000" dirty="0" smtClean="0"/>
              <a:t> Data Entry &amp; Analysis</a:t>
            </a:r>
          </a:p>
          <a:p>
            <a:pPr lvl="1">
              <a:buFontTx/>
              <a:buChar char="-"/>
            </a:pPr>
            <a:r>
              <a:rPr lang="en-US" sz="2000" dirty="0"/>
              <a:t> </a:t>
            </a:r>
            <a:r>
              <a:rPr lang="en-US" sz="2000" dirty="0" smtClean="0"/>
              <a:t>Expectations and Routines</a:t>
            </a:r>
          </a:p>
          <a:p>
            <a:pPr lvl="1">
              <a:buFontTx/>
              <a:buChar char="-"/>
            </a:pPr>
            <a:r>
              <a:rPr lang="en-US" sz="2000" dirty="0"/>
              <a:t> </a:t>
            </a:r>
            <a:r>
              <a:rPr lang="en-US" sz="2000" dirty="0" smtClean="0"/>
              <a:t>Acknowledgement / Recognition System</a:t>
            </a:r>
          </a:p>
          <a:p>
            <a:endParaRPr lang="en-US" sz="2000" dirty="0"/>
          </a:p>
        </p:txBody>
      </p:sp>
      <p:sp>
        <p:nvSpPr>
          <p:cNvPr id="5" name="TextBox 4"/>
          <p:cNvSpPr txBox="1"/>
          <p:nvPr/>
        </p:nvSpPr>
        <p:spPr>
          <a:xfrm>
            <a:off x="5181600" y="4267200"/>
            <a:ext cx="3886200" cy="1631216"/>
          </a:xfrm>
          <a:prstGeom prst="rect">
            <a:avLst/>
          </a:prstGeom>
          <a:noFill/>
        </p:spPr>
        <p:txBody>
          <a:bodyPr wrap="square" rtlCol="0">
            <a:spAutoFit/>
          </a:bodyPr>
          <a:lstStyle/>
          <a:p>
            <a:pPr>
              <a:buFontTx/>
              <a:buChar char="-"/>
            </a:pPr>
            <a:r>
              <a:rPr lang="en-US" sz="2000" dirty="0" smtClean="0"/>
              <a:t>Lesson Plans for Teaching Behavior</a:t>
            </a:r>
          </a:p>
          <a:p>
            <a:pPr>
              <a:buFontTx/>
              <a:buChar char="-"/>
            </a:pPr>
            <a:r>
              <a:rPr lang="en-US" sz="2000" dirty="0"/>
              <a:t> </a:t>
            </a:r>
            <a:r>
              <a:rPr lang="en-US" sz="2000" dirty="0" smtClean="0"/>
              <a:t>Implementation Planning</a:t>
            </a:r>
          </a:p>
          <a:p>
            <a:pPr>
              <a:buFontTx/>
              <a:buChar char="-"/>
            </a:pPr>
            <a:r>
              <a:rPr lang="en-US" sz="2000" dirty="0"/>
              <a:t> </a:t>
            </a:r>
            <a:r>
              <a:rPr lang="en-US" sz="2000" dirty="0" smtClean="0"/>
              <a:t>Crisis Planning</a:t>
            </a:r>
          </a:p>
          <a:p>
            <a:pPr>
              <a:buFontTx/>
              <a:buChar char="-"/>
            </a:pPr>
            <a:r>
              <a:rPr lang="en-US" sz="2000" dirty="0"/>
              <a:t> </a:t>
            </a:r>
            <a:r>
              <a:rPr lang="en-US" sz="2000" dirty="0" smtClean="0"/>
              <a:t>Assessment, Progress Monitoring</a:t>
            </a:r>
          </a:p>
          <a:p>
            <a:pPr>
              <a:buFontTx/>
              <a:buChar char="-"/>
            </a:pPr>
            <a:r>
              <a:rPr lang="en-US" sz="2000" dirty="0" smtClean="0"/>
              <a:t> Classroom PBIS Systems</a:t>
            </a:r>
            <a:endParaRPr lang="en-US" sz="2000" dirty="0"/>
          </a:p>
        </p:txBody>
      </p:sp>
      <p:sp>
        <p:nvSpPr>
          <p:cNvPr id="6" name="Rectangle 5"/>
          <p:cNvSpPr/>
          <p:nvPr/>
        </p:nvSpPr>
        <p:spPr>
          <a:xfrm>
            <a:off x="381000" y="3505200"/>
            <a:ext cx="4072208" cy="584775"/>
          </a:xfrm>
          <a:prstGeom prst="rect">
            <a:avLst/>
          </a:prstGeom>
        </p:spPr>
        <p:txBody>
          <a:bodyPr wrap="square">
            <a:spAutoFit/>
          </a:bodyPr>
          <a:lstStyle/>
          <a:p>
            <a:pPr lvl="0">
              <a:buFont typeface="Arial" pitchFamily="34" charset="0"/>
              <a:buChar char="•"/>
            </a:pPr>
            <a:r>
              <a:rPr lang="en-US" sz="2800" dirty="0" smtClean="0">
                <a:solidFill>
                  <a:prstClr val="black"/>
                </a:solidFill>
              </a:rPr>
              <a:t> </a:t>
            </a:r>
            <a:r>
              <a:rPr lang="en-US" sz="3200" b="1" dirty="0" smtClean="0">
                <a:solidFill>
                  <a:prstClr val="black"/>
                </a:solidFill>
              </a:rPr>
              <a:t>Critical </a:t>
            </a:r>
            <a:r>
              <a:rPr lang="en-US" sz="3200" b="1" dirty="0">
                <a:solidFill>
                  <a:prstClr val="black"/>
                </a:solidFill>
              </a:rPr>
              <a:t>Elements</a:t>
            </a:r>
            <a:endParaRPr lang="en-US" sz="2800" b="1" dirty="0">
              <a:solidFill>
                <a:prstClr val="black"/>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7391400" cy="792162"/>
          </a:xfrm>
        </p:spPr>
        <p:txBody>
          <a:bodyPr>
            <a:normAutofit fontScale="90000"/>
          </a:bodyPr>
          <a:lstStyle/>
          <a:p>
            <a:r>
              <a:rPr lang="en-US" dirty="0" smtClean="0"/>
              <a:t>Coaching Function:</a:t>
            </a:r>
            <a:br>
              <a:rPr lang="en-US" dirty="0" smtClean="0"/>
            </a:br>
            <a:r>
              <a:rPr lang="en-US" dirty="0" smtClean="0"/>
              <a:t>Communication</a:t>
            </a:r>
            <a:endParaRPr lang="en-US" dirty="0"/>
          </a:p>
        </p:txBody>
      </p:sp>
      <p:sp>
        <p:nvSpPr>
          <p:cNvPr id="3" name="Content Placeholder 2"/>
          <p:cNvSpPr>
            <a:spLocks noGrp="1"/>
          </p:cNvSpPr>
          <p:nvPr>
            <p:ph idx="1"/>
          </p:nvPr>
        </p:nvSpPr>
        <p:spPr>
          <a:xfrm>
            <a:off x="228600" y="1371600"/>
            <a:ext cx="8534400" cy="5486400"/>
          </a:xfrm>
        </p:spPr>
        <p:txBody>
          <a:bodyPr>
            <a:normAutofit fontScale="85000" lnSpcReduction="20000"/>
          </a:bodyPr>
          <a:lstStyle/>
          <a:p>
            <a:pPr marL="514350" indent="-514350">
              <a:buNone/>
            </a:pPr>
            <a:r>
              <a:rPr lang="en-US" dirty="0" smtClean="0"/>
              <a:t>As the PBIS Coach</a:t>
            </a:r>
          </a:p>
          <a:p>
            <a:pPr marL="514350" indent="-514350"/>
            <a:r>
              <a:rPr lang="en-US" dirty="0" smtClean="0"/>
              <a:t>How will you share PBIS and behavioral concepts with team members?</a:t>
            </a:r>
          </a:p>
          <a:p>
            <a:pPr marL="514350" indent="-514350"/>
            <a:endParaRPr lang="en-US" dirty="0" smtClean="0"/>
          </a:p>
          <a:p>
            <a:pPr marL="514350" indent="-514350"/>
            <a:r>
              <a:rPr lang="en-US" dirty="0" smtClean="0"/>
              <a:t>Have you established a process for sharing information with your faculty?</a:t>
            </a:r>
          </a:p>
          <a:p>
            <a:pPr marL="914400" lvl="1" indent="-514350"/>
            <a:r>
              <a:rPr lang="en-US" dirty="0" smtClean="0"/>
              <a:t>Critical elements of PBIS and school-wide practices?</a:t>
            </a:r>
          </a:p>
          <a:p>
            <a:pPr marL="914400" lvl="1" indent="-514350"/>
            <a:r>
              <a:rPr lang="en-US" dirty="0" smtClean="0"/>
              <a:t>Classroom PBIS?</a:t>
            </a:r>
          </a:p>
          <a:p>
            <a:pPr marL="914400" lvl="1" indent="-514350"/>
            <a:endParaRPr lang="en-US" dirty="0" smtClean="0"/>
          </a:p>
          <a:p>
            <a:pPr marL="514350" indent="-514350"/>
            <a:r>
              <a:rPr lang="en-US" dirty="0" smtClean="0"/>
              <a:t>How will you share PBIS implementation data with the District?</a:t>
            </a:r>
          </a:p>
          <a:p>
            <a:pPr marL="514350" indent="-514350"/>
            <a:endParaRPr lang="en-US" dirty="0" smtClean="0"/>
          </a:p>
          <a:p>
            <a:pPr marL="514350" indent="-514350"/>
            <a:r>
              <a:rPr lang="en-US" dirty="0" smtClean="0"/>
              <a:t>How will you share PBIS Content and success with the community?</a:t>
            </a:r>
          </a:p>
          <a:p>
            <a:pPr marL="514350" indent="-514350">
              <a:buNone/>
            </a:pPr>
            <a:endParaRPr lang="en-US" dirty="0" smtClean="0"/>
          </a:p>
        </p:txBody>
      </p:sp>
      <p:sp>
        <p:nvSpPr>
          <p:cNvPr id="6" name="_s37894"/>
          <p:cNvSpPr txBox="1">
            <a:spLocks noChangeArrowheads="1"/>
          </p:cNvSpPr>
          <p:nvPr/>
        </p:nvSpPr>
        <p:spPr bwMode="auto">
          <a:xfrm>
            <a:off x="6934200" y="228601"/>
            <a:ext cx="2057400" cy="1367623"/>
          </a:xfrm>
          <a:prstGeom prst="ellipse">
            <a:avLst/>
          </a:prstGeom>
          <a:solidFill>
            <a:schemeClr val="accent5">
              <a:lumMod val="60000"/>
              <a:lumOff val="40000"/>
            </a:schemeClr>
          </a:solidFill>
          <a:ln w="57150">
            <a:solidFill>
              <a:schemeClr val="accent5">
                <a:lumMod val="60000"/>
                <a:lumOff val="40000"/>
              </a:schemeClr>
            </a:solidFill>
            <a:round/>
            <a:headEnd/>
            <a:tailEnd/>
          </a:ln>
          <a:effectLst>
            <a:outerShdw blurRad="50800" dist="38100" dir="2700000" algn="tl" rotWithShape="0">
              <a:prstClr val="black">
                <a:alpha val="40000"/>
              </a:prstClr>
            </a:outerShdw>
          </a:effectLst>
          <a:scene3d>
            <a:camera prst="orthographicFront"/>
            <a:lightRig rig="morning" dir="t"/>
          </a:scene3d>
          <a:sp3d prstMaterial="flat"/>
        </p:spPr>
        <p:txBody>
          <a:bodyPr vert="horz" wrap="square" lIns="0" tIns="0" rIns="0" bIns="0" rtlCol="0" anchor="t" anchorCtr="1">
            <a:spAutoFit/>
            <a:sp3d extrusionH="57150" prstMaterial="dkEdge">
              <a:bevelT w="38100" h="38100"/>
            </a:sp3d>
          </a:bodyPr>
          <a:lstStyle/>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tx1"/>
              </a:solidFill>
              <a:effectLst/>
              <a:uLnTx/>
              <a:uFillTx/>
              <a:latin typeface="Calibri" pitchFamily="34" charset="0"/>
              <a:ea typeface="MS PGothic" pitchFamily="34" charset="-128"/>
              <a:cs typeface="+mn-cs"/>
            </a:endParaRPr>
          </a:p>
          <a:p>
            <a:pPr marL="342900" marR="0" lvl="0" indent="-342900" algn="ctr" defTabSz="914400" rtl="0" eaLnBrk="0" fontAlgn="auto" latinLnBrk="0" hangingPunct="0">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ea typeface="MS PGothic" pitchFamily="34" charset="-128"/>
                <a:cs typeface="+mn-cs"/>
              </a:rPr>
              <a:t>Communicator</a:t>
            </a:r>
            <a:endParaRPr kumimoji="0" lang="en-US"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S PGothic" pitchFamily="34" charset="-128"/>
              <a:cs typeface="+mn-cs"/>
            </a:endParaRPr>
          </a:p>
          <a:p>
            <a:pPr marL="342900" marR="0" lvl="0" indent="-342900" algn="l" defTabSz="914400" rtl="0" eaLnBrk="0" fontAlgn="auto" latinLnBrk="0" hangingPunct="0">
              <a:lnSpc>
                <a:spcPct val="100000"/>
              </a:lnSpc>
              <a:spcBef>
                <a:spcPct val="20000"/>
              </a:spcBef>
              <a:spcAft>
                <a:spcPts val="0"/>
              </a:spcAft>
              <a:buClrTx/>
              <a:buSzTx/>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S PGothic" pitchFamily="34" charset="-128"/>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of Coaching</a:t>
            </a:r>
            <a:endParaRPr lang="en-US" dirty="0"/>
          </a:p>
        </p:txBody>
      </p:sp>
      <p:sp>
        <p:nvSpPr>
          <p:cNvPr id="3" name="Content Placeholder 2"/>
          <p:cNvSpPr>
            <a:spLocks noGrp="1"/>
          </p:cNvSpPr>
          <p:nvPr>
            <p:ph idx="1"/>
          </p:nvPr>
        </p:nvSpPr>
        <p:spPr/>
        <p:txBody>
          <a:bodyPr/>
          <a:lstStyle/>
          <a:p>
            <a:r>
              <a:rPr lang="en-US" dirty="0" smtClean="0"/>
              <a:t>Go to your </a:t>
            </a:r>
            <a:r>
              <a:rPr lang="en-US" dirty="0" err="1" smtClean="0"/>
              <a:t>RtIIb</a:t>
            </a:r>
            <a:r>
              <a:rPr lang="en-US" dirty="0" smtClean="0"/>
              <a:t>/SWPBIS Coaches’ Training Worksheet. Complete Self-Evaluation</a:t>
            </a:r>
          </a:p>
          <a:p>
            <a:pPr>
              <a:buNone/>
            </a:pPr>
            <a:r>
              <a:rPr lang="en-US" dirty="0" smtClean="0"/>
              <a:t>     Section II: Items 13-16 before proceeding</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143000"/>
          </a:xfrm>
        </p:spPr>
        <p:txBody>
          <a:bodyPr>
            <a:normAutofit fontScale="90000"/>
          </a:bodyPr>
          <a:lstStyle/>
          <a:p>
            <a:r>
              <a:rPr lang="en-US" dirty="0" smtClean="0">
                <a:effectLst>
                  <a:outerShdw blurRad="38100" dist="38100" dir="2700000" algn="tl">
                    <a:srgbClr val="000000">
                      <a:alpha val="43137"/>
                    </a:srgbClr>
                  </a:outerShdw>
                </a:effectLst>
              </a:rPr>
              <a:t>How am I doing?</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What do I need?</a:t>
            </a:r>
            <a:endParaRPr lang="en-US" dirty="0">
              <a:effectLst>
                <a:outerShdw blurRad="38100" dist="38100" dir="2700000" algn="tl">
                  <a:srgbClr val="000000">
                    <a:alpha val="43137"/>
                  </a:srgbClr>
                </a:outerShdw>
              </a:effectLs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3" cstate="print"/>
          <a:srcRect/>
          <a:stretch>
            <a:fillRect/>
          </a:stretch>
        </p:blipFill>
        <p:spPr bwMode="auto">
          <a:xfrm>
            <a:off x="2362200" y="1828800"/>
            <a:ext cx="4800600" cy="4528286"/>
          </a:xfrm>
          <a:prstGeom prst="rect">
            <a:avLst/>
          </a:prstGeom>
          <a:noFill/>
          <a:ln w="9525">
            <a:noFill/>
            <a:miter lim="800000"/>
            <a:headEnd/>
            <a:tailEnd/>
          </a:ln>
        </p:spPr>
      </p:pic>
      <p:sp>
        <p:nvSpPr>
          <p:cNvPr id="3" name="TextBox 2"/>
          <p:cNvSpPr txBox="1"/>
          <p:nvPr/>
        </p:nvSpPr>
        <p:spPr>
          <a:xfrm>
            <a:off x="1524000" y="304800"/>
            <a:ext cx="6172200" cy="1323439"/>
          </a:xfrm>
          <a:prstGeom prst="rect">
            <a:avLst/>
          </a:prstGeom>
          <a:noFill/>
        </p:spPr>
        <p:txBody>
          <a:bodyPr wrap="square" rtlCol="0">
            <a:spAutoFit/>
          </a:bodyPr>
          <a:lstStyle/>
          <a:p>
            <a:pPr algn="ctr"/>
            <a:r>
              <a:rPr lang="en-US" sz="4000" dirty="0" smtClean="0"/>
              <a:t>My Skills as a PBIS Coach</a:t>
            </a:r>
          </a:p>
          <a:p>
            <a:pPr algn="ctr"/>
            <a:r>
              <a:rPr lang="en-US" sz="2000" dirty="0" err="1" smtClean="0"/>
              <a:t>RtIIB</a:t>
            </a:r>
            <a:r>
              <a:rPr lang="en-US" sz="2000" dirty="0" smtClean="0"/>
              <a:t>/SWPBIS Coaches Training Worksheet</a:t>
            </a:r>
          </a:p>
          <a:p>
            <a:pPr algn="ctr"/>
            <a:r>
              <a:rPr lang="en-US" sz="2000" dirty="0" smtClean="0"/>
              <a:t>Section III</a:t>
            </a:r>
            <a:endParaRPr lang="en-US"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Resources</a:t>
            </a:r>
            <a:br>
              <a:rPr lang="en-US" dirty="0" smtClean="0"/>
            </a:br>
            <a:r>
              <a:rPr lang="en-US" dirty="0" smtClean="0"/>
              <a:t>and Trainings</a:t>
            </a:r>
            <a:endParaRPr lang="en-US" dirty="0"/>
          </a:p>
        </p:txBody>
      </p:sp>
      <p:sp>
        <p:nvSpPr>
          <p:cNvPr id="3" name="Content Placeholder 2"/>
          <p:cNvSpPr>
            <a:spLocks noGrp="1"/>
          </p:cNvSpPr>
          <p:nvPr>
            <p:ph idx="1"/>
          </p:nvPr>
        </p:nvSpPr>
        <p:spPr>
          <a:xfrm>
            <a:off x="228600" y="1600200"/>
            <a:ext cx="8686800" cy="4525963"/>
          </a:xfrm>
        </p:spPr>
        <p:txBody>
          <a:bodyPr>
            <a:normAutofit fontScale="85000" lnSpcReduction="20000"/>
          </a:bodyPr>
          <a:lstStyle/>
          <a:p>
            <a:r>
              <a:rPr lang="en-US" dirty="0" smtClean="0"/>
              <a:t>Kansas training modules</a:t>
            </a:r>
          </a:p>
          <a:p>
            <a:pPr lvl="1"/>
            <a:r>
              <a:rPr lang="en-US" dirty="0" smtClean="0">
                <a:hlinkClick r:id="rId3"/>
              </a:rPr>
              <a:t>http://www.pbskansas.org/htdocs/external_links/default.html#onlinetrainingmodules</a:t>
            </a:r>
            <a:r>
              <a:rPr lang="en-US" dirty="0" smtClean="0"/>
              <a:t> </a:t>
            </a:r>
          </a:p>
          <a:p>
            <a:r>
              <a:rPr lang="en-US" dirty="0" smtClean="0"/>
              <a:t>Online Academy</a:t>
            </a:r>
          </a:p>
          <a:p>
            <a:pPr lvl="1"/>
            <a:r>
              <a:rPr lang="en-US" dirty="0" smtClean="0">
                <a:hlinkClick r:id="rId4"/>
              </a:rPr>
              <a:t>http://elearndesign.org/resources.html</a:t>
            </a:r>
            <a:endParaRPr lang="en-US" dirty="0" smtClean="0"/>
          </a:p>
          <a:p>
            <a:r>
              <a:rPr lang="en-US" dirty="0" smtClean="0"/>
              <a:t>PBIS Missouri</a:t>
            </a:r>
          </a:p>
          <a:p>
            <a:pPr lvl="1"/>
            <a:r>
              <a:rPr lang="en-US" dirty="0" smtClean="0">
                <a:hlinkClick r:id="rId5"/>
              </a:rPr>
              <a:t>www.pbismissouri.org</a:t>
            </a:r>
            <a:r>
              <a:rPr lang="en-US" dirty="0" smtClean="0"/>
              <a:t> </a:t>
            </a:r>
          </a:p>
          <a:p>
            <a:r>
              <a:rPr lang="en-US" dirty="0" smtClean="0"/>
              <a:t>University of Connecticut</a:t>
            </a:r>
          </a:p>
          <a:p>
            <a:pPr lvl="1"/>
            <a:r>
              <a:rPr lang="en-US" dirty="0" smtClean="0">
                <a:hlinkClick r:id="rId6"/>
              </a:rPr>
              <a:t>http://cberuconn.edu/resources/training</a:t>
            </a:r>
            <a:r>
              <a:rPr lang="en-US" dirty="0" smtClean="0"/>
              <a:t> </a:t>
            </a:r>
          </a:p>
          <a:p>
            <a:r>
              <a:rPr lang="en-US" dirty="0" smtClean="0"/>
              <a:t>University of Oregon Training Manual</a:t>
            </a:r>
          </a:p>
          <a:p>
            <a:pPr lvl="1"/>
            <a:r>
              <a:rPr lang="en-US" dirty="0" smtClean="0">
                <a:hlinkClick r:id="rId7"/>
              </a:rPr>
              <a:t>http://pbismanual.uoecs.org/manual.htm</a:t>
            </a:r>
            <a:r>
              <a:rPr lang="en-US" dirty="0" smtClean="0"/>
              <a:t>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lstStyle/>
          <a:p>
            <a:r>
              <a:rPr lang="en-US" dirty="0" smtClean="0"/>
              <a:t>	Questions?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papbslogo.jpg"/>
          <p:cNvPicPr>
            <a:picLocks noChangeAspect="1"/>
          </p:cNvPicPr>
          <p:nvPr/>
        </p:nvPicPr>
        <p:blipFill>
          <a:blip r:embed="rId3" cstate="print"/>
          <a:srcRect/>
          <a:stretch>
            <a:fillRect/>
          </a:stretch>
        </p:blipFill>
        <p:spPr bwMode="auto">
          <a:xfrm>
            <a:off x="0" y="0"/>
            <a:ext cx="9144000" cy="2209800"/>
          </a:xfrm>
          <a:prstGeom prst="rect">
            <a:avLst/>
          </a:prstGeom>
          <a:noFill/>
          <a:ln w="9525">
            <a:noFill/>
            <a:miter lim="800000"/>
            <a:headEnd/>
            <a:tailEnd/>
          </a:ln>
        </p:spPr>
      </p:pic>
      <p:sp>
        <p:nvSpPr>
          <p:cNvPr id="7" name="Subtitle 6"/>
          <p:cNvSpPr>
            <a:spLocks noGrp="1"/>
          </p:cNvSpPr>
          <p:nvPr>
            <p:ph type="subTitle" idx="1"/>
          </p:nvPr>
        </p:nvSpPr>
        <p:spPr>
          <a:xfrm>
            <a:off x="1524000" y="2133600"/>
            <a:ext cx="7010400" cy="762000"/>
          </a:xfrm>
        </p:spPr>
        <p:txBody>
          <a:bodyPr rtlCol="0">
            <a:normAutofit/>
          </a:bodyPr>
          <a:lstStyle/>
          <a:p>
            <a:pPr fontAlgn="auto">
              <a:spcAft>
                <a:spcPts val="0"/>
              </a:spcAft>
              <a:defRPr/>
            </a:pPr>
            <a:r>
              <a:rPr lang="en-US" dirty="0" smtClean="0">
                <a:effectLst>
                  <a:outerShdw blurRad="38100" dist="38100" dir="2700000" algn="tl">
                    <a:srgbClr val="000000">
                      <a:alpha val="43137"/>
                    </a:srgbClr>
                  </a:outerShdw>
                </a:effectLst>
              </a:rPr>
              <a:t>Contact Information and Resources</a:t>
            </a:r>
          </a:p>
        </p:txBody>
      </p:sp>
      <p:sp>
        <p:nvSpPr>
          <p:cNvPr id="5" name="Title 4"/>
          <p:cNvSpPr>
            <a:spLocks noGrp="1"/>
          </p:cNvSpPr>
          <p:nvPr>
            <p:ph type="ctrTitle"/>
          </p:nvPr>
        </p:nvSpPr>
        <p:spPr>
          <a:xfrm>
            <a:off x="0" y="2819400"/>
            <a:ext cx="8839200" cy="1828800"/>
          </a:xfrm>
        </p:spPr>
        <p:txBody>
          <a:bodyPr anchor="t" anchorCtr="0">
            <a:normAutofit fontScale="90000"/>
          </a:bodyPr>
          <a:lstStyle/>
          <a:p>
            <a:pPr algn="l"/>
            <a:r>
              <a:rPr lang="en-US" sz="3200" dirty="0" smtClean="0">
                <a:effectLst>
                  <a:outerShdw blurRad="38100" dist="38100" dir="2700000" algn="tl">
                    <a:srgbClr val="000000">
                      <a:alpha val="43137"/>
                    </a:srgbClr>
                  </a:outerShdw>
                </a:effectLst>
              </a:rPr>
              <a:t>School-wide Facilitator		</a:t>
            </a:r>
            <a:r>
              <a:rPr lang="en-US" sz="3200" dirty="0" smtClean="0">
                <a:effectLst>
                  <a:outerShdw blurRad="38100" dist="38100" dir="2700000" algn="tl">
                    <a:srgbClr val="000000">
                      <a:alpha val="43137"/>
                    </a:srgbClr>
                  </a:outerShdw>
                </a:effectLst>
                <a:hlinkClick r:id="rId4"/>
              </a:rPr>
              <a:t>sfacilitator@email.net</a:t>
            </a:r>
            <a:r>
              <a:rPr lang="en-US" sz="3200" dirty="0" smtClean="0">
                <a:effectLst>
                  <a:outerShdw blurRad="38100" dist="38100" dir="2700000" algn="tl">
                    <a:srgbClr val="000000">
                      <a:alpha val="43137"/>
                    </a:srgbClr>
                  </a:outerShdw>
                </a:effectLst>
              </a:rPr>
              <a:t> </a:t>
            </a:r>
            <a:br>
              <a:rPr lang="en-US" sz="3200" dirty="0" smtClean="0">
                <a:effectLst>
                  <a:outerShdw blurRad="38100" dist="38100" dir="2700000" algn="tl">
                    <a:srgbClr val="000000">
                      <a:alpha val="43137"/>
                    </a:srgbClr>
                  </a:outerShdw>
                </a:effectLst>
              </a:rPr>
            </a:br>
            <a:r>
              <a:rPr lang="en-US" sz="2200" dirty="0" smtClean="0"/>
              <a:t>(Your name)</a:t>
            </a:r>
            <a:r>
              <a:rPr lang="en-US" sz="2700" dirty="0" smtClean="0"/>
              <a:t>				</a:t>
            </a:r>
            <a:r>
              <a:rPr lang="en-US" sz="2200" dirty="0" smtClean="0"/>
              <a:t>(Your email)</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pic>
        <p:nvPicPr>
          <p:cNvPr id="6" name="Picture 2" descr=" "/>
          <p:cNvPicPr>
            <a:picLocks noChangeAspect="1" noChangeArrowheads="1"/>
          </p:cNvPicPr>
          <p:nvPr/>
        </p:nvPicPr>
        <p:blipFill>
          <a:blip r:embed="rId5" cstate="print"/>
          <a:srcRect/>
          <a:stretch>
            <a:fillRect/>
          </a:stretch>
        </p:blipFill>
        <p:spPr bwMode="auto">
          <a:xfrm>
            <a:off x="6140904" y="4648200"/>
            <a:ext cx="2898321" cy="190948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9" name="TextBox 8"/>
          <p:cNvSpPr txBox="1"/>
          <p:nvPr/>
        </p:nvSpPr>
        <p:spPr>
          <a:xfrm>
            <a:off x="228600" y="4272677"/>
            <a:ext cx="3352800" cy="2585323"/>
          </a:xfrm>
          <a:prstGeom prst="rect">
            <a:avLst/>
          </a:prstGeom>
          <a:noFill/>
        </p:spPr>
        <p:txBody>
          <a:bodyPr wrap="square" rtlCol="0">
            <a:spAutoFit/>
          </a:bodyPr>
          <a:lstStyle/>
          <a:p>
            <a:r>
              <a:rPr lang="en-US" dirty="0" smtClean="0"/>
              <a:t>OSEP TA Center on PBIS</a:t>
            </a:r>
          </a:p>
          <a:p>
            <a:r>
              <a:rPr lang="en-US" dirty="0" smtClean="0">
                <a:hlinkClick r:id="rId6"/>
              </a:rPr>
              <a:t>www.pbis.org</a:t>
            </a:r>
            <a:endParaRPr lang="en-US" dirty="0" smtClean="0"/>
          </a:p>
          <a:p>
            <a:endParaRPr lang="en-US" dirty="0" smtClean="0"/>
          </a:p>
          <a:p>
            <a:r>
              <a:rPr lang="en-US" dirty="0" smtClean="0"/>
              <a:t>Agency website</a:t>
            </a:r>
          </a:p>
          <a:p>
            <a:r>
              <a:rPr lang="en-US" dirty="0" smtClean="0"/>
              <a:t>Phone</a:t>
            </a:r>
          </a:p>
          <a:p>
            <a:r>
              <a:rPr lang="en-US" dirty="0" smtClean="0"/>
              <a:t>E-mail</a:t>
            </a:r>
          </a:p>
          <a:p>
            <a:r>
              <a:rPr lang="en-US" dirty="0" smtClean="0"/>
              <a:t>Fax</a:t>
            </a:r>
          </a:p>
          <a:p>
            <a:pPr>
              <a:buFontTx/>
              <a:buChar char="-"/>
            </a:pPr>
            <a:endParaRPr lang="en-US" dirty="0" smtClean="0"/>
          </a:p>
          <a:p>
            <a:pPr>
              <a:buFontTx/>
              <a:buChar cha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for Establishing PBIS: </a:t>
            </a:r>
            <a:r>
              <a:rPr lang="en-US" dirty="0" err="1" smtClean="0"/>
              <a:t>RtIIB</a:t>
            </a:r>
            <a:endParaRPr lang="en-US" dirty="0"/>
          </a:p>
        </p:txBody>
      </p:sp>
      <p:sp>
        <p:nvSpPr>
          <p:cNvPr id="3" name="Content Placeholder 2"/>
          <p:cNvSpPr>
            <a:spLocks noGrp="1"/>
          </p:cNvSpPr>
          <p:nvPr>
            <p:ph idx="1"/>
          </p:nvPr>
        </p:nvSpPr>
        <p:spPr/>
        <p:txBody>
          <a:bodyPr/>
          <a:lstStyle/>
          <a:p>
            <a:r>
              <a:rPr lang="en-US" dirty="0" smtClean="0"/>
              <a:t>Effective, committed leadership </a:t>
            </a:r>
            <a:r>
              <a:rPr lang="en-US" sz="2800" dirty="0" smtClean="0"/>
              <a:t>(district and school levels)</a:t>
            </a:r>
            <a:endParaRPr lang="en-US" dirty="0" smtClean="0"/>
          </a:p>
          <a:p>
            <a:r>
              <a:rPr lang="en-US" dirty="0" smtClean="0"/>
              <a:t>Effective school-based teaming</a:t>
            </a:r>
          </a:p>
          <a:p>
            <a:r>
              <a:rPr lang="en-US" dirty="0" smtClean="0"/>
              <a:t>Faculty commitment</a:t>
            </a:r>
          </a:p>
          <a:p>
            <a:r>
              <a:rPr lang="en-US" dirty="0" smtClean="0"/>
              <a:t>Evidence-based practices at all tiers*</a:t>
            </a:r>
          </a:p>
          <a:p>
            <a:pPr lvl="1"/>
            <a:r>
              <a:rPr lang="en-US" dirty="0" smtClean="0">
                <a:solidFill>
                  <a:srgbClr val="00B050"/>
                </a:solidFill>
              </a:rPr>
              <a:t>Tier 1 – Universal </a:t>
            </a:r>
            <a:r>
              <a:rPr lang="en-US" sz="2000" dirty="0" smtClean="0"/>
              <a:t>(for all students)</a:t>
            </a:r>
            <a:endParaRPr lang="en-US" dirty="0" smtClean="0"/>
          </a:p>
          <a:p>
            <a:pPr lvl="1"/>
            <a:r>
              <a:rPr lang="en-US" dirty="0" smtClean="0">
                <a:solidFill>
                  <a:schemeClr val="accent6"/>
                </a:solidFill>
              </a:rPr>
              <a:t>Tier 2 – Secondary </a:t>
            </a:r>
            <a:r>
              <a:rPr lang="en-US" sz="2000" dirty="0" smtClean="0"/>
              <a:t>(for some students)</a:t>
            </a:r>
            <a:endParaRPr lang="en-US" dirty="0" smtClean="0"/>
          </a:p>
          <a:p>
            <a:pPr lvl="1"/>
            <a:r>
              <a:rPr lang="en-US" dirty="0"/>
              <a:t> </a:t>
            </a:r>
            <a:r>
              <a:rPr lang="en-US" dirty="0" smtClean="0">
                <a:solidFill>
                  <a:srgbClr val="FF0000"/>
                </a:solidFill>
              </a:rPr>
              <a:t>Tier 3 – Tertiary </a:t>
            </a:r>
            <a:r>
              <a:rPr lang="en-US" sz="2000" dirty="0" smtClean="0"/>
              <a:t>(for a few students)</a:t>
            </a:r>
            <a:endParaRPr lang="en-US" dirty="0"/>
          </a:p>
        </p:txBody>
      </p:sp>
      <p:sp>
        <p:nvSpPr>
          <p:cNvPr id="4" name="TextBox 3"/>
          <p:cNvSpPr txBox="1"/>
          <p:nvPr/>
        </p:nvSpPr>
        <p:spPr>
          <a:xfrm>
            <a:off x="914400" y="6324600"/>
            <a:ext cx="6477000" cy="369332"/>
          </a:xfrm>
          <a:prstGeom prst="rect">
            <a:avLst/>
          </a:prstGeom>
          <a:noFill/>
        </p:spPr>
        <p:txBody>
          <a:bodyPr wrap="square" rtlCol="0">
            <a:spAutoFit/>
          </a:bodyPr>
          <a:lstStyle/>
          <a:p>
            <a:r>
              <a:rPr lang="en-US" dirty="0" smtClean="0"/>
              <a:t>* Note: These are zones of support, not students or places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2055</TotalTime>
  <Words>10658</Words>
  <Application>Microsoft Office PowerPoint</Application>
  <PresentationFormat>On-screen Show (4:3)</PresentationFormat>
  <Paragraphs>1450</Paragraphs>
  <Slides>86</Slides>
  <Notes>86</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9" baseType="lpstr">
      <vt:lpstr>ＭＳ Ｐゴシック</vt:lpstr>
      <vt:lpstr>ＭＳ Ｐゴシック</vt:lpstr>
      <vt:lpstr>Arial</vt:lpstr>
      <vt:lpstr>Arial Narrow</vt:lpstr>
      <vt:lpstr>Calibri</vt:lpstr>
      <vt:lpstr>Constantia</vt:lpstr>
      <vt:lpstr>Gill Sans MT</vt:lpstr>
      <vt:lpstr>Symbol</vt:lpstr>
      <vt:lpstr>Times New Roman</vt:lpstr>
      <vt:lpstr>Wingdings</vt:lpstr>
      <vt:lpstr>Wingdings 2</vt:lpstr>
      <vt:lpstr>Office Theme</vt:lpstr>
      <vt:lpstr>Visio</vt:lpstr>
      <vt:lpstr>PBIS: RtIIB Coaching 101</vt:lpstr>
      <vt:lpstr>Acknowledgement</vt:lpstr>
      <vt:lpstr>Agenda</vt:lpstr>
      <vt:lpstr>Objectives</vt:lpstr>
      <vt:lpstr>PBIS: RtIIB Overview</vt:lpstr>
      <vt:lpstr>RtII Principles</vt:lpstr>
      <vt:lpstr>PBIS: RtIIB Supports</vt:lpstr>
      <vt:lpstr>PBIS: RtIIB</vt:lpstr>
      <vt:lpstr>Keys for Establishing PBIS: RtIIB</vt:lpstr>
      <vt:lpstr>Tiered Model of School Supports and the Problem-Solving Process</vt:lpstr>
      <vt:lpstr>PowerPoint Presentation</vt:lpstr>
      <vt:lpstr>PBIS: RtIIB Goal - System Change -</vt:lpstr>
      <vt:lpstr>PowerPoint Presentation</vt:lpstr>
      <vt:lpstr>Changing the System “How decisions are made”</vt:lpstr>
      <vt:lpstr>Changing the System “How staff interact with Students”</vt:lpstr>
      <vt:lpstr>Challenges</vt:lpstr>
      <vt:lpstr>PowerPoint Presentation</vt:lpstr>
      <vt:lpstr>PBIS:RtIIB District and School-Based Systems</vt:lpstr>
      <vt:lpstr>PBIS: RtIIB Systems Implementation Logic</vt:lpstr>
      <vt:lpstr>PowerPoint Presentation</vt:lpstr>
      <vt:lpstr>PowerPoint Presentation</vt:lpstr>
      <vt:lpstr>PBIS Coaches</vt:lpstr>
      <vt:lpstr>PBIS: RtIIB Support Structure</vt:lpstr>
      <vt:lpstr>District Coordinator Expectations</vt:lpstr>
      <vt:lpstr>Coaches Expectations</vt:lpstr>
      <vt:lpstr>School Administrator Expectations</vt:lpstr>
      <vt:lpstr>Team Leader Expectations</vt:lpstr>
      <vt:lpstr>What Am I Expected To Do?</vt:lpstr>
      <vt:lpstr>Self-Assessment of Coaching</vt:lpstr>
      <vt:lpstr>Functions of a PBIS Coach</vt:lpstr>
      <vt:lpstr>Coaching Functions</vt:lpstr>
      <vt:lpstr>Coach as Facilitator</vt:lpstr>
      <vt:lpstr>1. Creating an Effective Environment</vt:lpstr>
      <vt:lpstr>2. Creating Structure</vt:lpstr>
      <vt:lpstr>Designing Effective Meetings</vt:lpstr>
      <vt:lpstr>PowerPoint Presentation</vt:lpstr>
      <vt:lpstr>3. Gaining Consensus</vt:lpstr>
      <vt:lpstr>4. Action Plan Implementation</vt:lpstr>
      <vt:lpstr>PowerPoint Presentation</vt:lpstr>
      <vt:lpstr>Problem-Solving Process</vt:lpstr>
      <vt:lpstr>PowerPoint Presentation</vt:lpstr>
      <vt:lpstr>Facilitation Tools and Resources www.papbs.org  </vt:lpstr>
      <vt:lpstr>Effective Facilitation</vt:lpstr>
      <vt:lpstr>Self-Assessment of Coaching</vt:lpstr>
      <vt:lpstr>Overview RtIIB Coaching Content</vt:lpstr>
      <vt:lpstr>1. Tier 1 RtIIB Process</vt:lpstr>
      <vt:lpstr>2. RtIIB Principles</vt:lpstr>
      <vt:lpstr>3. Behavioral Knowledge</vt:lpstr>
      <vt:lpstr>Only 2 Basic Functions of Behavior</vt:lpstr>
      <vt:lpstr>4. Behavior Data System</vt:lpstr>
      <vt:lpstr>5. Evaluation and  Data-Driven Decision-Making</vt:lpstr>
      <vt:lpstr>Using Data</vt:lpstr>
      <vt:lpstr>Evaluation Questions</vt:lpstr>
      <vt:lpstr>Using Data</vt:lpstr>
      <vt:lpstr>Evaluation Data</vt:lpstr>
      <vt:lpstr>PIC Chart</vt:lpstr>
      <vt:lpstr>PIC Chart</vt:lpstr>
      <vt:lpstr>PowerPoint Presentation</vt:lpstr>
      <vt:lpstr>PowerPoint Presentation</vt:lpstr>
      <vt:lpstr>PowerPoint Presentation</vt:lpstr>
      <vt:lpstr>Benchmarks of Quality Chart</vt:lpstr>
      <vt:lpstr>PowerPoint Presentation</vt:lpstr>
      <vt:lpstr>Referrals Chart</vt:lpstr>
      <vt:lpstr>PowerPoint Presentation</vt:lpstr>
      <vt:lpstr>OSS per 100 Students</vt:lpstr>
      <vt:lpstr>PowerPoint Presentation</vt:lpstr>
      <vt:lpstr>Oregon School Safety Survey Results</vt:lpstr>
      <vt:lpstr>PowerPoint Presentation</vt:lpstr>
      <vt:lpstr>PowerPoint Presentation</vt:lpstr>
      <vt:lpstr>6. Content Resources</vt:lpstr>
      <vt:lpstr>PowerPoint Presentation</vt:lpstr>
      <vt:lpstr>PowerPoint Presentation</vt:lpstr>
      <vt:lpstr>Coaching Function - Content</vt:lpstr>
      <vt:lpstr>Self-Assessment of Coaching</vt:lpstr>
      <vt:lpstr>Coach as Communicator</vt:lpstr>
      <vt:lpstr>1. Communicate Progress</vt:lpstr>
      <vt:lpstr>2. Conduct Trainings</vt:lpstr>
      <vt:lpstr>3. Schedule Effective Communication</vt:lpstr>
      <vt:lpstr>4. Utilize Communication Tools</vt:lpstr>
      <vt:lpstr>Coaching Function: Communication</vt:lpstr>
      <vt:lpstr>Self-Assessment of Coaching</vt:lpstr>
      <vt:lpstr>How am I doing? And What do I need?</vt:lpstr>
      <vt:lpstr>PowerPoint Presentation</vt:lpstr>
      <vt:lpstr>Additional Resources and Trainings</vt:lpstr>
      <vt:lpstr> Questions?</vt:lpstr>
      <vt:lpstr>School-wide Facilitator  sfacilitator@email.net  (Your name)    (Your email)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RtIIB</dc:title>
  <dc:creator>sudano</dc:creator>
  <cp:lastModifiedBy>Bozelli, Marie</cp:lastModifiedBy>
  <cp:revision>933</cp:revision>
  <dcterms:created xsi:type="dcterms:W3CDTF">2011-07-19T15:18:42Z</dcterms:created>
  <dcterms:modified xsi:type="dcterms:W3CDTF">2018-10-25T20:24:24Z</dcterms:modified>
</cp:coreProperties>
</file>